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0" r:id="rId2"/>
    <p:sldId id="352" r:id="rId3"/>
    <p:sldId id="382" r:id="rId4"/>
    <p:sldId id="383" r:id="rId5"/>
    <p:sldId id="384" r:id="rId6"/>
    <p:sldId id="385" r:id="rId7"/>
    <p:sldId id="386" r:id="rId8"/>
    <p:sldId id="365" r:id="rId9"/>
    <p:sldId id="387" r:id="rId10"/>
    <p:sldId id="388" r:id="rId11"/>
    <p:sldId id="390" r:id="rId12"/>
    <p:sldId id="389" r:id="rId13"/>
    <p:sldId id="393" r:id="rId14"/>
    <p:sldId id="394" r:id="rId15"/>
    <p:sldId id="395" r:id="rId16"/>
    <p:sldId id="391" r:id="rId17"/>
    <p:sldId id="39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B0A7"/>
    <a:srgbClr val="96A7B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203" autoAdjust="0"/>
  </p:normalViewPr>
  <p:slideViewPr>
    <p:cSldViewPr>
      <p:cViewPr varScale="1">
        <p:scale>
          <a:sx n="73" d="100"/>
          <a:sy n="73" d="100"/>
        </p:scale>
        <p:origin x="1738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6FF32E-204B-40C9-BA5C-2BD557C94CF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C828078-34AE-4A7E-8DE0-C3D863840E8A}">
      <dgm:prSet phldrT="[텍스트]" custT="1"/>
      <dgm:spPr/>
      <dgm:t>
        <a:bodyPr/>
        <a:lstStyle/>
        <a:p>
          <a:pPr latinLnBrk="1"/>
          <a:r>
            <a:rPr lang="ko-KR" altLang="en-US" sz="1400" b="1" dirty="0" smtClean="0">
              <a:solidFill>
                <a:schemeClr val="tx1"/>
              </a:solidFill>
            </a:rPr>
            <a:t>데이터 수집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5C8BEECD-342D-4987-B654-E307A2B5F086}" type="parTrans" cxnId="{26D02FA8-240C-4AEF-AB30-D7745C79DEE7}">
      <dgm:prSet/>
      <dgm:spPr/>
      <dgm:t>
        <a:bodyPr/>
        <a:lstStyle/>
        <a:p>
          <a:pPr latinLnBrk="1"/>
          <a:endParaRPr lang="ko-KR" altLang="en-US"/>
        </a:p>
      </dgm:t>
    </dgm:pt>
    <dgm:pt modelId="{8387AC4C-F051-4B1C-80AB-FD9E3212F89A}" type="sibTrans" cxnId="{26D02FA8-240C-4AEF-AB30-D7745C79DEE7}">
      <dgm:prSet/>
      <dgm:spPr/>
      <dgm:t>
        <a:bodyPr/>
        <a:lstStyle/>
        <a:p>
          <a:pPr latinLnBrk="1"/>
          <a:endParaRPr lang="ko-KR" altLang="en-US"/>
        </a:p>
      </dgm:t>
    </dgm:pt>
    <dgm:pt modelId="{DC2631C6-8489-4A75-B16C-36F4C01F9184}">
      <dgm:prSet phldrT="[텍스트]"/>
      <dgm:spPr/>
      <dgm:t>
        <a:bodyPr/>
        <a:lstStyle/>
        <a:p>
          <a:pPr latinLnBrk="1"/>
          <a:r>
            <a:rPr lang="ko-KR" altLang="en-US" dirty="0" smtClean="0"/>
            <a:t>웹</a:t>
          </a:r>
          <a:r>
            <a:rPr lang="en-US" altLang="ko-KR" dirty="0" smtClean="0"/>
            <a:t>, SNS </a:t>
          </a:r>
          <a:r>
            <a:rPr lang="ko-KR" altLang="en-US" dirty="0" smtClean="0"/>
            <a:t>등에서 분석에 필요한 데이터를 수집</a:t>
          </a:r>
          <a:endParaRPr lang="ko-KR" altLang="en-US" dirty="0"/>
        </a:p>
      </dgm:t>
    </dgm:pt>
    <dgm:pt modelId="{DA577567-43FF-4AF6-9A3F-FE3F99E551C1}" type="parTrans" cxnId="{4BAA15A8-8C63-4B56-86FF-7A33A2CC6A24}">
      <dgm:prSet/>
      <dgm:spPr/>
      <dgm:t>
        <a:bodyPr/>
        <a:lstStyle/>
        <a:p>
          <a:pPr latinLnBrk="1"/>
          <a:endParaRPr lang="ko-KR" altLang="en-US"/>
        </a:p>
      </dgm:t>
    </dgm:pt>
    <dgm:pt modelId="{0D870C9F-65A6-4C0A-A486-80B06930F732}" type="sibTrans" cxnId="{4BAA15A8-8C63-4B56-86FF-7A33A2CC6A24}">
      <dgm:prSet/>
      <dgm:spPr/>
      <dgm:t>
        <a:bodyPr/>
        <a:lstStyle/>
        <a:p>
          <a:pPr latinLnBrk="1"/>
          <a:endParaRPr lang="ko-KR" altLang="en-US"/>
        </a:p>
      </dgm:t>
    </dgm:pt>
    <dgm:pt modelId="{F09A2D09-A85A-4C9E-91B8-8B511A4241C9}">
      <dgm:prSet phldrT="[텍스트]"/>
      <dgm:spPr/>
      <dgm:t>
        <a:bodyPr/>
        <a:lstStyle/>
        <a:p>
          <a:pPr latinLnBrk="1"/>
          <a:r>
            <a:rPr lang="ko-KR" altLang="en-US" dirty="0" smtClean="0"/>
            <a:t>이미 데이터가 있을 경우 생략 가능</a:t>
          </a:r>
          <a:endParaRPr lang="ko-KR" altLang="en-US" dirty="0"/>
        </a:p>
      </dgm:t>
    </dgm:pt>
    <dgm:pt modelId="{BA097397-1583-41F4-8B87-F09A7FE9DD06}" type="parTrans" cxnId="{02A53C03-A356-478F-8C57-4A2B7D3AC2B5}">
      <dgm:prSet/>
      <dgm:spPr/>
      <dgm:t>
        <a:bodyPr/>
        <a:lstStyle/>
        <a:p>
          <a:pPr latinLnBrk="1"/>
          <a:endParaRPr lang="ko-KR" altLang="en-US"/>
        </a:p>
      </dgm:t>
    </dgm:pt>
    <dgm:pt modelId="{2B53DFB8-67FA-4E40-BACA-2EEBFE63A539}" type="sibTrans" cxnId="{02A53C03-A356-478F-8C57-4A2B7D3AC2B5}">
      <dgm:prSet/>
      <dgm:spPr/>
      <dgm:t>
        <a:bodyPr/>
        <a:lstStyle/>
        <a:p>
          <a:pPr latinLnBrk="1"/>
          <a:endParaRPr lang="ko-KR" altLang="en-US"/>
        </a:p>
      </dgm:t>
    </dgm:pt>
    <dgm:pt modelId="{B422AEEF-BE1F-452E-87E7-3C73D085C71A}">
      <dgm:prSet phldrT="[텍스트]" custT="1"/>
      <dgm:spPr/>
      <dgm:t>
        <a:bodyPr/>
        <a:lstStyle/>
        <a:p>
          <a:pPr latinLnBrk="1"/>
          <a:r>
            <a:rPr lang="ko-KR" altLang="en-US" sz="1400" b="1" dirty="0" smtClean="0">
              <a:solidFill>
                <a:schemeClr val="tx1"/>
              </a:solidFill>
            </a:rPr>
            <a:t>데이터 전처리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F62D9938-7B32-4913-8590-5A7150D4BF89}" type="parTrans" cxnId="{C8CB8A27-7169-48A9-BB09-6384EB53548A}">
      <dgm:prSet/>
      <dgm:spPr/>
      <dgm:t>
        <a:bodyPr/>
        <a:lstStyle/>
        <a:p>
          <a:pPr latinLnBrk="1"/>
          <a:endParaRPr lang="ko-KR" altLang="en-US"/>
        </a:p>
      </dgm:t>
    </dgm:pt>
    <dgm:pt modelId="{ADAB8CF2-4037-4D28-910C-A4ECCD13E4C4}" type="sibTrans" cxnId="{C8CB8A27-7169-48A9-BB09-6384EB53548A}">
      <dgm:prSet/>
      <dgm:spPr/>
      <dgm:t>
        <a:bodyPr/>
        <a:lstStyle/>
        <a:p>
          <a:pPr latinLnBrk="1"/>
          <a:endParaRPr lang="ko-KR" altLang="en-US"/>
        </a:p>
      </dgm:t>
    </dgm:pt>
    <dgm:pt modelId="{AE32980E-D61E-49F5-AD28-9B9B1A9563FE}">
      <dgm:prSet phldrT="[텍스트]"/>
      <dgm:spPr/>
      <dgm:t>
        <a:bodyPr/>
        <a:lstStyle/>
        <a:p>
          <a:pPr latinLnBrk="1"/>
          <a:r>
            <a:rPr lang="ko-KR" altLang="en-US" dirty="0" smtClean="0"/>
            <a:t>자연어를 기계가 이해할 수 있는 인공어로 번역</a:t>
          </a:r>
          <a:endParaRPr lang="ko-KR" altLang="en-US" dirty="0"/>
        </a:p>
      </dgm:t>
    </dgm:pt>
    <dgm:pt modelId="{8529FC92-0566-4991-AD40-96F3F88C6C6D}" type="parTrans" cxnId="{274E6A58-3C97-4CC5-BD61-8531E48A504A}">
      <dgm:prSet/>
      <dgm:spPr/>
      <dgm:t>
        <a:bodyPr/>
        <a:lstStyle/>
        <a:p>
          <a:pPr latinLnBrk="1"/>
          <a:endParaRPr lang="ko-KR" altLang="en-US"/>
        </a:p>
      </dgm:t>
    </dgm:pt>
    <dgm:pt modelId="{900BBD22-B7AC-46A4-A6A4-AF3A24AA5DCA}" type="sibTrans" cxnId="{274E6A58-3C97-4CC5-BD61-8531E48A504A}">
      <dgm:prSet/>
      <dgm:spPr/>
      <dgm:t>
        <a:bodyPr/>
        <a:lstStyle/>
        <a:p>
          <a:pPr latinLnBrk="1"/>
          <a:endParaRPr lang="ko-KR" altLang="en-US"/>
        </a:p>
      </dgm:t>
    </dgm:pt>
    <dgm:pt modelId="{0B90E9D4-0F50-48DC-95CA-F7AA2046B8E2}">
      <dgm:prSet phldrT="[텍스트]" custT="1"/>
      <dgm:spPr/>
      <dgm:t>
        <a:bodyPr/>
        <a:lstStyle/>
        <a:p>
          <a:pPr latinLnBrk="1"/>
          <a:r>
            <a:rPr lang="ko-KR" altLang="en-US" sz="1400" b="1" dirty="0" smtClean="0">
              <a:solidFill>
                <a:schemeClr val="tx1"/>
              </a:solidFill>
            </a:rPr>
            <a:t>데이터 탐색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BD41FFD9-7817-49F9-9A3C-997EE81006D2}" type="parTrans" cxnId="{21833A1E-6D89-4FD5-9F35-9FAB9C092170}">
      <dgm:prSet/>
      <dgm:spPr/>
      <dgm:t>
        <a:bodyPr/>
        <a:lstStyle/>
        <a:p>
          <a:pPr latinLnBrk="1"/>
          <a:endParaRPr lang="ko-KR" altLang="en-US"/>
        </a:p>
      </dgm:t>
    </dgm:pt>
    <dgm:pt modelId="{D214F4CC-7509-4510-9B63-9F13A09B25D9}" type="sibTrans" cxnId="{21833A1E-6D89-4FD5-9F35-9FAB9C092170}">
      <dgm:prSet/>
      <dgm:spPr/>
      <dgm:t>
        <a:bodyPr/>
        <a:lstStyle/>
        <a:p>
          <a:pPr latinLnBrk="1"/>
          <a:endParaRPr lang="ko-KR" altLang="en-US"/>
        </a:p>
      </dgm:t>
    </dgm:pt>
    <dgm:pt modelId="{63274072-D56F-41B2-A9BF-69B595720AF0}">
      <dgm:prSet phldrT="[텍스트]"/>
      <dgm:spPr/>
      <dgm:t>
        <a:bodyPr/>
        <a:lstStyle/>
        <a:p>
          <a:pPr latinLnBrk="1"/>
          <a:r>
            <a:rPr lang="ko-KR" altLang="en-US" dirty="0" smtClean="0"/>
            <a:t>분석의 방향성을 제시하기 위해 </a:t>
          </a:r>
          <a:r>
            <a:rPr lang="ko-KR" altLang="en-US" dirty="0" err="1" smtClean="0"/>
            <a:t>전처리한</a:t>
          </a:r>
          <a:r>
            <a:rPr lang="ko-KR" altLang="en-US" dirty="0" smtClean="0"/>
            <a:t> 데이터를 탐색</a:t>
          </a:r>
          <a:endParaRPr lang="ko-KR" altLang="en-US" dirty="0"/>
        </a:p>
      </dgm:t>
    </dgm:pt>
    <dgm:pt modelId="{13DBC6C1-7717-4DCC-823E-EC599346CB58}" type="parTrans" cxnId="{47386B25-0A51-4DCF-BCCE-1882AB0FCDBB}">
      <dgm:prSet/>
      <dgm:spPr/>
      <dgm:t>
        <a:bodyPr/>
        <a:lstStyle/>
        <a:p>
          <a:pPr latinLnBrk="1"/>
          <a:endParaRPr lang="ko-KR" altLang="en-US"/>
        </a:p>
      </dgm:t>
    </dgm:pt>
    <dgm:pt modelId="{FB3F4556-7174-454E-ADCC-EAA17FD2BBD1}" type="sibTrans" cxnId="{47386B25-0A51-4DCF-BCCE-1882AB0FCDBB}">
      <dgm:prSet/>
      <dgm:spPr/>
      <dgm:t>
        <a:bodyPr/>
        <a:lstStyle/>
        <a:p>
          <a:pPr latinLnBrk="1"/>
          <a:endParaRPr lang="ko-KR" altLang="en-US"/>
        </a:p>
      </dgm:t>
    </dgm:pt>
    <dgm:pt modelId="{DD88E094-7EB1-4EB6-AB0C-4F0FC904F430}">
      <dgm:prSet phldrT="[텍스트]"/>
      <dgm:spPr/>
      <dgm:t>
        <a:bodyPr/>
        <a:lstStyle/>
        <a:p>
          <a:pPr latinLnBrk="1"/>
          <a:r>
            <a:rPr lang="ko-KR" altLang="en-US" dirty="0" smtClean="0"/>
            <a:t>일반적으로 빈도</a:t>
          </a:r>
          <a:r>
            <a:rPr lang="en-US" altLang="ko-KR" dirty="0" smtClean="0"/>
            <a:t>(frequency)</a:t>
          </a:r>
          <a:r>
            <a:rPr lang="ko-KR" altLang="en-US" dirty="0" smtClean="0"/>
            <a:t>를 기반으로 탐색</a:t>
          </a:r>
          <a:endParaRPr lang="ko-KR" altLang="en-US" dirty="0"/>
        </a:p>
      </dgm:t>
    </dgm:pt>
    <dgm:pt modelId="{56D14823-F066-4FF2-B50C-7366FFD7AD3F}" type="parTrans" cxnId="{2DB0129A-F9C3-40CE-95C6-458B43124139}">
      <dgm:prSet/>
      <dgm:spPr/>
      <dgm:t>
        <a:bodyPr/>
        <a:lstStyle/>
        <a:p>
          <a:pPr latinLnBrk="1"/>
          <a:endParaRPr lang="ko-KR" altLang="en-US"/>
        </a:p>
      </dgm:t>
    </dgm:pt>
    <dgm:pt modelId="{BF2D065E-CE65-473C-A118-6C7A9E8D0B98}" type="sibTrans" cxnId="{2DB0129A-F9C3-40CE-95C6-458B43124139}">
      <dgm:prSet/>
      <dgm:spPr/>
      <dgm:t>
        <a:bodyPr/>
        <a:lstStyle/>
        <a:p>
          <a:pPr latinLnBrk="1"/>
          <a:endParaRPr lang="ko-KR" altLang="en-US"/>
        </a:p>
      </dgm:t>
    </dgm:pt>
    <dgm:pt modelId="{815E88BC-964B-4F91-889D-91C3A93B628D}">
      <dgm:prSet phldrT="[텍스트]" custT="1"/>
      <dgm:spPr/>
      <dgm:t>
        <a:bodyPr/>
        <a:lstStyle/>
        <a:p>
          <a:pPr latinLnBrk="1"/>
          <a:r>
            <a:rPr lang="ko-KR" altLang="en-US" sz="1400" b="1" dirty="0" smtClean="0">
              <a:solidFill>
                <a:schemeClr val="tx1"/>
              </a:solidFill>
            </a:rPr>
            <a:t>데이터 분석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C01CEAAC-1BC5-4544-8AF7-F93CB23CB23D}" type="parTrans" cxnId="{06027056-E079-4F7D-86D7-ACE82038094F}">
      <dgm:prSet/>
      <dgm:spPr/>
      <dgm:t>
        <a:bodyPr/>
        <a:lstStyle/>
        <a:p>
          <a:pPr latinLnBrk="1"/>
          <a:endParaRPr lang="ko-KR" altLang="en-US"/>
        </a:p>
      </dgm:t>
    </dgm:pt>
    <dgm:pt modelId="{E5CBD30A-97DB-4EA4-A1F8-9B0597BAB669}" type="sibTrans" cxnId="{06027056-E079-4F7D-86D7-ACE82038094F}">
      <dgm:prSet/>
      <dgm:spPr/>
      <dgm:t>
        <a:bodyPr/>
        <a:lstStyle/>
        <a:p>
          <a:pPr latinLnBrk="1"/>
          <a:endParaRPr lang="ko-KR" altLang="en-US"/>
        </a:p>
      </dgm:t>
    </dgm:pt>
    <dgm:pt modelId="{D3D3FB7E-5B27-44B2-A0A9-C1EFE29049EC}">
      <dgm:prSet phldrT="[텍스트]" custT="1"/>
      <dgm:spPr/>
      <dgm:t>
        <a:bodyPr/>
        <a:lstStyle/>
        <a:p>
          <a:pPr latinLnBrk="1"/>
          <a:r>
            <a:rPr lang="ko-KR" altLang="en-US" sz="1400" b="1" dirty="0" err="1" smtClean="0">
              <a:solidFill>
                <a:schemeClr val="tx1"/>
              </a:solidFill>
            </a:rPr>
            <a:t>인사이트</a:t>
          </a:r>
          <a:r>
            <a:rPr lang="ko-KR" altLang="en-US" sz="1400" b="1" dirty="0" smtClean="0">
              <a:solidFill>
                <a:schemeClr val="tx1"/>
              </a:solidFill>
            </a:rPr>
            <a:t> 추출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18C19B6A-C33E-495E-A762-F6E63FE90867}" type="parTrans" cxnId="{ED36C75F-D8D3-4FF5-8173-5D55BF7D0BF6}">
      <dgm:prSet/>
      <dgm:spPr/>
      <dgm:t>
        <a:bodyPr/>
        <a:lstStyle/>
        <a:p>
          <a:pPr latinLnBrk="1"/>
          <a:endParaRPr lang="ko-KR" altLang="en-US"/>
        </a:p>
      </dgm:t>
    </dgm:pt>
    <dgm:pt modelId="{154162FD-528C-41FF-AD79-157E4B5A6675}" type="sibTrans" cxnId="{ED36C75F-D8D3-4FF5-8173-5D55BF7D0BF6}">
      <dgm:prSet/>
      <dgm:spPr/>
      <dgm:t>
        <a:bodyPr/>
        <a:lstStyle/>
        <a:p>
          <a:pPr latinLnBrk="1"/>
          <a:endParaRPr lang="ko-KR" altLang="en-US"/>
        </a:p>
      </dgm:t>
    </dgm:pt>
    <dgm:pt modelId="{5182A217-7CE1-48B8-8416-C0034A2C3A34}">
      <dgm:prSet phldrT="[텍스트]"/>
      <dgm:spPr/>
      <dgm:t>
        <a:bodyPr/>
        <a:lstStyle/>
        <a:p>
          <a:pPr latinLnBrk="1"/>
          <a:r>
            <a:rPr lang="en-US" altLang="ko-KR" dirty="0" smtClean="0"/>
            <a:t>Tokenization, POS tagging(</a:t>
          </a:r>
          <a:r>
            <a:rPr lang="ko-KR" altLang="en-US" dirty="0" smtClean="0"/>
            <a:t>형태소 분석</a:t>
          </a:r>
          <a:r>
            <a:rPr lang="en-US" altLang="ko-KR" dirty="0" smtClean="0"/>
            <a:t>), Pruning </a:t>
          </a:r>
          <a:r>
            <a:rPr lang="ko-KR" altLang="en-US" dirty="0" smtClean="0"/>
            <a:t>등</a:t>
          </a:r>
          <a:endParaRPr lang="ko-KR" altLang="en-US" dirty="0"/>
        </a:p>
      </dgm:t>
    </dgm:pt>
    <dgm:pt modelId="{CBE5EE18-90C9-4478-B249-DF7E8DE02711}" type="parTrans" cxnId="{E5374A5B-3268-4E6F-89B1-DFA39A166EF1}">
      <dgm:prSet/>
      <dgm:spPr/>
      <dgm:t>
        <a:bodyPr/>
        <a:lstStyle/>
        <a:p>
          <a:pPr latinLnBrk="1"/>
          <a:endParaRPr lang="ko-KR" altLang="en-US"/>
        </a:p>
      </dgm:t>
    </dgm:pt>
    <dgm:pt modelId="{1F6FE533-9BBB-4562-9617-738B4386B658}" type="sibTrans" cxnId="{E5374A5B-3268-4E6F-89B1-DFA39A166EF1}">
      <dgm:prSet/>
      <dgm:spPr/>
      <dgm:t>
        <a:bodyPr/>
        <a:lstStyle/>
        <a:p>
          <a:pPr latinLnBrk="1"/>
          <a:endParaRPr lang="ko-KR" altLang="en-US"/>
        </a:p>
      </dgm:t>
    </dgm:pt>
    <dgm:pt modelId="{19FA869D-BA12-4E3D-A97D-FE0B29AF0898}">
      <dgm:prSet phldrT="[텍스트]"/>
      <dgm:spPr/>
      <dgm:t>
        <a:bodyPr/>
        <a:lstStyle/>
        <a:p>
          <a:pPr latinLnBrk="1"/>
          <a:r>
            <a:rPr lang="ko-KR" altLang="en-US" dirty="0" smtClean="0"/>
            <a:t>텍스트 데이터를 통해 유의미한 정보를 추출하는 분석 실시</a:t>
          </a:r>
          <a:endParaRPr lang="ko-KR" altLang="en-US" dirty="0"/>
        </a:p>
      </dgm:t>
    </dgm:pt>
    <dgm:pt modelId="{0A68C9E6-1B47-456E-9692-229A17EE087B}" type="parTrans" cxnId="{67062CD9-0264-4A42-904F-27D6D4ABBCE7}">
      <dgm:prSet/>
      <dgm:spPr/>
      <dgm:t>
        <a:bodyPr/>
        <a:lstStyle/>
        <a:p>
          <a:pPr latinLnBrk="1"/>
          <a:endParaRPr lang="ko-KR" altLang="en-US"/>
        </a:p>
      </dgm:t>
    </dgm:pt>
    <dgm:pt modelId="{FD06A7C0-A08F-4F7E-A66E-6500FAAEE4AF}" type="sibTrans" cxnId="{67062CD9-0264-4A42-904F-27D6D4ABBCE7}">
      <dgm:prSet/>
      <dgm:spPr/>
      <dgm:t>
        <a:bodyPr/>
        <a:lstStyle/>
        <a:p>
          <a:pPr latinLnBrk="1"/>
          <a:endParaRPr lang="ko-KR" altLang="en-US"/>
        </a:p>
      </dgm:t>
    </dgm:pt>
    <dgm:pt modelId="{B5AE428B-35CE-43CB-99F9-63448B82DE3E}">
      <dgm:prSet phldrT="[텍스트]"/>
      <dgm:spPr/>
      <dgm:t>
        <a:bodyPr/>
        <a:lstStyle/>
        <a:p>
          <a:pPr latinLnBrk="1"/>
          <a:r>
            <a:rPr lang="ko-KR" altLang="en-US" dirty="0" smtClean="0"/>
            <a:t>감정분석</a:t>
          </a:r>
          <a:r>
            <a:rPr lang="en-US" altLang="ko-KR" dirty="0" smtClean="0"/>
            <a:t>, </a:t>
          </a:r>
          <a:r>
            <a:rPr lang="ko-KR" altLang="en-US" dirty="0" smtClean="0"/>
            <a:t>토픽 모델</a:t>
          </a:r>
          <a:r>
            <a:rPr lang="en-US" altLang="ko-KR" dirty="0" smtClean="0"/>
            <a:t>, </a:t>
          </a:r>
          <a:r>
            <a:rPr lang="ko-KR" altLang="en-US" dirty="0" smtClean="0"/>
            <a:t>머신 러닝 등</a:t>
          </a:r>
          <a:endParaRPr lang="ko-KR" altLang="en-US" dirty="0"/>
        </a:p>
      </dgm:t>
    </dgm:pt>
    <dgm:pt modelId="{D89B1984-B2B7-4CCE-B245-4C1B8E790A8E}" type="parTrans" cxnId="{0A71D440-FF18-4466-BC31-D5FB8C05BD60}">
      <dgm:prSet/>
      <dgm:spPr/>
      <dgm:t>
        <a:bodyPr/>
        <a:lstStyle/>
        <a:p>
          <a:pPr latinLnBrk="1"/>
          <a:endParaRPr lang="ko-KR" altLang="en-US"/>
        </a:p>
      </dgm:t>
    </dgm:pt>
    <dgm:pt modelId="{25291129-C27D-45C5-ABFA-FFE6C237236E}" type="sibTrans" cxnId="{0A71D440-FF18-4466-BC31-D5FB8C05BD60}">
      <dgm:prSet/>
      <dgm:spPr/>
      <dgm:t>
        <a:bodyPr/>
        <a:lstStyle/>
        <a:p>
          <a:pPr latinLnBrk="1"/>
          <a:endParaRPr lang="ko-KR" altLang="en-US"/>
        </a:p>
      </dgm:t>
    </dgm:pt>
    <dgm:pt modelId="{F9A3AF33-3092-4663-A66A-E038B31ABEB9}">
      <dgm:prSet phldrT="[텍스트]"/>
      <dgm:spPr/>
      <dgm:t>
        <a:bodyPr/>
        <a:lstStyle/>
        <a:p>
          <a:pPr latinLnBrk="1"/>
          <a:r>
            <a:rPr lang="ko-KR" altLang="en-US" dirty="0" smtClean="0"/>
            <a:t>경영 환경에서 효과적인 의사 결정에 도움을 줄 수 있는 </a:t>
          </a:r>
          <a:r>
            <a:rPr lang="ko-KR" altLang="en-US" dirty="0" err="1" smtClean="0"/>
            <a:t>인사이트</a:t>
          </a:r>
          <a:r>
            <a:rPr lang="ko-KR" altLang="en-US" dirty="0" smtClean="0"/>
            <a:t> 추출</a:t>
          </a:r>
          <a:endParaRPr lang="ko-KR" altLang="en-US" dirty="0"/>
        </a:p>
      </dgm:t>
    </dgm:pt>
    <dgm:pt modelId="{CF230C65-2833-4637-9026-3BD75F9247C6}" type="parTrans" cxnId="{A50BD47A-F9B7-4B7E-817F-D2185B96BBCC}">
      <dgm:prSet/>
      <dgm:spPr/>
      <dgm:t>
        <a:bodyPr/>
        <a:lstStyle/>
        <a:p>
          <a:pPr latinLnBrk="1"/>
          <a:endParaRPr lang="ko-KR" altLang="en-US"/>
        </a:p>
      </dgm:t>
    </dgm:pt>
    <dgm:pt modelId="{81F63B42-024E-425C-83B6-2C36F134077E}" type="sibTrans" cxnId="{A50BD47A-F9B7-4B7E-817F-D2185B96BBCC}">
      <dgm:prSet/>
      <dgm:spPr/>
      <dgm:t>
        <a:bodyPr/>
        <a:lstStyle/>
        <a:p>
          <a:pPr latinLnBrk="1"/>
          <a:endParaRPr lang="ko-KR" altLang="en-US"/>
        </a:p>
      </dgm:t>
    </dgm:pt>
    <dgm:pt modelId="{0C668F39-AC1E-4407-883E-62CB7E580EE5}" type="pres">
      <dgm:prSet presAssocID="{6E6FF32E-204B-40C9-BA5C-2BD557C94CF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539CC3-52F5-4321-86B0-866B29CA634A}" type="pres">
      <dgm:prSet presAssocID="{4C828078-34AE-4A7E-8DE0-C3D863840E8A}" presName="composite" presStyleCnt="0"/>
      <dgm:spPr/>
    </dgm:pt>
    <dgm:pt modelId="{2EFE9C6A-D477-4C96-8941-9DC027632750}" type="pres">
      <dgm:prSet presAssocID="{4C828078-34AE-4A7E-8DE0-C3D863840E8A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8BE433-8DF5-4D57-B443-C9871CDA5C3E}" type="pres">
      <dgm:prSet presAssocID="{4C828078-34AE-4A7E-8DE0-C3D863840E8A}" presName="descendantText" presStyleLbl="alignAcc1" presStyleIdx="0" presStyleCnt="5" custLinFactNeighborX="0" custLinFactNeighborY="-1708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4C0B69-E603-42E1-9AF6-4F889375FE83}" type="pres">
      <dgm:prSet presAssocID="{8387AC4C-F051-4B1C-80AB-FD9E3212F89A}" presName="sp" presStyleCnt="0"/>
      <dgm:spPr/>
    </dgm:pt>
    <dgm:pt modelId="{4705C583-02FF-4E3D-B3D9-F999F29E8252}" type="pres">
      <dgm:prSet presAssocID="{B422AEEF-BE1F-452E-87E7-3C73D085C71A}" presName="composite" presStyleCnt="0"/>
      <dgm:spPr/>
    </dgm:pt>
    <dgm:pt modelId="{3208ED2C-2CDD-4C36-81AE-798BDB788F56}" type="pres">
      <dgm:prSet presAssocID="{B422AEEF-BE1F-452E-87E7-3C73D085C71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3AB66A-AA35-407E-880B-D1285CD92555}" type="pres">
      <dgm:prSet presAssocID="{B422AEEF-BE1F-452E-87E7-3C73D085C71A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2C8800-A49F-4D96-9A49-8A23D3475AAC}" type="pres">
      <dgm:prSet presAssocID="{ADAB8CF2-4037-4D28-910C-A4ECCD13E4C4}" presName="sp" presStyleCnt="0"/>
      <dgm:spPr/>
    </dgm:pt>
    <dgm:pt modelId="{E7BD9305-A9B9-4B1B-8152-CEF69A31D018}" type="pres">
      <dgm:prSet presAssocID="{0B90E9D4-0F50-48DC-95CA-F7AA2046B8E2}" presName="composite" presStyleCnt="0"/>
      <dgm:spPr/>
    </dgm:pt>
    <dgm:pt modelId="{5F3D730A-A02F-49A0-B0C1-3FECCCF9BC59}" type="pres">
      <dgm:prSet presAssocID="{0B90E9D4-0F50-48DC-95CA-F7AA2046B8E2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99EF91-4FBC-4381-A25A-20986FF87307}" type="pres">
      <dgm:prSet presAssocID="{0B90E9D4-0F50-48DC-95CA-F7AA2046B8E2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665BA9-6865-4F36-9A25-56ECBB3229C5}" type="pres">
      <dgm:prSet presAssocID="{D214F4CC-7509-4510-9B63-9F13A09B25D9}" presName="sp" presStyleCnt="0"/>
      <dgm:spPr/>
    </dgm:pt>
    <dgm:pt modelId="{10017867-0A11-4120-8CFE-6C00DDFEBC76}" type="pres">
      <dgm:prSet presAssocID="{815E88BC-964B-4F91-889D-91C3A93B628D}" presName="composite" presStyleCnt="0"/>
      <dgm:spPr/>
    </dgm:pt>
    <dgm:pt modelId="{339AEDF1-3817-4689-BD8F-D883F75D973C}" type="pres">
      <dgm:prSet presAssocID="{815E88BC-964B-4F91-889D-91C3A93B628D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B368CF-2B54-4C02-AA5D-65807DC75BFE}" type="pres">
      <dgm:prSet presAssocID="{815E88BC-964B-4F91-889D-91C3A93B628D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9423DD-145B-4E05-A55B-16E78E5B34E1}" type="pres">
      <dgm:prSet presAssocID="{E5CBD30A-97DB-4EA4-A1F8-9B0597BAB669}" presName="sp" presStyleCnt="0"/>
      <dgm:spPr/>
    </dgm:pt>
    <dgm:pt modelId="{51EB5009-79B2-4AC6-B9B2-B6605670A7B7}" type="pres">
      <dgm:prSet presAssocID="{D3D3FB7E-5B27-44B2-A0A9-C1EFE29049EC}" presName="composite" presStyleCnt="0"/>
      <dgm:spPr/>
    </dgm:pt>
    <dgm:pt modelId="{76FB63C3-2301-475D-BD03-1AF2B3B5CB95}" type="pres">
      <dgm:prSet presAssocID="{D3D3FB7E-5B27-44B2-A0A9-C1EFE29049EC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B61A31-498A-4F62-B58D-7047249AC3FF}" type="pres">
      <dgm:prSet presAssocID="{D3D3FB7E-5B27-44B2-A0A9-C1EFE29049EC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178DCAB-3226-420A-8009-FFFA00ABA117}" type="presOf" srcId="{D3D3FB7E-5B27-44B2-A0A9-C1EFE29049EC}" destId="{76FB63C3-2301-475D-BD03-1AF2B3B5CB95}" srcOrd="0" destOrd="0" presId="urn:microsoft.com/office/officeart/2005/8/layout/chevron2"/>
    <dgm:cxn modelId="{21833A1E-6D89-4FD5-9F35-9FAB9C092170}" srcId="{6E6FF32E-204B-40C9-BA5C-2BD557C94CFA}" destId="{0B90E9D4-0F50-48DC-95CA-F7AA2046B8E2}" srcOrd="2" destOrd="0" parTransId="{BD41FFD9-7817-49F9-9A3C-997EE81006D2}" sibTransId="{D214F4CC-7509-4510-9B63-9F13A09B25D9}"/>
    <dgm:cxn modelId="{02A53C03-A356-478F-8C57-4A2B7D3AC2B5}" srcId="{4C828078-34AE-4A7E-8DE0-C3D863840E8A}" destId="{F09A2D09-A85A-4C9E-91B8-8B511A4241C9}" srcOrd="1" destOrd="0" parTransId="{BA097397-1583-41F4-8B87-F09A7FE9DD06}" sibTransId="{2B53DFB8-67FA-4E40-BACA-2EEBFE63A539}"/>
    <dgm:cxn modelId="{06027056-E079-4F7D-86D7-ACE82038094F}" srcId="{6E6FF32E-204B-40C9-BA5C-2BD557C94CFA}" destId="{815E88BC-964B-4F91-889D-91C3A93B628D}" srcOrd="3" destOrd="0" parTransId="{C01CEAAC-1BC5-4544-8AF7-F93CB23CB23D}" sibTransId="{E5CBD30A-97DB-4EA4-A1F8-9B0597BAB669}"/>
    <dgm:cxn modelId="{274E6A58-3C97-4CC5-BD61-8531E48A504A}" srcId="{B422AEEF-BE1F-452E-87E7-3C73D085C71A}" destId="{AE32980E-D61E-49F5-AD28-9B9B1A9563FE}" srcOrd="0" destOrd="0" parTransId="{8529FC92-0566-4991-AD40-96F3F88C6C6D}" sibTransId="{900BBD22-B7AC-46A4-A6A4-AF3A24AA5DCA}"/>
    <dgm:cxn modelId="{9C291AAE-062C-4BAE-9B58-1B9712AD0011}" type="presOf" srcId="{5182A217-7CE1-48B8-8416-C0034A2C3A34}" destId="{D33AB66A-AA35-407E-880B-D1285CD92555}" srcOrd="0" destOrd="1" presId="urn:microsoft.com/office/officeart/2005/8/layout/chevron2"/>
    <dgm:cxn modelId="{26D02FA8-240C-4AEF-AB30-D7745C79DEE7}" srcId="{6E6FF32E-204B-40C9-BA5C-2BD557C94CFA}" destId="{4C828078-34AE-4A7E-8DE0-C3D863840E8A}" srcOrd="0" destOrd="0" parTransId="{5C8BEECD-342D-4987-B654-E307A2B5F086}" sibTransId="{8387AC4C-F051-4B1C-80AB-FD9E3212F89A}"/>
    <dgm:cxn modelId="{6C70E3F5-7844-4B42-9D95-8A018895214A}" type="presOf" srcId="{F9A3AF33-3092-4663-A66A-E038B31ABEB9}" destId="{53B61A31-498A-4F62-B58D-7047249AC3FF}" srcOrd="0" destOrd="0" presId="urn:microsoft.com/office/officeart/2005/8/layout/chevron2"/>
    <dgm:cxn modelId="{0A71D440-FF18-4466-BC31-D5FB8C05BD60}" srcId="{815E88BC-964B-4F91-889D-91C3A93B628D}" destId="{B5AE428B-35CE-43CB-99F9-63448B82DE3E}" srcOrd="1" destOrd="0" parTransId="{D89B1984-B2B7-4CCE-B245-4C1B8E790A8E}" sibTransId="{25291129-C27D-45C5-ABFA-FFE6C237236E}"/>
    <dgm:cxn modelId="{4403C838-2A4A-4691-9D05-05C2215FD2E1}" type="presOf" srcId="{63274072-D56F-41B2-A9BF-69B595720AF0}" destId="{E299EF91-4FBC-4381-A25A-20986FF87307}" srcOrd="0" destOrd="0" presId="urn:microsoft.com/office/officeart/2005/8/layout/chevron2"/>
    <dgm:cxn modelId="{67062CD9-0264-4A42-904F-27D6D4ABBCE7}" srcId="{815E88BC-964B-4F91-889D-91C3A93B628D}" destId="{19FA869D-BA12-4E3D-A97D-FE0B29AF0898}" srcOrd="0" destOrd="0" parTransId="{0A68C9E6-1B47-456E-9692-229A17EE087B}" sibTransId="{FD06A7C0-A08F-4F7E-A66E-6500FAAEE4AF}"/>
    <dgm:cxn modelId="{201F8D7F-D806-4282-8C1D-F25C198061E5}" type="presOf" srcId="{B5AE428B-35CE-43CB-99F9-63448B82DE3E}" destId="{B1B368CF-2B54-4C02-AA5D-65807DC75BFE}" srcOrd="0" destOrd="1" presId="urn:microsoft.com/office/officeart/2005/8/layout/chevron2"/>
    <dgm:cxn modelId="{47386B25-0A51-4DCF-BCCE-1882AB0FCDBB}" srcId="{0B90E9D4-0F50-48DC-95CA-F7AA2046B8E2}" destId="{63274072-D56F-41B2-A9BF-69B595720AF0}" srcOrd="0" destOrd="0" parTransId="{13DBC6C1-7717-4DCC-823E-EC599346CB58}" sibTransId="{FB3F4556-7174-454E-ADCC-EAA17FD2BBD1}"/>
    <dgm:cxn modelId="{56DCE60C-29D6-48E7-9124-4421B5095EAD}" type="presOf" srcId="{815E88BC-964B-4F91-889D-91C3A93B628D}" destId="{339AEDF1-3817-4689-BD8F-D883F75D973C}" srcOrd="0" destOrd="0" presId="urn:microsoft.com/office/officeart/2005/8/layout/chevron2"/>
    <dgm:cxn modelId="{A58CB615-F2E9-4C76-B565-0AE3E12D10E7}" type="presOf" srcId="{AE32980E-D61E-49F5-AD28-9B9B1A9563FE}" destId="{D33AB66A-AA35-407E-880B-D1285CD92555}" srcOrd="0" destOrd="0" presId="urn:microsoft.com/office/officeart/2005/8/layout/chevron2"/>
    <dgm:cxn modelId="{A50BD47A-F9B7-4B7E-817F-D2185B96BBCC}" srcId="{D3D3FB7E-5B27-44B2-A0A9-C1EFE29049EC}" destId="{F9A3AF33-3092-4663-A66A-E038B31ABEB9}" srcOrd="0" destOrd="0" parTransId="{CF230C65-2833-4637-9026-3BD75F9247C6}" sibTransId="{81F63B42-024E-425C-83B6-2C36F134077E}"/>
    <dgm:cxn modelId="{2DB0129A-F9C3-40CE-95C6-458B43124139}" srcId="{0B90E9D4-0F50-48DC-95CA-F7AA2046B8E2}" destId="{DD88E094-7EB1-4EB6-AB0C-4F0FC904F430}" srcOrd="1" destOrd="0" parTransId="{56D14823-F066-4FF2-B50C-7366FFD7AD3F}" sibTransId="{BF2D065E-CE65-473C-A118-6C7A9E8D0B98}"/>
    <dgm:cxn modelId="{041014BB-95BE-45BD-9BE1-0D4F02DF8BD6}" type="presOf" srcId="{DD88E094-7EB1-4EB6-AB0C-4F0FC904F430}" destId="{E299EF91-4FBC-4381-A25A-20986FF87307}" srcOrd="0" destOrd="1" presId="urn:microsoft.com/office/officeart/2005/8/layout/chevron2"/>
    <dgm:cxn modelId="{74702B50-5307-4BE9-A146-DB01048D3492}" type="presOf" srcId="{F09A2D09-A85A-4C9E-91B8-8B511A4241C9}" destId="{D48BE433-8DF5-4D57-B443-C9871CDA5C3E}" srcOrd="0" destOrd="1" presId="urn:microsoft.com/office/officeart/2005/8/layout/chevron2"/>
    <dgm:cxn modelId="{E5374A5B-3268-4E6F-89B1-DFA39A166EF1}" srcId="{B422AEEF-BE1F-452E-87E7-3C73D085C71A}" destId="{5182A217-7CE1-48B8-8416-C0034A2C3A34}" srcOrd="1" destOrd="0" parTransId="{CBE5EE18-90C9-4478-B249-DF7E8DE02711}" sibTransId="{1F6FE533-9BBB-4562-9617-738B4386B658}"/>
    <dgm:cxn modelId="{EAC5F72D-C4B0-4444-A605-F513BDB9D23A}" type="presOf" srcId="{B422AEEF-BE1F-452E-87E7-3C73D085C71A}" destId="{3208ED2C-2CDD-4C36-81AE-798BDB788F56}" srcOrd="0" destOrd="0" presId="urn:microsoft.com/office/officeart/2005/8/layout/chevron2"/>
    <dgm:cxn modelId="{4BAA15A8-8C63-4B56-86FF-7A33A2CC6A24}" srcId="{4C828078-34AE-4A7E-8DE0-C3D863840E8A}" destId="{DC2631C6-8489-4A75-B16C-36F4C01F9184}" srcOrd="0" destOrd="0" parTransId="{DA577567-43FF-4AF6-9A3F-FE3F99E551C1}" sibTransId="{0D870C9F-65A6-4C0A-A486-80B06930F732}"/>
    <dgm:cxn modelId="{D51CD201-2F76-458E-AABC-378C97827A36}" type="presOf" srcId="{6E6FF32E-204B-40C9-BA5C-2BD557C94CFA}" destId="{0C668F39-AC1E-4407-883E-62CB7E580EE5}" srcOrd="0" destOrd="0" presId="urn:microsoft.com/office/officeart/2005/8/layout/chevron2"/>
    <dgm:cxn modelId="{DA721E14-AAAF-4B7C-859C-B1973BC59C20}" type="presOf" srcId="{0B90E9D4-0F50-48DC-95CA-F7AA2046B8E2}" destId="{5F3D730A-A02F-49A0-B0C1-3FECCCF9BC59}" srcOrd="0" destOrd="0" presId="urn:microsoft.com/office/officeart/2005/8/layout/chevron2"/>
    <dgm:cxn modelId="{ED36C75F-D8D3-4FF5-8173-5D55BF7D0BF6}" srcId="{6E6FF32E-204B-40C9-BA5C-2BD557C94CFA}" destId="{D3D3FB7E-5B27-44B2-A0A9-C1EFE29049EC}" srcOrd="4" destOrd="0" parTransId="{18C19B6A-C33E-495E-A762-F6E63FE90867}" sibTransId="{154162FD-528C-41FF-AD79-157E4B5A6675}"/>
    <dgm:cxn modelId="{C8CB8A27-7169-48A9-BB09-6384EB53548A}" srcId="{6E6FF32E-204B-40C9-BA5C-2BD557C94CFA}" destId="{B422AEEF-BE1F-452E-87E7-3C73D085C71A}" srcOrd="1" destOrd="0" parTransId="{F62D9938-7B32-4913-8590-5A7150D4BF89}" sibTransId="{ADAB8CF2-4037-4D28-910C-A4ECCD13E4C4}"/>
    <dgm:cxn modelId="{3000F486-F97F-4C53-997B-1B6DC35AE0C2}" type="presOf" srcId="{19FA869D-BA12-4E3D-A97D-FE0B29AF0898}" destId="{B1B368CF-2B54-4C02-AA5D-65807DC75BFE}" srcOrd="0" destOrd="0" presId="urn:microsoft.com/office/officeart/2005/8/layout/chevron2"/>
    <dgm:cxn modelId="{1F03D7EA-C6C7-4DC3-9C70-3368C7CE426E}" type="presOf" srcId="{4C828078-34AE-4A7E-8DE0-C3D863840E8A}" destId="{2EFE9C6A-D477-4C96-8941-9DC027632750}" srcOrd="0" destOrd="0" presId="urn:microsoft.com/office/officeart/2005/8/layout/chevron2"/>
    <dgm:cxn modelId="{432E0971-7E45-4D63-AA74-6CDD50245B20}" type="presOf" srcId="{DC2631C6-8489-4A75-B16C-36F4C01F9184}" destId="{D48BE433-8DF5-4D57-B443-C9871CDA5C3E}" srcOrd="0" destOrd="0" presId="urn:microsoft.com/office/officeart/2005/8/layout/chevron2"/>
    <dgm:cxn modelId="{14D97150-8ACE-4EE3-83DD-55DFB1A25BA1}" type="presParOf" srcId="{0C668F39-AC1E-4407-883E-62CB7E580EE5}" destId="{AD539CC3-52F5-4321-86B0-866B29CA634A}" srcOrd="0" destOrd="0" presId="urn:microsoft.com/office/officeart/2005/8/layout/chevron2"/>
    <dgm:cxn modelId="{4738C234-23AB-4418-B31B-8DB5BEACE436}" type="presParOf" srcId="{AD539CC3-52F5-4321-86B0-866B29CA634A}" destId="{2EFE9C6A-D477-4C96-8941-9DC027632750}" srcOrd="0" destOrd="0" presId="urn:microsoft.com/office/officeart/2005/8/layout/chevron2"/>
    <dgm:cxn modelId="{ECA7C2D7-4430-4437-B38E-8B90272B1F71}" type="presParOf" srcId="{AD539CC3-52F5-4321-86B0-866B29CA634A}" destId="{D48BE433-8DF5-4D57-B443-C9871CDA5C3E}" srcOrd="1" destOrd="0" presId="urn:microsoft.com/office/officeart/2005/8/layout/chevron2"/>
    <dgm:cxn modelId="{3E6A4879-211B-44AF-8450-36BC38C22AE5}" type="presParOf" srcId="{0C668F39-AC1E-4407-883E-62CB7E580EE5}" destId="{4D4C0B69-E603-42E1-9AF6-4F889375FE83}" srcOrd="1" destOrd="0" presId="urn:microsoft.com/office/officeart/2005/8/layout/chevron2"/>
    <dgm:cxn modelId="{B43BDD72-56EB-4254-BC33-122ABA965A5E}" type="presParOf" srcId="{0C668F39-AC1E-4407-883E-62CB7E580EE5}" destId="{4705C583-02FF-4E3D-B3D9-F999F29E8252}" srcOrd="2" destOrd="0" presId="urn:microsoft.com/office/officeart/2005/8/layout/chevron2"/>
    <dgm:cxn modelId="{080E3D41-0CE4-4C0F-8893-C43074F1F0B7}" type="presParOf" srcId="{4705C583-02FF-4E3D-B3D9-F999F29E8252}" destId="{3208ED2C-2CDD-4C36-81AE-798BDB788F56}" srcOrd="0" destOrd="0" presId="urn:microsoft.com/office/officeart/2005/8/layout/chevron2"/>
    <dgm:cxn modelId="{398CE082-598D-4254-A684-36C28877D832}" type="presParOf" srcId="{4705C583-02FF-4E3D-B3D9-F999F29E8252}" destId="{D33AB66A-AA35-407E-880B-D1285CD92555}" srcOrd="1" destOrd="0" presId="urn:microsoft.com/office/officeart/2005/8/layout/chevron2"/>
    <dgm:cxn modelId="{71DBD816-A8FF-4B46-BF02-DC8CC9F4B52F}" type="presParOf" srcId="{0C668F39-AC1E-4407-883E-62CB7E580EE5}" destId="{2B2C8800-A49F-4D96-9A49-8A23D3475AAC}" srcOrd="3" destOrd="0" presId="urn:microsoft.com/office/officeart/2005/8/layout/chevron2"/>
    <dgm:cxn modelId="{12D01A7F-6E95-4651-A5B7-999E1CE4F7A2}" type="presParOf" srcId="{0C668F39-AC1E-4407-883E-62CB7E580EE5}" destId="{E7BD9305-A9B9-4B1B-8152-CEF69A31D018}" srcOrd="4" destOrd="0" presId="urn:microsoft.com/office/officeart/2005/8/layout/chevron2"/>
    <dgm:cxn modelId="{A7178A59-3E65-4354-9BFB-00E5535728BF}" type="presParOf" srcId="{E7BD9305-A9B9-4B1B-8152-CEF69A31D018}" destId="{5F3D730A-A02F-49A0-B0C1-3FECCCF9BC59}" srcOrd="0" destOrd="0" presId="urn:microsoft.com/office/officeart/2005/8/layout/chevron2"/>
    <dgm:cxn modelId="{283AF3E0-EA2A-4A51-A79C-65CE207DC472}" type="presParOf" srcId="{E7BD9305-A9B9-4B1B-8152-CEF69A31D018}" destId="{E299EF91-4FBC-4381-A25A-20986FF87307}" srcOrd="1" destOrd="0" presId="urn:microsoft.com/office/officeart/2005/8/layout/chevron2"/>
    <dgm:cxn modelId="{9F4901D6-41A0-48DD-A3E8-480278C1E16A}" type="presParOf" srcId="{0C668F39-AC1E-4407-883E-62CB7E580EE5}" destId="{C3665BA9-6865-4F36-9A25-56ECBB3229C5}" srcOrd="5" destOrd="0" presId="urn:microsoft.com/office/officeart/2005/8/layout/chevron2"/>
    <dgm:cxn modelId="{777816E5-7F90-4A24-B992-3F09900E7850}" type="presParOf" srcId="{0C668F39-AC1E-4407-883E-62CB7E580EE5}" destId="{10017867-0A11-4120-8CFE-6C00DDFEBC76}" srcOrd="6" destOrd="0" presId="urn:microsoft.com/office/officeart/2005/8/layout/chevron2"/>
    <dgm:cxn modelId="{D20196C2-46D0-4AB9-BFDC-9FAEFB7CA7A4}" type="presParOf" srcId="{10017867-0A11-4120-8CFE-6C00DDFEBC76}" destId="{339AEDF1-3817-4689-BD8F-D883F75D973C}" srcOrd="0" destOrd="0" presId="urn:microsoft.com/office/officeart/2005/8/layout/chevron2"/>
    <dgm:cxn modelId="{844807CD-B605-4EF1-9B66-BD705E123C57}" type="presParOf" srcId="{10017867-0A11-4120-8CFE-6C00DDFEBC76}" destId="{B1B368CF-2B54-4C02-AA5D-65807DC75BFE}" srcOrd="1" destOrd="0" presId="urn:microsoft.com/office/officeart/2005/8/layout/chevron2"/>
    <dgm:cxn modelId="{008648D1-9C80-4645-AE95-433919DE4D64}" type="presParOf" srcId="{0C668F39-AC1E-4407-883E-62CB7E580EE5}" destId="{AA9423DD-145B-4E05-A55B-16E78E5B34E1}" srcOrd="7" destOrd="0" presId="urn:microsoft.com/office/officeart/2005/8/layout/chevron2"/>
    <dgm:cxn modelId="{F6BA187F-FD8F-4804-B198-741BEAE16F0E}" type="presParOf" srcId="{0C668F39-AC1E-4407-883E-62CB7E580EE5}" destId="{51EB5009-79B2-4AC6-B9B2-B6605670A7B7}" srcOrd="8" destOrd="0" presId="urn:microsoft.com/office/officeart/2005/8/layout/chevron2"/>
    <dgm:cxn modelId="{44D3C5FE-B9E6-49CE-B76B-4568ED3E8629}" type="presParOf" srcId="{51EB5009-79B2-4AC6-B9B2-B6605670A7B7}" destId="{76FB63C3-2301-475D-BD03-1AF2B3B5CB95}" srcOrd="0" destOrd="0" presId="urn:microsoft.com/office/officeart/2005/8/layout/chevron2"/>
    <dgm:cxn modelId="{1E4ED898-75B3-48E7-B1E1-69EDADDB6736}" type="presParOf" srcId="{51EB5009-79B2-4AC6-B9B2-B6605670A7B7}" destId="{53B61A31-498A-4F62-B58D-7047249AC3F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11CB9-5C58-4754-9031-89B36A8484B3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8A3D7-00A1-4EEC-B9E3-C0F904FF8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7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irect.com/science/article/pii/0306457388900210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분석 목적 혹은 데이터에 따라 위 다섯 단계 외에도 다른 절차가 추가되거나 특정 절차는 생략될 수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일반적으로 텍스트 분석 절차는 위의 </a:t>
            </a:r>
            <a:r>
              <a:rPr lang="en-US" altLang="ko-KR" dirty="0" smtClean="0"/>
              <a:t>5</a:t>
            </a:r>
            <a:r>
              <a:rPr lang="ko-KR" altLang="en-US" dirty="0" smtClean="0"/>
              <a:t>단계를 따름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020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텍스트 시각화 참고자료</a:t>
            </a:r>
            <a:r>
              <a:rPr lang="en-US" altLang="ko-KR" dirty="0" smtClean="0"/>
              <a:t>: http://guides.library.duke.edu/text_analysis/text_vis (</a:t>
            </a:r>
            <a:r>
              <a:rPr lang="ko-KR" altLang="en-US" dirty="0" err="1" smtClean="0"/>
              <a:t>듀크대학교</a:t>
            </a:r>
            <a:r>
              <a:rPr lang="ko-KR" altLang="en-US" dirty="0" smtClean="0"/>
              <a:t> 강의자료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159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159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References: 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Term-weighting approaches in automatic text retrieval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(Salton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Buckley, 1987)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https://en.wikipedia.org/wiki/Tf%E2%80%93idf</a:t>
            </a:r>
          </a:p>
          <a:p>
            <a:pPr marL="0" indent="0">
              <a:buFontTx/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90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벡터 공간에서 하나의 단어는 하나의 차원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축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구성한다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즉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위의 문장에 나오는 모든 단어인</a:t>
            </a:r>
            <a:r>
              <a:rPr lang="en-US" altLang="ko-KR" baseline="0" dirty="0" smtClean="0"/>
              <a:t> that, nice, car, John, has, red</a:t>
            </a:r>
            <a:r>
              <a:rPr lang="ko-KR" altLang="en-US" baseline="0" dirty="0" smtClean="0"/>
              <a:t>는 각각 하나의 차원을 구성하며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각 문장에서 특정 단어의 등장 횟수</a:t>
            </a:r>
            <a:r>
              <a:rPr lang="en-US" altLang="ko-KR" dirty="0" smtClean="0"/>
              <a:t>(frequency)</a:t>
            </a:r>
            <a:r>
              <a:rPr lang="ko-KR" altLang="en-US" dirty="0" smtClean="0"/>
              <a:t>는 그 단어로 구성된 벡터 공간의 축에서의 그 문장의 크기</a:t>
            </a:r>
            <a:r>
              <a:rPr lang="en-US" altLang="ko-KR" dirty="0" smtClean="0"/>
              <a:t>(magnitude)</a:t>
            </a:r>
            <a:r>
              <a:rPr lang="ko-KR" altLang="en-US" dirty="0" smtClean="0"/>
              <a:t>라고 할 수 있다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벡터 공간 모형은 이 벡터들 간의 간단한 연산을 통해 문서들 간의 관계를 나타낼 수 있다는 큰 장점을 가진다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698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예시 설명</a:t>
            </a:r>
            <a:endParaRPr lang="en-US" altLang="ko-KR" dirty="0" smtClean="0"/>
          </a:p>
          <a:p>
            <a:pPr marL="228600" indent="-228600">
              <a:buFontTx/>
              <a:buAutoNum type="arabicParenR"/>
            </a:pPr>
            <a:r>
              <a:rPr lang="ko-KR" altLang="en-US" dirty="0" smtClean="0"/>
              <a:t>한국</a:t>
            </a:r>
            <a:r>
              <a:rPr lang="en-US" altLang="ko-KR" dirty="0" smtClean="0"/>
              <a:t>(</a:t>
            </a:r>
            <a:r>
              <a:rPr lang="ko-KR" altLang="en-US" dirty="0" smtClean="0"/>
              <a:t>국가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서울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수도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빼고 일본의 수도인 도쿄를 더하니 일본</a:t>
            </a:r>
            <a:r>
              <a:rPr lang="en-US" altLang="ko-KR" dirty="0" smtClean="0"/>
              <a:t>(</a:t>
            </a:r>
            <a:r>
              <a:rPr lang="ko-KR" altLang="en-US" dirty="0" smtClean="0"/>
              <a:t>국가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나왔다</a:t>
            </a:r>
            <a:endParaRPr lang="en-US" altLang="ko-KR" dirty="0" smtClean="0"/>
          </a:p>
          <a:p>
            <a:pPr marL="228600" indent="-228600">
              <a:buFontTx/>
              <a:buAutoNum type="arabicParenR"/>
            </a:pPr>
            <a:r>
              <a:rPr lang="ko-KR" altLang="en-US" dirty="0" smtClean="0"/>
              <a:t>최현석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허셰프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허세 </a:t>
            </a:r>
            <a:r>
              <a:rPr lang="ko-KR" altLang="en-US" dirty="0" err="1" smtClean="0"/>
              <a:t>셰프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허세를 빼니 </a:t>
            </a:r>
            <a:r>
              <a:rPr lang="ko-KR" altLang="en-US" dirty="0" err="1" smtClean="0"/>
              <a:t>셰프가</a:t>
            </a:r>
            <a:r>
              <a:rPr lang="ko-KR" altLang="en-US" dirty="0" smtClean="0"/>
              <a:t> 나왔다</a:t>
            </a:r>
            <a:endParaRPr lang="en-US" altLang="ko-KR" dirty="0" smtClean="0"/>
          </a:p>
          <a:p>
            <a:pPr marL="228600" indent="-228600">
              <a:buFontTx/>
              <a:buAutoNum type="arabicParenR"/>
            </a:pPr>
            <a:r>
              <a:rPr lang="ko-KR" altLang="en-US" dirty="0" err="1" smtClean="0"/>
              <a:t>박근혜에서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최순실을</a:t>
            </a:r>
            <a:r>
              <a:rPr lang="ko-KR" altLang="en-US" dirty="0" smtClean="0"/>
              <a:t> 빼니 당선인이 나왔다</a:t>
            </a:r>
            <a:endParaRPr lang="en-US" altLang="ko-KR" dirty="0" smtClean="0"/>
          </a:p>
          <a:p>
            <a:pPr marL="228600" indent="-228600">
              <a:buFontTx/>
              <a:buAutoNum type="arabicParenR"/>
            </a:pPr>
            <a:r>
              <a:rPr lang="ko-KR" altLang="en-US" dirty="0" err="1" smtClean="0"/>
              <a:t>오바마</a:t>
            </a:r>
            <a:r>
              <a:rPr lang="en-US" altLang="ko-KR" dirty="0" smtClean="0"/>
              <a:t>(</a:t>
            </a:r>
            <a:r>
              <a:rPr lang="ko-KR" altLang="en-US" dirty="0" smtClean="0"/>
              <a:t>국가원수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미국</a:t>
            </a:r>
            <a:r>
              <a:rPr lang="en-US" altLang="ko-KR" dirty="0" smtClean="0"/>
              <a:t>(</a:t>
            </a:r>
            <a:r>
              <a:rPr lang="ko-KR" altLang="en-US" dirty="0" smtClean="0"/>
              <a:t>국가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빼고 러시아</a:t>
            </a:r>
            <a:r>
              <a:rPr lang="en-US" altLang="ko-KR" dirty="0" smtClean="0"/>
              <a:t>(</a:t>
            </a:r>
            <a:r>
              <a:rPr lang="ko-KR" altLang="en-US" dirty="0" smtClean="0"/>
              <a:t>국가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더하니 </a:t>
            </a:r>
            <a:r>
              <a:rPr lang="ko-KR" altLang="en-US" dirty="0" err="1" smtClean="0"/>
              <a:t>푸틴</a:t>
            </a:r>
            <a:r>
              <a:rPr lang="en-US" altLang="ko-KR" dirty="0" smtClean="0"/>
              <a:t>(</a:t>
            </a:r>
            <a:r>
              <a:rPr lang="ko-KR" altLang="en-US" dirty="0" smtClean="0"/>
              <a:t>국가원수</a:t>
            </a:r>
            <a:r>
              <a:rPr lang="en-US" altLang="ko-KR" dirty="0" smtClean="0"/>
              <a:t>)</a:t>
            </a:r>
            <a:r>
              <a:rPr lang="ko-KR" altLang="en-US" smtClean="0"/>
              <a:t>가 나왔다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508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159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159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웹 페이지에서 마우스 오른쪽 클릭 후 </a:t>
            </a: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검사</a:t>
            </a:r>
            <a:r>
              <a:rPr lang="en-US" altLang="ko-KR" baseline="0" dirty="0" smtClean="0"/>
              <a:t>]</a:t>
            </a:r>
            <a:r>
              <a:rPr lang="ko-KR" altLang="en-US" baseline="0" dirty="0" smtClean="0"/>
              <a:t>를 누르거나 </a:t>
            </a:r>
            <a:r>
              <a:rPr lang="en-US" altLang="ko-KR" baseline="0" dirty="0" err="1" smtClean="0"/>
              <a:t>ctrl+shift+I</a:t>
            </a:r>
            <a:r>
              <a:rPr lang="ko-KR" altLang="en-US" baseline="0" dirty="0" smtClean="0"/>
              <a:t>를 누르면 </a:t>
            </a:r>
            <a:r>
              <a:rPr lang="en-US" altLang="ko-KR" baseline="0" dirty="0" smtClean="0"/>
              <a:t>html </a:t>
            </a:r>
            <a:r>
              <a:rPr lang="ko-KR" altLang="en-US" baseline="0" dirty="0" smtClean="0"/>
              <a:t>소스코드를 볼 수 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981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 smtClean="0"/>
              <a:t>트위터</a:t>
            </a:r>
            <a:r>
              <a:rPr lang="ko-KR" altLang="en-US" dirty="0" smtClean="0"/>
              <a:t> 개발자 등록</a:t>
            </a:r>
            <a:r>
              <a:rPr lang="en-US" altLang="ko-KR" dirty="0" smtClean="0"/>
              <a:t>: https://dev.twitter.com/docs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하지만 </a:t>
            </a:r>
            <a:r>
              <a:rPr lang="ko-KR" altLang="en-US" dirty="0" err="1" smtClean="0"/>
              <a:t>트위터에서</a:t>
            </a:r>
            <a:r>
              <a:rPr lang="ko-KR" altLang="en-US" dirty="0" smtClean="0"/>
              <a:t> 무분별한 데이터 수집을 막기 위해 다양한 장치를 설정해 놓았으며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약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일 전까지의 </a:t>
            </a:r>
            <a:r>
              <a:rPr lang="ko-KR" altLang="en-US" baseline="0" dirty="0" err="1" smtClean="0"/>
              <a:t>트윗만</a:t>
            </a:r>
            <a:r>
              <a:rPr lang="ko-KR" altLang="en-US" baseline="0" dirty="0" smtClean="0"/>
              <a:t> 수집이 가능하다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이러한 추세는 앞으로도 더욱 강화될 것으로 예상된다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Python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Facebook </a:t>
            </a:r>
            <a:r>
              <a:rPr lang="ko-KR" altLang="en-US" dirty="0" err="1" smtClean="0"/>
              <a:t>크롤링하기</a:t>
            </a:r>
            <a:r>
              <a:rPr lang="en-US" altLang="ko-KR" dirty="0" smtClean="0"/>
              <a:t>: http://dizwe.tistory.com/8</a:t>
            </a: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146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301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 smtClean="0"/>
              <a:t>Korean POS tags comparison</a:t>
            </a:r>
            <a:r>
              <a:rPr lang="en-US" altLang="ko-KR" baseline="0" dirty="0" smtClean="0"/>
              <a:t> chart: https://docs.google.com/spreadsheets/d/1OGAjUvalBuX-oZvZ_-9tEfYD2gQe7hTGsgUpiiBSXI8/edit#gid=0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990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263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159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159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일반적으로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많이 등장하는 문장 요소들을 보면 문장에서 공통적으로 많이 사용되면서 특별한 의미를 지니지 않는 요소들이 많다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분석 이전에 이러한 요소들을 제거하는 것이 유의미한 분석 결과를 내는데 큰 도움이 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159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A93-E4E5-40ED-8F4E-08F58D11B44A}" type="datetime1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35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C7DF-8A9A-4D52-A9D1-1443BCCB48BD}" type="datetime1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65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382B-07A1-4511-8058-8AFED5F0A1BB}" type="datetime1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68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A9F8-8790-41B2-AFBD-BBA21CD1C4E7}" type="datetime1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18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BF12-6960-4A54-B454-430E6EE2A7B6}" type="datetime1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85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719C-73F4-47DC-9F0F-5D6F4158B38D}" type="datetime1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07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ACFF-71E5-4C19-B6D8-48FDA09A9E17}" type="datetime1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6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5571-FA92-435C-B15A-AF2F1A8DCE2E}" type="datetime1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29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0805-24BD-4421-9A5E-30046C9D465F}" type="datetime1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68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26C5-C364-444F-A625-DD020EFD0CBA}" type="datetime1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03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1E9D-C45B-4BA8-8A75-028261FBA9C0}" type="datetime1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7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2544F-4A89-401F-A6EA-780E9A19509C}" type="datetime1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9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.elnn.kr/search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virgon.snu.ac.kr:8000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op_word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ranks.nl/stopwords/korea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4451" y="2216998"/>
            <a:ext cx="4365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 smtClean="0"/>
              <a:t>SNU </a:t>
            </a:r>
            <a:r>
              <a:rPr lang="ko-KR" altLang="en-US" sz="3200" b="1" spc="-150" dirty="0" err="1" smtClean="0"/>
              <a:t>빅데이터</a:t>
            </a:r>
            <a:r>
              <a:rPr lang="ko-KR" altLang="en-US" sz="3200" b="1" spc="-150" dirty="0" smtClean="0"/>
              <a:t> 아카데미</a:t>
            </a:r>
            <a:endParaRPr lang="ko-KR" altLang="en-US" sz="3200" b="1" spc="-15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21839" y="3933056"/>
            <a:ext cx="3310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Session 1. </a:t>
            </a:r>
            <a:r>
              <a:rPr lang="ko-KR" altLang="en-US" dirty="0" smtClean="0"/>
              <a:t>텍스트 분석의 기초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8390" y="3136419"/>
            <a:ext cx="5526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비정형 데이터 분석을 통한 효율적인 의사결정</a:t>
            </a:r>
          </a:p>
        </p:txBody>
      </p:sp>
    </p:spTree>
    <p:extLst>
      <p:ext uri="{BB962C8B-B14F-4D97-AF65-F5344CB8AC3E}">
        <p14:creationId xmlns:p14="http://schemas.microsoft.com/office/powerpoint/2010/main" val="422627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148309"/>
              </p:ext>
            </p:extLst>
          </p:nvPr>
        </p:nvGraphicFramePr>
        <p:xfrm>
          <a:off x="395536" y="1751909"/>
          <a:ext cx="8280920" cy="3326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115"/>
                <a:gridCol w="1035115"/>
                <a:gridCol w="1035115"/>
                <a:gridCol w="1035115"/>
                <a:gridCol w="1035115"/>
                <a:gridCol w="1035115"/>
                <a:gridCol w="1035115"/>
                <a:gridCol w="1035115"/>
              </a:tblGrid>
              <a:tr h="381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요소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빈도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요소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빈도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요소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빈도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요소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빈도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391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택배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4541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우체국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택배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배송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1658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을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1333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81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통운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3653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rgbClr val="FF0000"/>
                          </a:solidFill>
                        </a:rPr>
                        <a:t>는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2021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안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1562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!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1325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81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대한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3618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1915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1515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1239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4391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에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3329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도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1781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고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1465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한진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택배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1220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81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2945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현대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1733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..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1464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나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1208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81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다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2746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요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1686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은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1423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서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1207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81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이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2664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rgbClr val="FF0000"/>
                          </a:solidFill>
                        </a:rPr>
                        <a:t>로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1675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rgbClr val="FF0000"/>
                          </a:solidFill>
                        </a:rPr>
                        <a:t>니다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1354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rgbClr val="FF0000"/>
                          </a:solidFill>
                        </a:rPr>
                        <a:t>는데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1194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9434" y="20556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데이터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탐색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데이터 탐색 예시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택배 기업 관련 텍스트 데이터</a:t>
            </a:r>
            <a:r>
              <a:rPr lang="en-US" altLang="ko-KR" sz="1600" b="1" dirty="0" smtClean="0"/>
              <a:t>(</a:t>
            </a:r>
            <a:r>
              <a:rPr lang="ko-KR" altLang="en-US" sz="1600" b="1" dirty="0" err="1" smtClean="0"/>
              <a:t>트위터</a:t>
            </a:r>
            <a:r>
              <a:rPr lang="en-US" altLang="ko-KR" sz="1600" b="1" dirty="0" smtClean="0"/>
              <a:t>)</a:t>
            </a:r>
            <a:endParaRPr lang="ko-KR" alt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7662" y="5339538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탐</a:t>
            </a:r>
            <a:r>
              <a:rPr lang="ko-KR" altLang="en-US" sz="1400" b="1" dirty="0"/>
              <a:t>색</a:t>
            </a:r>
            <a:r>
              <a:rPr lang="ko-KR" altLang="en-US" sz="1400" b="1" dirty="0" smtClean="0"/>
              <a:t> 결과 특별한 의미가 없는 </a:t>
            </a:r>
            <a:r>
              <a:rPr lang="en-US" altLang="ko-KR" sz="1400" b="1" dirty="0" smtClean="0"/>
              <a:t>‘</a:t>
            </a:r>
            <a:r>
              <a:rPr lang="ko-KR" altLang="en-US" sz="1400" b="1" dirty="0" smtClean="0"/>
              <a:t>에</a:t>
            </a:r>
            <a:r>
              <a:rPr lang="en-US" altLang="ko-KR" sz="1400" b="1" dirty="0" smtClean="0"/>
              <a:t>’, ‘</a:t>
            </a:r>
            <a:r>
              <a:rPr lang="ko-KR" altLang="en-US" sz="1400" b="1" dirty="0" smtClean="0"/>
              <a:t>다</a:t>
            </a:r>
            <a:r>
              <a:rPr lang="en-US" altLang="ko-KR" sz="1400" b="1" dirty="0" smtClean="0"/>
              <a:t>’, ‘</a:t>
            </a:r>
            <a:r>
              <a:rPr lang="ko-KR" altLang="en-US" sz="1400" b="1" dirty="0" smtClean="0"/>
              <a:t>이</a:t>
            </a:r>
            <a:r>
              <a:rPr lang="en-US" altLang="ko-KR" sz="1400" b="1" dirty="0" smtClean="0"/>
              <a:t>’, ‘.’, ‘…’, ‘:’ </a:t>
            </a:r>
            <a:r>
              <a:rPr lang="ko-KR" altLang="en-US" sz="1400" b="1" dirty="0" smtClean="0"/>
              <a:t>등의 조사와 문장부호 등이 많이 포함된 것을 알 수 있음</a:t>
            </a:r>
            <a:r>
              <a:rPr lang="en-US" altLang="ko-KR" sz="1400" b="1" dirty="0" smtClean="0"/>
              <a:t> </a:t>
            </a:r>
            <a:endParaRPr lang="en-US" altLang="ko-KR" sz="1400" b="1" u="sng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7662" y="6145559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이처럼 무의미한 문장 요소를 제거하면 분석의 효율성을 높일 수 있음</a:t>
            </a:r>
            <a:endParaRPr lang="en-US" altLang="ko-KR" sz="14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287736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데이터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탐색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데이터 탐색 예시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데이터 시각화하기 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WordCloud</a:t>
            </a:r>
            <a:r>
              <a:rPr lang="en-US" altLang="ko-KR" sz="1600" b="1" dirty="0" smtClean="0"/>
              <a:t>)</a:t>
            </a:r>
            <a:endParaRPr lang="ko-KR" alt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7662" y="4844736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위와 같이 워드 </a:t>
            </a:r>
            <a:r>
              <a:rPr lang="ko-KR" altLang="en-US" sz="1400" b="1" dirty="0" err="1" smtClean="0"/>
              <a:t>클라우드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WordCloud</a:t>
            </a:r>
            <a:r>
              <a:rPr lang="en-US" altLang="ko-KR" sz="1400" b="1" dirty="0" smtClean="0"/>
              <a:t>) </a:t>
            </a:r>
            <a:r>
              <a:rPr lang="ko-KR" altLang="en-US" sz="1400" b="1" dirty="0" smtClean="0"/>
              <a:t>등을 통해 사전에 텍스트 데이터를 </a:t>
            </a:r>
            <a:r>
              <a:rPr lang="ko-KR" altLang="en-US" sz="1400" b="1" dirty="0" err="1" smtClean="0"/>
              <a:t>시각화해보면</a:t>
            </a:r>
            <a:r>
              <a:rPr lang="ko-KR" altLang="en-US" sz="1400" b="1" dirty="0" smtClean="0"/>
              <a:t> 중요한 단어가 무엇인지 시각적으로 쉽게 이해할 수 있다</a:t>
            </a:r>
            <a:endParaRPr lang="en-US" altLang="ko-KR" sz="1400" b="1" u="sng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7662" y="5661248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일차적으로 시각화를 통해 데이터의 구조나 분포에 대해 직관적으로 이해하고 차후 본격적인 분석의 방향을 잡는 데 활용함</a:t>
            </a:r>
            <a:endParaRPr lang="en-US" altLang="ko-KR" sz="1400" b="1" u="sng" dirty="0" smtClean="0"/>
          </a:p>
        </p:txBody>
      </p:sp>
      <p:pic>
        <p:nvPicPr>
          <p:cNvPr id="1026" name="Picture 2" descr="D:\Google Drive\2016-2\한진\results\word_clou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5" t="16044" r="6582" b="14834"/>
          <a:stretch/>
        </p:blipFill>
        <p:spPr bwMode="auto">
          <a:xfrm>
            <a:off x="2483768" y="1700808"/>
            <a:ext cx="4122193" cy="283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62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데이터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분석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텍스트 데이터를 통해 의사결정에 도움이 되는 정보 추출하기</a:t>
            </a:r>
            <a:endParaRPr lang="ko-KR" alt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7662" y="1916832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텍스트 데이터 분석을 위한 </a:t>
            </a:r>
            <a:r>
              <a:rPr lang="en-US" altLang="ko-KR" sz="1400" b="1" dirty="0" smtClean="0"/>
              <a:t>TF-IDF, Word2Vec, </a:t>
            </a:r>
            <a:r>
              <a:rPr lang="ko-KR" altLang="en-US" sz="1400" b="1" dirty="0" smtClean="0"/>
              <a:t>감정분석</a:t>
            </a:r>
            <a:r>
              <a:rPr lang="en-US" altLang="ko-KR" sz="1400" b="1" dirty="0" smtClean="0"/>
              <a:t>, Topic Model </a:t>
            </a:r>
            <a:r>
              <a:rPr lang="ko-KR" altLang="en-US" sz="1400" b="1" dirty="0" smtClean="0"/>
              <a:t>등 다양한 분석 방법이 존재함</a:t>
            </a:r>
            <a:endParaRPr lang="en-US" altLang="ko-KR" sz="1400" b="1" u="sng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7662" y="2924944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• </a:t>
            </a:r>
            <a:r>
              <a:rPr lang="ko-KR" altLang="en-US" sz="1400" b="1" dirty="0" smtClean="0"/>
              <a:t>그 외에도 데이터 </a:t>
            </a:r>
            <a:r>
              <a:rPr lang="ko-KR" altLang="en-US" sz="1400" b="1" dirty="0" err="1" smtClean="0"/>
              <a:t>마이닝과</a:t>
            </a:r>
            <a:r>
              <a:rPr lang="ko-KR" altLang="en-US" sz="1400" b="1" dirty="0" smtClean="0"/>
              <a:t> 관련된 다양한 기계학습 기법들이 개발되면서 텍스트 데이터 분석에도 많이 사용되고 있음</a:t>
            </a:r>
            <a:endParaRPr lang="en-US" altLang="ko-KR" sz="1400" b="1" u="sng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77662" y="3933056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• </a:t>
            </a:r>
            <a:r>
              <a:rPr lang="ko-KR" altLang="en-US" sz="1400" b="1" dirty="0" smtClean="0"/>
              <a:t>텍스트 데이터의 형태나 분석의 목적에 알맞은 분석 </a:t>
            </a:r>
            <a:r>
              <a:rPr lang="en-US" altLang="ko-KR" sz="1400" b="1" dirty="0" smtClean="0"/>
              <a:t>tool</a:t>
            </a:r>
            <a:r>
              <a:rPr lang="ko-KR" altLang="en-US" sz="1400" b="1" dirty="0" smtClean="0"/>
              <a:t>을 사용하면 됨</a:t>
            </a:r>
            <a:endParaRPr lang="en-US" altLang="ko-KR" sz="1400" b="1" u="sng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77662" y="4725144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• </a:t>
            </a:r>
            <a:r>
              <a:rPr lang="ko-KR" altLang="en-US" sz="1400" b="1" dirty="0" smtClean="0"/>
              <a:t>많은 경우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데이터 탐색만으로도 유용한 정보를 뽑아내 데이터 분석이 필요 없을 수도 있음</a:t>
            </a:r>
            <a:endParaRPr lang="en-US" altLang="ko-KR" sz="14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421486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데이터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분석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TF-IDF</a:t>
            </a:r>
            <a:r>
              <a:rPr lang="ko-KR" altLang="en-US" sz="1600" b="1" dirty="0" smtClean="0"/>
              <a:t>와 벡터 공간 모형 </a:t>
            </a:r>
            <a:r>
              <a:rPr lang="en-US" altLang="ko-KR" sz="1000" b="1" dirty="0" smtClean="0"/>
              <a:t>(source: Salton and Buckley, 1987, </a:t>
            </a:r>
            <a:r>
              <a:rPr lang="en-US" altLang="ko-KR" sz="1000" b="1" dirty="0"/>
              <a:t>https://</a:t>
            </a:r>
            <a:r>
              <a:rPr lang="en-US" altLang="ko-KR" sz="1000" b="1" dirty="0" smtClean="0"/>
              <a:t>en.wikipedia.org/wiki/Tf%E2%80%93idf) </a:t>
            </a:r>
            <a:endParaRPr lang="ko-KR" alt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7662" y="1916832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TF-IDF: </a:t>
            </a:r>
            <a:r>
              <a:rPr lang="ko-KR" altLang="en-US" sz="1400" b="1" dirty="0" smtClean="0"/>
              <a:t>어떤 특정 단어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문장의 구성요소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가 문서나 말뭉치에서 어떤 중요도를 가지는지를 나타내는 지표</a:t>
            </a:r>
            <a:endParaRPr lang="en-US" altLang="ko-KR" sz="1400" b="1" u="sng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7662" y="2924944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• </a:t>
            </a:r>
            <a:r>
              <a:rPr lang="ko-KR" altLang="en-US" sz="1400" b="1" dirty="0" smtClean="0"/>
              <a:t>텍스트 분석에 널리 사용되는 벡터 공간 모형 중 기초적인 형태로 특정 단어가 문서에서 나타난 횟수</a:t>
            </a:r>
            <a:r>
              <a:rPr lang="en-US" altLang="ko-KR" sz="1400" b="1" dirty="0" smtClean="0"/>
              <a:t>(frequency)</a:t>
            </a:r>
            <a:r>
              <a:rPr lang="ko-KR" altLang="en-US" sz="1400" b="1" dirty="0" smtClean="0"/>
              <a:t>를 기반으로 문서와 단어 간의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그리고 문서 간의 관계를 정의한다</a:t>
            </a:r>
            <a:endParaRPr lang="en-US" altLang="ko-KR" sz="1400" b="1" u="sng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77662" y="3933056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• </a:t>
            </a:r>
            <a:r>
              <a:rPr lang="ko-KR" altLang="en-US" sz="1400" b="1" dirty="0" smtClean="0"/>
              <a:t>이를 텍스트로 이루어진 벡터 공간처럼 취급해 문서 간의 유사도</a:t>
            </a:r>
            <a:r>
              <a:rPr lang="en-US" altLang="ko-KR" sz="1400" b="1" dirty="0" smtClean="0"/>
              <a:t>(similarity)</a:t>
            </a:r>
            <a:r>
              <a:rPr lang="ko-KR" altLang="en-US" sz="1400" b="1" dirty="0" smtClean="0"/>
              <a:t>를 다양한 방법으로 계산할 수 있다</a:t>
            </a:r>
            <a:endParaRPr lang="en-US" altLang="ko-KR" sz="1400" b="1" u="sng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77662" y="4941168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• </a:t>
            </a:r>
            <a:r>
              <a:rPr lang="ko-KR" altLang="en-US" sz="1400" b="1" dirty="0" smtClean="0"/>
              <a:t>본 실습에서는 벡터 간의 내적을 기초로 한 코사인 유사도</a:t>
            </a:r>
            <a:r>
              <a:rPr lang="en-US" altLang="ko-KR" sz="1400" b="1" dirty="0" smtClean="0"/>
              <a:t>(cosine similarity)</a:t>
            </a:r>
            <a:r>
              <a:rPr lang="ko-KR" altLang="en-US" sz="1400" b="1" dirty="0" smtClean="0"/>
              <a:t>를 활용한다</a:t>
            </a:r>
            <a:endParaRPr lang="en-US" altLang="ko-KR" sz="14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157487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데이터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분석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TF-IDF</a:t>
            </a:r>
            <a:r>
              <a:rPr lang="ko-KR" altLang="en-US" sz="1600" b="1" dirty="0" smtClean="0"/>
              <a:t>와 벡터 공간 모형 예시</a:t>
            </a:r>
            <a:endParaRPr lang="ko-KR" alt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7662" y="1916832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문서</a:t>
            </a:r>
            <a:r>
              <a:rPr lang="en-US" altLang="ko-KR" sz="1400" b="1" dirty="0" smtClean="0"/>
              <a:t>(documents): </a:t>
            </a:r>
            <a:r>
              <a:rPr lang="ko-KR" altLang="en-US" sz="1400" b="1" dirty="0" smtClean="0"/>
              <a:t>아래와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같은 하나의 문장으로 구성된 두 문서가 있다</a:t>
            </a:r>
            <a:endParaRPr lang="en-US" altLang="ko-KR" sz="1400" b="1" u="sng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77662" y="3456989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• </a:t>
            </a:r>
            <a:r>
              <a:rPr lang="ko-KR" altLang="en-US" sz="1400" b="1" dirty="0" smtClean="0"/>
              <a:t>이를 두 개의 문서로 이루어진 벡터 공간으로 표현하면 다음과 같다</a:t>
            </a:r>
            <a:endParaRPr lang="en-US" altLang="ko-KR" sz="1400" b="1" u="sng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43608" y="2383436"/>
            <a:ext cx="1595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alibri" panose="020F0502020204030204" pitchFamily="34" charset="0"/>
              </a:rPr>
              <a:t>A</a:t>
            </a:r>
            <a:r>
              <a:rPr lang="en-US" altLang="ko-KR" sz="1400" dirty="0" smtClean="0">
                <a:latin typeface="Calibri" panose="020F0502020204030204" pitchFamily="34" charset="0"/>
              </a:rPr>
              <a:t>) That is a nice car</a:t>
            </a:r>
            <a:endParaRPr lang="ko-KR" altLang="en-US" sz="1400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2749398"/>
            <a:ext cx="1899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alibri" panose="020F0502020204030204" pitchFamily="34" charset="0"/>
              </a:rPr>
              <a:t>B) John has that red car</a:t>
            </a:r>
            <a:endParaRPr lang="ko-KR" altLang="en-US" sz="1400" dirty="0">
              <a:latin typeface="Calibri" panose="020F050202020403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22700"/>
              </p:ext>
            </p:extLst>
          </p:nvPr>
        </p:nvGraphicFramePr>
        <p:xfrm>
          <a:off x="971600" y="3903195"/>
          <a:ext cx="7488832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40160"/>
                <a:gridCol w="1008112"/>
                <a:gridCol w="1008112"/>
                <a:gridCol w="1008112"/>
                <a:gridCol w="1008112"/>
                <a:gridCol w="1008112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Document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That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Nice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Car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John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Has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Red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411760" y="4231598"/>
            <a:ext cx="604867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3851920" y="4653136"/>
            <a:ext cx="360040" cy="11521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88827" y="5865573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문서</a:t>
            </a:r>
            <a:r>
              <a:rPr lang="en-US" altLang="ko-KR" b="1" dirty="0" smtClean="0">
                <a:solidFill>
                  <a:srgbClr val="FF0000"/>
                </a:solidFill>
              </a:rPr>
              <a:t>A</a:t>
            </a:r>
            <a:r>
              <a:rPr lang="ko-KR" altLang="en-US" b="1" dirty="0" smtClean="0">
                <a:solidFill>
                  <a:srgbClr val="FF0000"/>
                </a:solidFill>
              </a:rPr>
              <a:t>를 나타내는 벡터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86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데이터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분석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벡터 공간 모형의 활용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예시</a:t>
            </a:r>
            <a:r>
              <a:rPr lang="en-US" altLang="ko-KR" sz="1600" b="1" dirty="0" smtClean="0"/>
              <a:t>(word2vec)</a:t>
            </a:r>
            <a:endParaRPr lang="ko-KR" alt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7662" y="1916832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word2vec</a:t>
            </a:r>
            <a:r>
              <a:rPr lang="ko-KR" altLang="en-US" sz="1400" b="1" dirty="0" smtClean="0"/>
              <a:t>은 벡터 공간 모형의 일종으로 간단한 인공신경망</a:t>
            </a:r>
            <a:r>
              <a:rPr lang="en-US" altLang="ko-KR" sz="1400" b="1" dirty="0" smtClean="0"/>
              <a:t>(Artificial Neural Networks) </a:t>
            </a:r>
            <a:r>
              <a:rPr lang="ko-KR" altLang="en-US" sz="1400" b="1" dirty="0" smtClean="0"/>
              <a:t>구조를 활용해 간단한 연산 과정과 짧은 시간에 비해 정확한 결과를 낸다는 장점을 가지는 모형이다</a:t>
            </a:r>
            <a:endParaRPr lang="en-US" altLang="ko-KR" sz="1400" b="1" u="sng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77662" y="2893586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• </a:t>
            </a:r>
            <a:r>
              <a:rPr lang="ko-KR" altLang="en-US" sz="1400" b="1" dirty="0" smtClean="0"/>
              <a:t>아래와 같은 사이트에서 한국어 </a:t>
            </a:r>
            <a:r>
              <a:rPr lang="en-US" altLang="ko-KR" sz="1400" b="1" dirty="0" smtClean="0"/>
              <a:t>word2vec </a:t>
            </a:r>
            <a:r>
              <a:rPr lang="ko-KR" altLang="en-US" sz="1400" b="1" dirty="0" smtClean="0"/>
              <a:t>모형을 테스트해볼 수 있다</a:t>
            </a:r>
            <a:endParaRPr lang="en-US" altLang="ko-KR" sz="1400" b="1" u="sng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187624" y="3362509"/>
            <a:ext cx="2545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1200" dirty="0" smtClean="0">
                <a:hlinkClick r:id="rId3"/>
              </a:rPr>
              <a:t>http</a:t>
            </a:r>
            <a:r>
              <a:rPr lang="en-US" altLang="ko-KR" sz="1200" dirty="0">
                <a:hlinkClick r:id="rId3"/>
              </a:rPr>
              <a:t>://w.elnn.kr/search</a:t>
            </a:r>
            <a:r>
              <a:rPr lang="en-US" altLang="ko-KR" sz="1200" dirty="0" smtClean="0">
                <a:hlinkClick r:id="rId3"/>
              </a:rPr>
              <a:t>/</a:t>
            </a:r>
            <a:endParaRPr lang="en-US" altLang="ko-KR" sz="1200" dirty="0" smtClean="0"/>
          </a:p>
          <a:p>
            <a:pPr marL="342900" indent="-342900">
              <a:buAutoNum type="arabicParenR"/>
            </a:pPr>
            <a:r>
              <a:rPr lang="en-US" altLang="ko-KR" sz="1200" dirty="0">
                <a:hlinkClick r:id="rId4"/>
              </a:rPr>
              <a:t>http://</a:t>
            </a:r>
            <a:r>
              <a:rPr lang="en-US" altLang="ko-KR" sz="1200" dirty="0" smtClean="0">
                <a:hlinkClick r:id="rId4"/>
              </a:rPr>
              <a:t>virgon.snu.ac.kr:8000/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77662" y="4149080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• </a:t>
            </a:r>
            <a:r>
              <a:rPr lang="ko-KR" altLang="en-US" sz="1400" b="1" dirty="0" smtClean="0"/>
              <a:t>흥미로운 예시들</a:t>
            </a:r>
            <a:endParaRPr lang="en-US" altLang="ko-KR" sz="1400" b="1" u="sng" dirty="0" smtClean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750648"/>
              </p:ext>
            </p:extLst>
          </p:nvPr>
        </p:nvGraphicFramePr>
        <p:xfrm>
          <a:off x="1043608" y="4581128"/>
          <a:ext cx="7344816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72408"/>
                <a:gridCol w="367240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Input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Output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한국 </a:t>
                      </a:r>
                      <a:r>
                        <a:rPr lang="en-US" altLang="ko-KR" sz="1400" dirty="0" smtClean="0"/>
                        <a:t>– </a:t>
                      </a:r>
                      <a:r>
                        <a:rPr lang="ko-KR" altLang="en-US" sz="1400" dirty="0" smtClean="0"/>
                        <a:t>서울 </a:t>
                      </a:r>
                      <a:r>
                        <a:rPr lang="en-US" altLang="ko-KR" sz="1400" dirty="0" smtClean="0"/>
                        <a:t>+ </a:t>
                      </a:r>
                      <a:r>
                        <a:rPr lang="ko-KR" altLang="en-US" sz="1400" dirty="0" smtClean="0"/>
                        <a:t>도쿄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일본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최현석 </a:t>
                      </a:r>
                      <a:r>
                        <a:rPr lang="en-US" altLang="ko-KR" sz="1400" dirty="0" smtClean="0"/>
                        <a:t>– </a:t>
                      </a:r>
                      <a:r>
                        <a:rPr lang="ko-KR" altLang="en-US" sz="1400" dirty="0" smtClean="0"/>
                        <a:t>허세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셰프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박근혜 </a:t>
                      </a:r>
                      <a:r>
                        <a:rPr lang="en-US" altLang="ko-KR" sz="1400" dirty="0" smtClean="0"/>
                        <a:t>– </a:t>
                      </a:r>
                      <a:r>
                        <a:rPr lang="ko-KR" altLang="en-US" sz="1400" dirty="0" err="1" smtClean="0"/>
                        <a:t>최순실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당선인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오바마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– </a:t>
                      </a:r>
                      <a:r>
                        <a:rPr lang="ko-KR" altLang="en-US" sz="1400" dirty="0" smtClean="0"/>
                        <a:t>미국 </a:t>
                      </a:r>
                      <a:r>
                        <a:rPr lang="en-US" altLang="ko-KR" sz="1400" dirty="0" smtClean="0"/>
                        <a:t>+ </a:t>
                      </a:r>
                      <a:r>
                        <a:rPr lang="ko-KR" altLang="en-US" sz="1400" dirty="0" smtClean="0"/>
                        <a:t>러시아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푸틴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1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인사이트</a:t>
            </a:r>
            <a:r>
              <a:rPr lang="ko-KR" altLang="en-US" sz="2400" b="1" dirty="0" smtClean="0"/>
              <a:t> 추출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데이터 탐색과 분석의 결과를 비즈니스 의사결정에 활용</a:t>
            </a:r>
            <a:endParaRPr lang="ko-KR" alt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7662" y="1916832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데이터 분석의 최종적인 목적은 비즈니스 의사결정에 도움을 주기 위함임</a:t>
            </a:r>
            <a:endParaRPr lang="en-US" altLang="ko-KR" sz="1400" b="1" u="sng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7662" y="2847218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• </a:t>
            </a:r>
            <a:r>
              <a:rPr lang="ko-KR" altLang="en-US" sz="1400" b="1" dirty="0" smtClean="0"/>
              <a:t>아무리 분석을 잘 해도 그 결과를 의사결정에 활용하지 못하면 의미가 퇴색함</a:t>
            </a:r>
            <a:endParaRPr lang="en-US" altLang="ko-KR" sz="1400" b="1" u="sng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77662" y="3777604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• </a:t>
            </a:r>
            <a:r>
              <a:rPr lang="ko-KR" altLang="en-US" sz="1400" b="1" dirty="0" smtClean="0"/>
              <a:t>데이터 분석 기술이 발달하고 조직 내에서 데이터 기반 의사결정의 중요성이 높아지면서 이에 따라 </a:t>
            </a:r>
            <a:r>
              <a:rPr lang="ko-KR" altLang="en-US" sz="1400" b="1" dirty="0" err="1" smtClean="0"/>
              <a:t>인사이트를</a:t>
            </a:r>
            <a:r>
              <a:rPr lang="ko-KR" altLang="en-US" sz="1400" b="1" dirty="0" smtClean="0"/>
              <a:t> 추출하는 </a:t>
            </a:r>
            <a:r>
              <a:rPr lang="en-US" altLang="ko-KR" sz="1400" b="1" dirty="0" smtClean="0"/>
              <a:t>manager</a:t>
            </a:r>
            <a:r>
              <a:rPr lang="ko-KR" altLang="en-US" sz="1400" b="1" dirty="0" smtClean="0"/>
              <a:t>의 역량도 갈수록 중요해짐</a:t>
            </a:r>
            <a:endParaRPr lang="en-US" altLang="ko-KR" sz="1400" b="1" u="sng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77662" y="4923433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• </a:t>
            </a:r>
            <a:r>
              <a:rPr lang="ko-KR" altLang="en-US" sz="1400" b="1" dirty="0" smtClean="0"/>
              <a:t>데이터는 누구에게나 공정하지만 이를 어떻게 활용할지는 분석가와 의사 결정자에게 달려 있다</a:t>
            </a:r>
            <a:r>
              <a:rPr lang="en-US" altLang="ko-KR" sz="1400" b="1" dirty="0"/>
              <a:t>!</a:t>
            </a:r>
            <a:endParaRPr lang="en-US" altLang="ko-KR" sz="14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214385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인사이트</a:t>
            </a:r>
            <a:r>
              <a:rPr lang="ko-KR" altLang="en-US" sz="2400" b="1" dirty="0" smtClean="0"/>
              <a:t> 추출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err="1" smtClean="0"/>
              <a:t>빅</a:t>
            </a:r>
            <a:r>
              <a:rPr lang="ko-KR" altLang="en-US" sz="1600" b="1" dirty="0" smtClean="0"/>
              <a:t> 데이터를 활용한 의사결정 예시</a:t>
            </a:r>
            <a:r>
              <a:rPr lang="en-US" altLang="ko-KR" sz="1600" b="1" dirty="0" smtClean="0"/>
              <a:t>: CJ</a:t>
            </a:r>
            <a:r>
              <a:rPr lang="ko-KR" altLang="en-US" sz="1600" b="1" dirty="0" smtClean="0"/>
              <a:t>제일제당 </a:t>
            </a:r>
            <a:endParaRPr lang="en-US" altLang="ko-KR" sz="1600" b="1" dirty="0" smtClean="0"/>
          </a:p>
          <a:p>
            <a:r>
              <a:rPr lang="en-US" altLang="ko-KR" sz="1000" b="1" dirty="0" smtClean="0"/>
              <a:t>(source: http</a:t>
            </a:r>
            <a:r>
              <a:rPr lang="en-US" altLang="ko-KR" sz="1000" b="1" dirty="0"/>
              <a:t>://</a:t>
            </a:r>
            <a:r>
              <a:rPr lang="en-US" altLang="ko-KR" sz="1000" b="1" dirty="0" smtClean="0"/>
              <a:t>view.asiae.co.kr/news/view.htm?idxno=2016042808573935515)</a:t>
            </a:r>
            <a:endParaRPr lang="ko-KR" alt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7662" y="4110781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만두와 관련된 </a:t>
            </a:r>
            <a:r>
              <a:rPr lang="ko-KR" altLang="en-US" sz="1400" b="1" dirty="0" err="1" smtClean="0"/>
              <a:t>블로그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페이스북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트위터</a:t>
            </a:r>
            <a:r>
              <a:rPr lang="ko-KR" altLang="en-US" sz="1400" b="1" dirty="0" smtClean="0"/>
              <a:t> 등에 올라온 텍스트 데이터를 분석한 결과 </a:t>
            </a:r>
            <a:r>
              <a:rPr lang="en-US" altLang="ko-KR" sz="1400" b="1" dirty="0" smtClean="0"/>
              <a:t>‘</a:t>
            </a:r>
            <a:r>
              <a:rPr lang="ko-KR" altLang="en-US" sz="1400" b="1" dirty="0" smtClean="0"/>
              <a:t>만두와 맥주 안주</a:t>
            </a:r>
            <a:r>
              <a:rPr lang="en-US" altLang="ko-KR" sz="1400" b="1" dirty="0" smtClean="0"/>
              <a:t>’</a:t>
            </a:r>
            <a:r>
              <a:rPr lang="ko-KR" altLang="en-US" sz="1400" b="1" dirty="0" smtClean="0"/>
              <a:t>를 언급한 글이 매년 증가하는 추세로 밝혀짐</a:t>
            </a:r>
            <a:endParaRPr lang="en-US" altLang="ko-KR" sz="1400" b="1" u="sng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7662" y="5148889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• </a:t>
            </a:r>
            <a:r>
              <a:rPr lang="ko-KR" altLang="en-US" sz="1400" b="1" dirty="0" smtClean="0"/>
              <a:t>이에</a:t>
            </a:r>
            <a:r>
              <a:rPr lang="en-US" altLang="ko-KR" sz="1400" b="1" dirty="0" smtClean="0"/>
              <a:t>, ‘</a:t>
            </a:r>
            <a:r>
              <a:rPr lang="ko-KR" altLang="en-US" sz="1400" b="1" dirty="0" smtClean="0"/>
              <a:t>비비고 </a:t>
            </a:r>
            <a:r>
              <a:rPr lang="ko-KR" altLang="en-US" sz="1400" b="1" dirty="0" err="1" smtClean="0"/>
              <a:t>왕교자</a:t>
            </a:r>
            <a:r>
              <a:rPr lang="en-US" altLang="ko-KR" sz="1400" b="1" dirty="0" smtClean="0"/>
              <a:t>’</a:t>
            </a:r>
            <a:r>
              <a:rPr lang="ko-KR" altLang="en-US" sz="1400" b="1" dirty="0" smtClean="0"/>
              <a:t>를 앞세워 맥주 최대 성수기인 여름철 맥주 안주 마케팅을 진행</a:t>
            </a:r>
            <a:endParaRPr lang="en-US" altLang="ko-KR" sz="1400" b="1" u="sng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77662" y="5971553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• </a:t>
            </a:r>
            <a:r>
              <a:rPr lang="ko-KR" altLang="en-US" sz="1400" b="1" dirty="0" smtClean="0"/>
              <a:t>그 결과 여름철 월평균 매출 </a:t>
            </a:r>
            <a:r>
              <a:rPr lang="en-US" altLang="ko-KR" sz="1400" b="1" dirty="0" smtClean="0"/>
              <a:t>70</a:t>
            </a:r>
            <a:r>
              <a:rPr lang="ko-KR" altLang="en-US" sz="1400" b="1" dirty="0" smtClean="0"/>
              <a:t>억을 달성하며 높은 성과를 거두었다고 함</a:t>
            </a:r>
            <a:endParaRPr lang="en-US" altLang="ko-KR" sz="1400" b="1" u="sng" dirty="0" smtClean="0"/>
          </a:p>
        </p:txBody>
      </p:sp>
      <p:pic>
        <p:nvPicPr>
          <p:cNvPr id="2050" name="Picture 2" descr="http://cphoto.asiae.co.kr/listimglink/6/2016042808573935515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701053"/>
            <a:ext cx="2249070" cy="221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2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텍스트 분석 절차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텍스트 분석의 </a:t>
            </a:r>
            <a:r>
              <a:rPr lang="en-US" altLang="ko-KR" sz="1600" b="1" dirty="0" smtClean="0"/>
              <a:t>5</a:t>
            </a:r>
            <a:r>
              <a:rPr lang="ko-KR" altLang="en-US" sz="1600" b="1" dirty="0" smtClean="0"/>
              <a:t>단계</a:t>
            </a:r>
            <a:endParaRPr lang="ko-KR" altLang="en-US" sz="1000" b="1" dirty="0"/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2524307879"/>
              </p:ext>
            </p:extLst>
          </p:nvPr>
        </p:nvGraphicFramePr>
        <p:xfrm>
          <a:off x="755576" y="1788726"/>
          <a:ext cx="7931224" cy="4448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73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데이터 수집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웹</a:t>
            </a:r>
            <a:r>
              <a:rPr lang="en-US" altLang="ko-KR" sz="1600" b="1" dirty="0" smtClean="0"/>
              <a:t>, SNS, </a:t>
            </a:r>
            <a:r>
              <a:rPr lang="ko-KR" altLang="en-US" sz="1600" b="1" dirty="0" smtClean="0"/>
              <a:t>데이터베이스 등에 산재한 텍스트 데이터를 수집한다</a:t>
            </a:r>
            <a:endParaRPr lang="ko-KR" alt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7662" y="165406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비정형 데이터의 경우 인터넷 상에 </a:t>
            </a:r>
            <a:r>
              <a:rPr lang="ko-KR" altLang="en-US" sz="1400" b="1" dirty="0" err="1" smtClean="0"/>
              <a:t>댓글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게시글</a:t>
            </a:r>
            <a:r>
              <a:rPr lang="ko-KR" altLang="en-US" sz="1400" b="1" dirty="0" smtClean="0"/>
              <a:t> 등의 형태로 존재하는 경우가 많아 웹 </a:t>
            </a:r>
            <a:r>
              <a:rPr lang="ko-KR" altLang="en-US" sz="1400" b="1" dirty="0" err="1" smtClean="0"/>
              <a:t>크롤링</a:t>
            </a:r>
            <a:r>
              <a:rPr lang="en-US" altLang="ko-KR" sz="1400" b="1" dirty="0" smtClean="0"/>
              <a:t>(Web Crawling)</a:t>
            </a:r>
            <a:r>
              <a:rPr lang="ko-KR" altLang="en-US" sz="1400" b="1" dirty="0" smtClean="0"/>
              <a:t>을 통해 데이터를 수집하는 경우가 많음</a:t>
            </a:r>
            <a:endParaRPr lang="en-US" altLang="ko-KR" sz="1400" b="1" u="sng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77662" y="2398094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Python</a:t>
            </a:r>
            <a:r>
              <a:rPr lang="ko-KR" altLang="en-US" sz="1400" b="1" dirty="0" smtClean="0"/>
              <a:t>의 </a:t>
            </a:r>
            <a:r>
              <a:rPr lang="en-US" altLang="ko-KR" sz="1400" b="1" dirty="0" err="1" smtClean="0"/>
              <a:t>urlopen</a:t>
            </a:r>
            <a:r>
              <a:rPr lang="en-US" altLang="ko-KR" sz="1400" b="1" dirty="0" smtClean="0"/>
              <a:t>, selenium, </a:t>
            </a:r>
            <a:r>
              <a:rPr lang="en-US" altLang="ko-KR" sz="1400" b="1" dirty="0" err="1" smtClean="0"/>
              <a:t>beautifulsoup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등의 패키지를 활용해 웹에 있는 정보를 가져올 수 있음</a:t>
            </a:r>
            <a:endParaRPr lang="en-US" altLang="ko-KR" sz="1400" b="1" u="sng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77662" y="3109968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웹 페이지를 구성하는 </a:t>
            </a:r>
            <a:r>
              <a:rPr lang="ko-KR" altLang="en-US" sz="1400" b="1" dirty="0" err="1" smtClean="0"/>
              <a:t>마크업</a:t>
            </a:r>
            <a:r>
              <a:rPr lang="ko-KR" altLang="en-US" sz="1400" b="1" dirty="0" smtClean="0"/>
              <a:t> 언어인 </a:t>
            </a:r>
            <a:r>
              <a:rPr lang="en-US" altLang="ko-KR" sz="1400" b="1" dirty="0" smtClean="0"/>
              <a:t>HTML</a:t>
            </a:r>
            <a:r>
              <a:rPr lang="ko-KR" altLang="en-US" sz="1400" b="1" dirty="0" smtClean="0"/>
              <a:t>과 스타일을 설정하는 </a:t>
            </a:r>
            <a:r>
              <a:rPr lang="en-US" altLang="ko-KR" sz="1400" b="1" dirty="0" smtClean="0"/>
              <a:t>CSS</a:t>
            </a:r>
            <a:r>
              <a:rPr lang="ko-KR" altLang="en-US" sz="1400" b="1" dirty="0" smtClean="0"/>
              <a:t>를 익히면 웹 </a:t>
            </a:r>
            <a:r>
              <a:rPr lang="ko-KR" altLang="en-US" sz="1400" b="1" dirty="0" err="1" smtClean="0"/>
              <a:t>크롤링을</a:t>
            </a:r>
            <a:r>
              <a:rPr lang="ko-KR" altLang="en-US" sz="1400" b="1" dirty="0" smtClean="0"/>
              <a:t> 하기 수월함</a:t>
            </a:r>
            <a:endParaRPr lang="en-US" altLang="ko-KR" sz="1400" b="1" u="sng" dirty="0" smtClean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821842"/>
            <a:ext cx="5808450" cy="293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7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데이터 수집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웹</a:t>
            </a:r>
            <a:r>
              <a:rPr lang="en-US" altLang="ko-KR" sz="1600" b="1" dirty="0" smtClean="0"/>
              <a:t>, SNS, </a:t>
            </a:r>
            <a:r>
              <a:rPr lang="ko-KR" altLang="en-US" sz="1600" b="1" dirty="0" smtClean="0"/>
              <a:t>데이터베이스 등에 산재한 텍스트 데이터를 수집한다</a:t>
            </a:r>
            <a:endParaRPr lang="ko-KR" alt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7662" y="165406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특정 브랜드나 기업에 대한 대중의 생각을 알기 위해 </a:t>
            </a:r>
            <a:r>
              <a:rPr lang="en-US" altLang="ko-KR" sz="1400" b="1" dirty="0" smtClean="0"/>
              <a:t>SNS</a:t>
            </a:r>
            <a:r>
              <a:rPr lang="ko-KR" altLang="en-US" sz="1400" b="1" dirty="0" smtClean="0"/>
              <a:t>나 </a:t>
            </a:r>
            <a:r>
              <a:rPr lang="en-US" altLang="ko-KR" sz="1400" b="1" dirty="0" smtClean="0"/>
              <a:t>blog </a:t>
            </a:r>
            <a:r>
              <a:rPr lang="ko-KR" altLang="en-US" sz="1400" b="1" dirty="0" smtClean="0"/>
              <a:t>상의 텍스트를 수집하는 경우도 많음</a:t>
            </a:r>
            <a:endParaRPr lang="en-US" altLang="ko-KR" sz="1400" b="1" u="sng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77662" y="2398094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Python</a:t>
            </a:r>
            <a:r>
              <a:rPr lang="ko-KR" altLang="en-US" sz="1400" b="1" dirty="0" smtClean="0"/>
              <a:t>의 </a:t>
            </a:r>
            <a:r>
              <a:rPr lang="en-US" altLang="ko-KR" sz="1400" b="1" dirty="0" err="1" smtClean="0"/>
              <a:t>Twython</a:t>
            </a:r>
            <a:r>
              <a:rPr lang="en-US" altLang="ko-KR" sz="1400" b="1" dirty="0" smtClean="0"/>
              <a:t>, </a:t>
            </a:r>
            <a:r>
              <a:rPr lang="en-US" altLang="ko-KR" sz="1400" b="1" dirty="0" err="1" smtClean="0"/>
              <a:t>Tweepy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모듈 등을 활용하면 </a:t>
            </a:r>
            <a:r>
              <a:rPr lang="ko-KR" altLang="en-US" sz="1400" b="1" dirty="0" err="1" smtClean="0"/>
              <a:t>트위터</a:t>
            </a:r>
            <a:r>
              <a:rPr lang="en-US" altLang="ko-KR" sz="1400" b="1" dirty="0" smtClean="0"/>
              <a:t>(twitter) </a:t>
            </a:r>
            <a:r>
              <a:rPr lang="ko-KR" altLang="en-US" sz="1400" b="1" dirty="0" smtClean="0"/>
              <a:t>상의 데이터를 모을 수 있다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정보 수집을 위해서는 우선 </a:t>
            </a:r>
            <a:r>
              <a:rPr lang="ko-KR" altLang="en-US" sz="1400" b="1" dirty="0" err="1" smtClean="0"/>
              <a:t>트위터</a:t>
            </a:r>
            <a:r>
              <a:rPr lang="ko-KR" altLang="en-US" sz="1400" b="1" dirty="0" smtClean="0"/>
              <a:t> 개발자로 먼저 등록해야 함</a:t>
            </a:r>
            <a:r>
              <a:rPr lang="en-US" altLang="ko-KR" sz="1400" b="1" dirty="0" smtClean="0"/>
              <a:t>)</a:t>
            </a:r>
            <a:endParaRPr lang="en-US" altLang="ko-KR" sz="1400" b="1" u="sng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77662" y="3109968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err="1" smtClean="0"/>
              <a:t>페이스북</a:t>
            </a:r>
            <a:r>
              <a:rPr lang="en-US" altLang="ko-KR" sz="1400" b="1" dirty="0" smtClean="0"/>
              <a:t>(Facebook)</a:t>
            </a:r>
            <a:r>
              <a:rPr lang="ko-KR" altLang="en-US" sz="1400" b="1" dirty="0" smtClean="0"/>
              <a:t>의 경우 일정 주기를 두고 자동으로 </a:t>
            </a:r>
            <a:r>
              <a:rPr lang="ko-KR" altLang="en-US" sz="1400" b="1" dirty="0" err="1" smtClean="0"/>
              <a:t>피드가</a:t>
            </a:r>
            <a:r>
              <a:rPr lang="ko-KR" altLang="en-US" sz="1400" b="1" dirty="0" smtClean="0"/>
              <a:t> 업데이트되기 때문에 다량의 자료를 </a:t>
            </a:r>
            <a:r>
              <a:rPr lang="ko-KR" altLang="en-US" sz="1400" b="1" dirty="0" err="1" smtClean="0"/>
              <a:t>크롤링하기는</a:t>
            </a:r>
            <a:r>
              <a:rPr lang="ko-KR" altLang="en-US" sz="1400" b="1" dirty="0" smtClean="0"/>
              <a:t> 어려움</a:t>
            </a:r>
            <a:endParaRPr lang="en-US" altLang="ko-KR" sz="1400" b="1" u="sng" dirty="0" smtClean="0"/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797429"/>
            <a:ext cx="6048672" cy="300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3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데이터 전처리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텍스트 데이터를 인공어로 번역한다</a:t>
            </a:r>
            <a:endParaRPr lang="ko-KR" alt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7662" y="1654060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우리가 일상적으로 사용하는 자연어</a:t>
            </a:r>
            <a:r>
              <a:rPr lang="en-US" altLang="ko-KR" sz="1400" b="1" dirty="0" smtClean="0"/>
              <a:t>(Natural Language)</a:t>
            </a:r>
            <a:r>
              <a:rPr lang="ko-KR" altLang="en-US" sz="1400" b="1" dirty="0" smtClean="0"/>
              <a:t>는 기계가 이해할 수 없음</a:t>
            </a:r>
            <a:endParaRPr lang="en-US" altLang="ko-KR" sz="1400" b="1" u="sng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77662" y="2398094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그러므로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텍스트 데이터를 분석하기 위해서는 인공어로 번역하는 전처리 과정이 필수적임</a:t>
            </a:r>
            <a:endParaRPr lang="en-US" altLang="ko-KR" sz="1400" b="1" u="sng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77662" y="3109968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데이터 </a:t>
            </a:r>
            <a:r>
              <a:rPr lang="ko-KR" altLang="en-US" sz="1400" b="1" dirty="0" err="1" smtClean="0"/>
              <a:t>전처리는</a:t>
            </a:r>
            <a:r>
              <a:rPr lang="ko-KR" altLang="en-US" sz="1400" b="1" dirty="0" smtClean="0"/>
              <a:t> 데이터의 </a:t>
            </a:r>
            <a:r>
              <a:rPr lang="ko-KR" altLang="en-US" sz="1400" b="1" dirty="0" err="1" smtClean="0"/>
              <a:t>노이즈를</a:t>
            </a:r>
            <a:r>
              <a:rPr lang="ko-KR" altLang="en-US" sz="1400" b="1" dirty="0" smtClean="0"/>
              <a:t> 제거하는 과정도 포함하므로 데이터 탐색 이후에도 다시 수행할 수 있음</a:t>
            </a:r>
            <a:endParaRPr lang="en-US" altLang="ko-KR" sz="14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367882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데이터 전처리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en-US" altLang="ko-KR" sz="1600" b="1" dirty="0"/>
              <a:t>Tokenization</a:t>
            </a:r>
            <a:r>
              <a:rPr lang="en-US" altLang="ko-KR" sz="1000" b="1" dirty="0"/>
              <a:t>(source: https://en.wikipedia.org/wiki/Tokenization_(lexical_analysis</a:t>
            </a:r>
            <a:r>
              <a:rPr lang="en-US" altLang="ko-KR" sz="1000" b="1" dirty="0" smtClean="0"/>
              <a:t>))</a:t>
            </a:r>
            <a:endParaRPr lang="ko-KR" alt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7662" y="1654060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Token: </a:t>
            </a:r>
            <a:r>
              <a:rPr lang="ko-KR" altLang="en-US" sz="1400" b="1" dirty="0" smtClean="0"/>
              <a:t>문법적으로 더 이상 나눌 수 없는 기본적인 문장의 구성 요소</a:t>
            </a:r>
            <a:endParaRPr lang="en-US" altLang="ko-KR" sz="1400" b="1" u="sng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77662" y="2398094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한국어 분석에서 일반적으로 </a:t>
            </a:r>
            <a:r>
              <a:rPr lang="en-US" altLang="ko-KR" sz="1400" b="1" dirty="0" smtClean="0"/>
              <a:t>tokenization</a:t>
            </a:r>
            <a:r>
              <a:rPr lang="ko-KR" altLang="en-US" sz="1400" b="1" dirty="0" smtClean="0"/>
              <a:t>은 형태소 분석</a:t>
            </a:r>
            <a:r>
              <a:rPr lang="en-US" altLang="ko-KR" sz="1400" b="1" dirty="0" smtClean="0"/>
              <a:t>(POS tagging)</a:t>
            </a:r>
            <a:r>
              <a:rPr lang="ko-KR" altLang="en-US" sz="1400" b="1" dirty="0" smtClean="0"/>
              <a:t>을 포함함</a:t>
            </a:r>
            <a:endParaRPr lang="en-US" altLang="ko-KR" sz="1400" b="1" u="sng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77662" y="3109968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Tokenization(POS tagging) </a:t>
            </a:r>
            <a:r>
              <a:rPr lang="ko-KR" altLang="en-US" sz="1400" b="1" dirty="0" smtClean="0"/>
              <a:t>예시</a:t>
            </a:r>
            <a:endParaRPr lang="en-US" altLang="ko-KR" sz="1400" b="1" u="sng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71600" y="3713508"/>
            <a:ext cx="8352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“</a:t>
            </a:r>
            <a:r>
              <a:rPr lang="ko-KR" altLang="en-US" sz="1200" b="1" dirty="0" smtClean="0">
                <a:latin typeface="+mn-ea"/>
              </a:rPr>
              <a:t>나는 밥을 먹는다</a:t>
            </a:r>
            <a:r>
              <a:rPr lang="en-US" altLang="ko-KR" sz="1200" b="1" dirty="0" smtClean="0">
                <a:latin typeface="+mn-ea"/>
              </a:rPr>
              <a:t>“ → [“</a:t>
            </a:r>
            <a:r>
              <a:rPr lang="ko-KR" altLang="en-US" sz="1200" b="1" dirty="0" smtClean="0">
                <a:latin typeface="+mn-ea"/>
              </a:rPr>
              <a:t>나</a:t>
            </a:r>
            <a:r>
              <a:rPr lang="en-US" altLang="ko-KR" sz="1200" b="1" dirty="0" smtClean="0">
                <a:latin typeface="+mn-ea"/>
              </a:rPr>
              <a:t>”/Noun, “</a:t>
            </a:r>
            <a:r>
              <a:rPr lang="ko-KR" altLang="en-US" sz="1200" b="1" dirty="0" smtClean="0">
                <a:latin typeface="+mn-ea"/>
              </a:rPr>
              <a:t>는</a:t>
            </a:r>
            <a:r>
              <a:rPr lang="en-US" altLang="ko-KR" sz="1200" b="1" dirty="0" smtClean="0">
                <a:latin typeface="+mn-ea"/>
              </a:rPr>
              <a:t>”/</a:t>
            </a:r>
            <a:r>
              <a:rPr lang="en-US" altLang="ko-KR" sz="1200" b="1" dirty="0" err="1" smtClean="0">
                <a:latin typeface="+mn-ea"/>
              </a:rPr>
              <a:t>Josa</a:t>
            </a:r>
            <a:r>
              <a:rPr lang="en-US" altLang="ko-KR" sz="1200" b="1" dirty="0" smtClean="0">
                <a:latin typeface="+mn-ea"/>
              </a:rPr>
              <a:t>, “</a:t>
            </a:r>
            <a:r>
              <a:rPr lang="ko-KR" altLang="en-US" sz="1200" b="1" dirty="0" smtClean="0">
                <a:latin typeface="+mn-ea"/>
              </a:rPr>
              <a:t>밥</a:t>
            </a:r>
            <a:r>
              <a:rPr lang="en-US" altLang="ko-KR" sz="1200" b="1" dirty="0" smtClean="0">
                <a:latin typeface="+mn-ea"/>
              </a:rPr>
              <a:t>“/Noun, “</a:t>
            </a:r>
            <a:r>
              <a:rPr lang="ko-KR" altLang="en-US" sz="1200" b="1" dirty="0" smtClean="0">
                <a:latin typeface="+mn-ea"/>
              </a:rPr>
              <a:t>을</a:t>
            </a:r>
            <a:r>
              <a:rPr lang="en-US" altLang="ko-KR" sz="1200" b="1" dirty="0" smtClean="0">
                <a:latin typeface="+mn-ea"/>
              </a:rPr>
              <a:t>“/</a:t>
            </a:r>
            <a:r>
              <a:rPr lang="en-US" altLang="ko-KR" sz="1200" b="1" dirty="0" err="1" smtClean="0">
                <a:latin typeface="+mn-ea"/>
              </a:rPr>
              <a:t>Josa</a:t>
            </a:r>
            <a:r>
              <a:rPr lang="en-US" altLang="ko-KR" sz="1200" b="1" dirty="0" smtClean="0">
                <a:latin typeface="+mn-ea"/>
              </a:rPr>
              <a:t>, “</a:t>
            </a:r>
            <a:r>
              <a:rPr lang="ko-KR" altLang="en-US" sz="1200" b="1" dirty="0" smtClean="0">
                <a:latin typeface="+mn-ea"/>
              </a:rPr>
              <a:t>먹는</a:t>
            </a:r>
            <a:r>
              <a:rPr lang="en-US" altLang="ko-KR" sz="1200" b="1" dirty="0" smtClean="0">
                <a:latin typeface="+mn-ea"/>
              </a:rPr>
              <a:t>”/Verb, “</a:t>
            </a:r>
            <a:r>
              <a:rPr lang="ko-KR" altLang="en-US" sz="1200" b="1" dirty="0" smtClean="0">
                <a:latin typeface="+mn-ea"/>
              </a:rPr>
              <a:t>다</a:t>
            </a:r>
            <a:r>
              <a:rPr lang="en-US" altLang="ko-KR" sz="1200" b="1" dirty="0" smtClean="0">
                <a:latin typeface="+mn-ea"/>
              </a:rPr>
              <a:t>“/</a:t>
            </a:r>
            <a:r>
              <a:rPr lang="en-US" altLang="ko-KR" sz="1200" b="1" dirty="0" err="1" smtClean="0">
                <a:latin typeface="+mn-ea"/>
              </a:rPr>
              <a:t>E</a:t>
            </a:r>
            <a:r>
              <a:rPr lang="en-US" altLang="ko-KR" sz="1200" b="1" dirty="0" err="1" smtClean="0">
                <a:latin typeface="+mn-ea"/>
              </a:rPr>
              <a:t>omi</a:t>
            </a:r>
            <a:r>
              <a:rPr lang="en-US" altLang="ko-KR" sz="1200" b="1" dirty="0" smtClean="0">
                <a:latin typeface="+mn-ea"/>
              </a:rPr>
              <a:t>]</a:t>
            </a:r>
            <a:endParaRPr lang="en-US" altLang="ko-KR" sz="1200" b="1" u="sng" dirty="0" smtClean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600" y="4394503"/>
            <a:ext cx="8352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“</a:t>
            </a:r>
            <a:r>
              <a:rPr lang="ko-KR" altLang="en-US" sz="1200" b="1" dirty="0" smtClean="0">
                <a:latin typeface="+mn-ea"/>
              </a:rPr>
              <a:t>오늘은 날씨가 춥습니다</a:t>
            </a:r>
            <a:r>
              <a:rPr lang="en-US" altLang="ko-KR" sz="1200" b="1" dirty="0" smtClean="0">
                <a:latin typeface="+mn-ea"/>
              </a:rPr>
              <a:t>“ </a:t>
            </a:r>
            <a:r>
              <a:rPr lang="en-US" altLang="ko-KR" sz="12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→</a:t>
            </a:r>
            <a:r>
              <a:rPr lang="en-US" altLang="ko-KR" sz="1200" b="1" dirty="0" smtClean="0">
                <a:latin typeface="+mn-ea"/>
              </a:rPr>
              <a:t> [“</a:t>
            </a:r>
            <a:r>
              <a:rPr lang="ko-KR" altLang="en-US" sz="1200" b="1" dirty="0" smtClean="0">
                <a:latin typeface="+mn-ea"/>
              </a:rPr>
              <a:t>오늘</a:t>
            </a:r>
            <a:r>
              <a:rPr lang="en-US" altLang="ko-KR" sz="1200" b="1" dirty="0" smtClean="0">
                <a:latin typeface="+mn-ea"/>
              </a:rPr>
              <a:t>”/Noun, “</a:t>
            </a:r>
            <a:r>
              <a:rPr lang="ko-KR" altLang="en-US" sz="1200" b="1" dirty="0" smtClean="0">
                <a:latin typeface="+mn-ea"/>
              </a:rPr>
              <a:t>은</a:t>
            </a:r>
            <a:r>
              <a:rPr lang="en-US" altLang="ko-KR" sz="1200" b="1" dirty="0" smtClean="0">
                <a:latin typeface="+mn-ea"/>
              </a:rPr>
              <a:t>”/</a:t>
            </a:r>
            <a:r>
              <a:rPr lang="en-US" altLang="ko-KR" sz="1200" b="1" dirty="0" err="1" smtClean="0">
                <a:latin typeface="+mn-ea"/>
              </a:rPr>
              <a:t>Josa</a:t>
            </a:r>
            <a:r>
              <a:rPr lang="en-US" altLang="ko-KR" sz="1200" b="1" dirty="0" smtClean="0">
                <a:latin typeface="+mn-ea"/>
              </a:rPr>
              <a:t>, “</a:t>
            </a:r>
            <a:r>
              <a:rPr lang="ko-KR" altLang="en-US" sz="1200" b="1" dirty="0" smtClean="0">
                <a:latin typeface="+mn-ea"/>
              </a:rPr>
              <a:t>날씨</a:t>
            </a:r>
            <a:r>
              <a:rPr lang="en-US" altLang="ko-KR" sz="1200" b="1" dirty="0" smtClean="0">
                <a:latin typeface="+mn-ea"/>
              </a:rPr>
              <a:t>”/Noun, “</a:t>
            </a:r>
            <a:r>
              <a:rPr lang="ko-KR" altLang="en-US" sz="1200" b="1" dirty="0" smtClean="0">
                <a:latin typeface="+mn-ea"/>
              </a:rPr>
              <a:t>가</a:t>
            </a:r>
            <a:r>
              <a:rPr lang="en-US" altLang="ko-KR" sz="1200" b="1" dirty="0" smtClean="0">
                <a:latin typeface="+mn-ea"/>
              </a:rPr>
              <a:t>”/</a:t>
            </a:r>
            <a:r>
              <a:rPr lang="en-US" altLang="ko-KR" sz="1200" b="1" dirty="0" err="1" smtClean="0">
                <a:latin typeface="+mn-ea"/>
              </a:rPr>
              <a:t>Josa</a:t>
            </a:r>
            <a:r>
              <a:rPr lang="en-US" altLang="ko-KR" sz="1200" b="1" dirty="0" smtClean="0">
                <a:latin typeface="+mn-ea"/>
              </a:rPr>
              <a:t>, “</a:t>
            </a:r>
            <a:r>
              <a:rPr lang="ko-KR" altLang="en-US" sz="1200" b="1" dirty="0" err="1" smtClean="0">
                <a:latin typeface="+mn-ea"/>
              </a:rPr>
              <a:t>춥</a:t>
            </a:r>
            <a:r>
              <a:rPr lang="en-US" altLang="ko-KR" sz="1200" b="1" dirty="0" smtClean="0">
                <a:latin typeface="+mn-ea"/>
              </a:rPr>
              <a:t>”/Verb, “</a:t>
            </a:r>
            <a:r>
              <a:rPr lang="ko-KR" altLang="en-US" sz="1200" b="1" dirty="0" smtClean="0">
                <a:latin typeface="+mn-ea"/>
              </a:rPr>
              <a:t>습니다</a:t>
            </a:r>
            <a:r>
              <a:rPr lang="en-US" altLang="ko-KR" sz="1200" b="1" dirty="0" smtClean="0">
                <a:latin typeface="+mn-ea"/>
              </a:rPr>
              <a:t>“/</a:t>
            </a:r>
            <a:r>
              <a:rPr lang="en-US" altLang="ko-KR" sz="1200" b="1" dirty="0" err="1" smtClean="0">
                <a:latin typeface="+mn-ea"/>
              </a:rPr>
              <a:t>Eomi</a:t>
            </a:r>
            <a:r>
              <a:rPr lang="en-US" altLang="ko-KR" sz="1200" b="1" dirty="0" smtClean="0">
                <a:latin typeface="+mn-ea"/>
              </a:rPr>
              <a:t>]</a:t>
            </a:r>
            <a:endParaRPr lang="en-US" altLang="ko-KR" sz="1200" b="1" u="sng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0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데이터 전처리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en-US" altLang="ko-KR" sz="1600" b="1" dirty="0" err="1" smtClean="0"/>
              <a:t>Stopwords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제거하기</a:t>
            </a:r>
            <a:r>
              <a:rPr lang="en-US" altLang="ko-KR" sz="1000" b="1" dirty="0" smtClean="0"/>
              <a:t>(source: </a:t>
            </a:r>
            <a:r>
              <a:rPr lang="en-US" altLang="ko-KR" sz="1000" b="1" dirty="0" smtClean="0">
                <a:hlinkClick r:id="rId3"/>
              </a:rPr>
              <a:t>https</a:t>
            </a:r>
            <a:r>
              <a:rPr lang="en-US" altLang="ko-KR" sz="1000" b="1" dirty="0">
                <a:hlinkClick r:id="rId3"/>
              </a:rPr>
              <a:t>://</a:t>
            </a:r>
            <a:r>
              <a:rPr lang="en-US" altLang="ko-KR" sz="1000" b="1" dirty="0" smtClean="0">
                <a:hlinkClick r:id="rId3"/>
              </a:rPr>
              <a:t>en.Wikipedia.org/wiki/Stop_words</a:t>
            </a:r>
            <a:r>
              <a:rPr lang="en-US" altLang="ko-KR" sz="1000" b="1" dirty="0"/>
              <a:t>)</a:t>
            </a:r>
            <a:endParaRPr lang="ko-KR" alt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7662" y="1654060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Stopwords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자연어처리 과정에서 분석의 효율성을 위해 </a:t>
            </a:r>
            <a:r>
              <a:rPr lang="ko-KR" altLang="en-US" sz="1400" b="1" dirty="0" err="1" smtClean="0"/>
              <a:t>필터링하는</a:t>
            </a:r>
            <a:r>
              <a:rPr lang="ko-KR" altLang="en-US" sz="1400" b="1" dirty="0" smtClean="0"/>
              <a:t> 문맥상 유의미하지 않은 단어들</a:t>
            </a:r>
            <a:endParaRPr lang="en-US" altLang="ko-KR" sz="1400" b="1" u="sng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77662" y="2443135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대표적인 영어의 </a:t>
            </a:r>
            <a:r>
              <a:rPr lang="en-US" altLang="ko-KR" sz="1400" b="1" dirty="0" err="1" smtClean="0"/>
              <a:t>stopwords</a:t>
            </a:r>
            <a:r>
              <a:rPr lang="ko-KR" altLang="en-US" sz="1400" b="1" dirty="0" smtClean="0"/>
              <a:t>로는 </a:t>
            </a:r>
            <a:r>
              <a:rPr lang="en-US" altLang="ko-KR" sz="1400" b="1" dirty="0" smtClean="0"/>
              <a:t>the, is, at, which, on </a:t>
            </a:r>
            <a:r>
              <a:rPr lang="ko-KR" altLang="en-US" sz="1400" b="1" dirty="0" smtClean="0"/>
              <a:t>등이 있음</a:t>
            </a:r>
            <a:endParaRPr lang="en-US" altLang="ko-KR" sz="1400" b="1" u="sng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77662" y="3232210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한국어 </a:t>
            </a:r>
            <a:r>
              <a:rPr lang="en-US" altLang="ko-KR" sz="1400" b="1" dirty="0" err="1" smtClean="0"/>
              <a:t>stopwords</a:t>
            </a:r>
            <a:r>
              <a:rPr lang="en-US" altLang="ko-KR" sz="1400" b="1" dirty="0"/>
              <a:t>: </a:t>
            </a:r>
            <a:r>
              <a:rPr lang="en-US" altLang="ko-KR" sz="1400" b="1" dirty="0">
                <a:hlinkClick r:id="rId4"/>
              </a:rPr>
              <a:t>http://</a:t>
            </a:r>
            <a:r>
              <a:rPr lang="en-US" altLang="ko-KR" sz="1400" b="1" dirty="0" smtClean="0">
                <a:hlinkClick r:id="rId4"/>
              </a:rPr>
              <a:t>www.ranks.nl/stopwords/korean</a:t>
            </a:r>
            <a:r>
              <a:rPr lang="en-US" altLang="ko-KR" sz="1400" b="1" u="sng" dirty="0"/>
              <a:t> </a:t>
            </a:r>
            <a:endParaRPr lang="en-US" altLang="ko-KR" sz="14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77662" y="4021285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이 외에도 개발자가 </a:t>
            </a:r>
            <a:r>
              <a:rPr lang="en-US" altLang="ko-KR" sz="1400" b="1" dirty="0" err="1" smtClean="0"/>
              <a:t>stopwords</a:t>
            </a:r>
            <a:r>
              <a:rPr lang="ko-KR" altLang="en-US" sz="1400" b="1" dirty="0" smtClean="0"/>
              <a:t>를 얼마든지 추가할 수 있으며 유의미하지 않은 단어들을 많이 제거할수록 분석의 효율성이 높아진다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의미 있는 결과를 낼 가능성이 높다</a:t>
            </a:r>
            <a:r>
              <a:rPr lang="en-US" altLang="ko-KR" sz="1400" b="1" dirty="0" smtClean="0"/>
              <a:t>)</a:t>
            </a:r>
            <a:endParaRPr lang="en-US" altLang="ko-KR" sz="1400" b="1" u="sng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971600" y="5509282"/>
            <a:ext cx="8352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“</a:t>
            </a:r>
            <a:r>
              <a:rPr lang="ko-KR" altLang="en-US" sz="1200" b="1" dirty="0" smtClean="0">
                <a:latin typeface="+mn-ea"/>
              </a:rPr>
              <a:t>나는 밥을 먹는다</a:t>
            </a:r>
            <a:r>
              <a:rPr lang="en-US" altLang="ko-KR" sz="1200" b="1" dirty="0" smtClean="0">
                <a:latin typeface="+mn-ea"/>
              </a:rPr>
              <a:t>“ → [“</a:t>
            </a:r>
            <a:r>
              <a:rPr lang="ko-KR" altLang="en-US" sz="1200" b="1" dirty="0" smtClean="0">
                <a:latin typeface="+mn-ea"/>
              </a:rPr>
              <a:t>나</a:t>
            </a:r>
            <a:r>
              <a:rPr lang="en-US" altLang="ko-KR" sz="1200" b="1" dirty="0" smtClean="0">
                <a:latin typeface="+mn-ea"/>
              </a:rPr>
              <a:t>”/Noun, “</a:t>
            </a:r>
            <a:r>
              <a:rPr lang="ko-KR" altLang="en-US" sz="1200" b="1" dirty="0" smtClean="0">
                <a:latin typeface="+mn-ea"/>
              </a:rPr>
              <a:t>는</a:t>
            </a:r>
            <a:r>
              <a:rPr lang="en-US" altLang="ko-KR" sz="1200" b="1" dirty="0" smtClean="0">
                <a:latin typeface="+mn-ea"/>
              </a:rPr>
              <a:t>”/</a:t>
            </a:r>
            <a:r>
              <a:rPr lang="en-US" altLang="ko-KR" sz="1200" b="1" dirty="0" err="1" smtClean="0">
                <a:latin typeface="+mn-ea"/>
              </a:rPr>
              <a:t>Josa</a:t>
            </a:r>
            <a:r>
              <a:rPr lang="en-US" altLang="ko-KR" sz="1200" b="1" dirty="0" smtClean="0">
                <a:latin typeface="+mn-ea"/>
              </a:rPr>
              <a:t>, “</a:t>
            </a:r>
            <a:r>
              <a:rPr lang="ko-KR" altLang="en-US" sz="1200" b="1" dirty="0" smtClean="0">
                <a:latin typeface="+mn-ea"/>
              </a:rPr>
              <a:t>밥</a:t>
            </a:r>
            <a:r>
              <a:rPr lang="en-US" altLang="ko-KR" sz="1200" b="1" dirty="0" smtClean="0">
                <a:latin typeface="+mn-ea"/>
              </a:rPr>
              <a:t>“/Noun, “</a:t>
            </a:r>
            <a:r>
              <a:rPr lang="ko-KR" altLang="en-US" sz="1200" b="1" dirty="0" smtClean="0">
                <a:latin typeface="+mn-ea"/>
              </a:rPr>
              <a:t>을</a:t>
            </a:r>
            <a:r>
              <a:rPr lang="en-US" altLang="ko-KR" sz="1200" b="1" dirty="0" smtClean="0">
                <a:latin typeface="+mn-ea"/>
              </a:rPr>
              <a:t>“/</a:t>
            </a:r>
            <a:r>
              <a:rPr lang="en-US" altLang="ko-KR" sz="1200" b="1" dirty="0" err="1" smtClean="0">
                <a:latin typeface="+mn-ea"/>
              </a:rPr>
              <a:t>Josa</a:t>
            </a:r>
            <a:r>
              <a:rPr lang="en-US" altLang="ko-KR" sz="1200" b="1" dirty="0" smtClean="0">
                <a:latin typeface="+mn-ea"/>
              </a:rPr>
              <a:t>, “</a:t>
            </a:r>
            <a:r>
              <a:rPr lang="ko-KR" altLang="en-US" sz="1200" b="1" dirty="0" smtClean="0">
                <a:latin typeface="+mn-ea"/>
              </a:rPr>
              <a:t>먹는</a:t>
            </a:r>
            <a:r>
              <a:rPr lang="en-US" altLang="ko-KR" sz="1200" b="1" dirty="0" smtClean="0">
                <a:latin typeface="+mn-ea"/>
              </a:rPr>
              <a:t>”/Verb, “</a:t>
            </a:r>
            <a:r>
              <a:rPr lang="ko-KR" altLang="en-US" sz="1200" b="1" dirty="0" smtClean="0">
                <a:latin typeface="+mn-ea"/>
              </a:rPr>
              <a:t>다</a:t>
            </a:r>
            <a:r>
              <a:rPr lang="en-US" altLang="ko-KR" sz="1200" b="1" dirty="0" smtClean="0">
                <a:latin typeface="+mn-ea"/>
              </a:rPr>
              <a:t>“/</a:t>
            </a:r>
            <a:r>
              <a:rPr lang="en-US" altLang="ko-KR" sz="1200" b="1" dirty="0" err="1" smtClean="0">
                <a:latin typeface="+mn-ea"/>
              </a:rPr>
              <a:t>Eomi</a:t>
            </a:r>
            <a:r>
              <a:rPr lang="en-US" altLang="ko-KR" sz="1200" b="1" dirty="0" smtClean="0">
                <a:latin typeface="+mn-ea"/>
              </a:rPr>
              <a:t>]</a:t>
            </a:r>
            <a:endParaRPr lang="en-US" altLang="ko-KR" sz="1200" b="1" u="sng" dirty="0" smtClean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1600" y="4797152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예를 들어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아래 보기에서 </a:t>
            </a:r>
            <a:r>
              <a:rPr lang="en-US" altLang="ko-KR" sz="1200" b="1" dirty="0">
                <a:latin typeface="+mn-ea"/>
              </a:rPr>
              <a:t>“</a:t>
            </a:r>
            <a:r>
              <a:rPr lang="ko-KR" altLang="en-US" sz="1200" b="1" dirty="0">
                <a:latin typeface="+mn-ea"/>
              </a:rPr>
              <a:t>는</a:t>
            </a:r>
            <a:r>
              <a:rPr lang="en-US" altLang="ko-KR" sz="1200" b="1" dirty="0">
                <a:latin typeface="+mn-ea"/>
              </a:rPr>
              <a:t>“, “</a:t>
            </a:r>
            <a:r>
              <a:rPr lang="ko-KR" altLang="en-US" sz="1200" b="1" dirty="0">
                <a:latin typeface="+mn-ea"/>
              </a:rPr>
              <a:t>을</a:t>
            </a:r>
            <a:r>
              <a:rPr lang="en-US" altLang="ko-KR" sz="1200" b="1" dirty="0">
                <a:latin typeface="+mn-ea"/>
              </a:rPr>
              <a:t>” </a:t>
            </a:r>
            <a:r>
              <a:rPr lang="ko-KR" altLang="en-US" sz="1200" b="1" dirty="0">
                <a:latin typeface="+mn-ea"/>
              </a:rPr>
              <a:t>등의 조사는 큰 의미를 띄지 않는 공통적인 문장 요소이므로 제거하는 편이 </a:t>
            </a:r>
            <a:endParaRPr lang="en-US" altLang="ko-KR" sz="1200" b="1" dirty="0" smtClean="0">
              <a:latin typeface="+mn-ea"/>
            </a:endParaRPr>
          </a:p>
          <a:p>
            <a:r>
              <a:rPr lang="ko-KR" altLang="en-US" sz="1200" b="1" dirty="0" smtClean="0">
                <a:latin typeface="+mn-ea"/>
              </a:rPr>
              <a:t>바람직하다</a:t>
            </a:r>
            <a:endParaRPr lang="en-US" altLang="ko-KR" sz="1200" b="1" u="sng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7662" y="6093296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Pruning: </a:t>
            </a:r>
            <a:r>
              <a:rPr lang="ko-KR" altLang="en-US" sz="1400" b="1" dirty="0" smtClean="0"/>
              <a:t>등장 빈도가 현저히 낮은 단어를 제거해 분석의 효율성을 높이는 기법</a:t>
            </a:r>
            <a:endParaRPr lang="en-US" altLang="ko-KR" sz="14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128478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데이터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탐색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다양한 방법을 통해 데이터를 탐색하고 분석의 방향성을 제시한다</a:t>
            </a:r>
            <a:endParaRPr lang="ko-KR" alt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7662" y="165406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자주 사용되는 단어 추출</a:t>
            </a:r>
            <a:r>
              <a:rPr lang="en-US" altLang="ko-KR" sz="1400" b="1" dirty="0" smtClean="0"/>
              <a:t>: Python</a:t>
            </a:r>
            <a:r>
              <a:rPr lang="ko-KR" altLang="en-US" sz="1400" b="1" dirty="0" smtClean="0"/>
              <a:t>의 </a:t>
            </a:r>
            <a:r>
              <a:rPr lang="en-US" altLang="ko-KR" sz="1400" b="1" dirty="0" smtClean="0"/>
              <a:t>Counter </a:t>
            </a:r>
            <a:r>
              <a:rPr lang="ko-KR" altLang="en-US" sz="1400" b="1" dirty="0" smtClean="0"/>
              <a:t>모듈을 사용해 가장 많이 사용하는 단어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명사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형용사 등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의 리스트를 만들어낼 수 있음</a:t>
            </a:r>
            <a:endParaRPr lang="en-US" altLang="ko-KR" sz="1400" b="1" u="sng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7662" y="2532089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빈도 행렬</a:t>
            </a:r>
            <a:r>
              <a:rPr lang="en-US" altLang="ko-KR" sz="1400" b="1" dirty="0" smtClean="0"/>
              <a:t>(occurrence matrix)</a:t>
            </a:r>
            <a:r>
              <a:rPr lang="ko-KR" altLang="en-US" sz="1400" b="1" dirty="0" smtClean="0"/>
              <a:t>를 만들어 특정 단어가 몇 번 등장하는지를 쉽게 파악할 수 있음</a:t>
            </a:r>
            <a:endParaRPr lang="en-US" altLang="ko-KR" sz="1400" b="1" u="sng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77662" y="3131527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시각화</a:t>
            </a:r>
            <a:r>
              <a:rPr lang="en-US" altLang="ko-KR" sz="1400" b="1" dirty="0" smtClean="0"/>
              <a:t>: </a:t>
            </a:r>
            <a:r>
              <a:rPr lang="en-US" altLang="ko-KR" sz="1400" b="1" dirty="0" err="1" smtClean="0"/>
              <a:t>WordCloud</a:t>
            </a:r>
            <a:r>
              <a:rPr lang="en-US" altLang="ko-KR" sz="1400" b="1" dirty="0" smtClean="0"/>
              <a:t>, network graph </a:t>
            </a:r>
            <a:r>
              <a:rPr lang="ko-KR" altLang="en-US" sz="1400" b="1" dirty="0" smtClean="0"/>
              <a:t>등을 만들어 키워드를 추출하고 단어들 간의 연관성</a:t>
            </a:r>
            <a:r>
              <a:rPr lang="en-US" altLang="ko-KR" sz="1400" b="1" dirty="0" smtClean="0"/>
              <a:t>(correlation)</a:t>
            </a:r>
            <a:r>
              <a:rPr lang="ko-KR" altLang="en-US" sz="1400" b="1" dirty="0" smtClean="0"/>
              <a:t>을 파악할 수 있음</a:t>
            </a:r>
            <a:endParaRPr lang="en-US" altLang="ko-KR" sz="1400" b="1" u="sng" dirty="0" smtClean="0"/>
          </a:p>
        </p:txBody>
      </p:sp>
      <p:pic>
        <p:nvPicPr>
          <p:cNvPr id="1026" name="Picture 2" descr="network graph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008" y="3787905"/>
            <a:ext cx="3456384" cy="293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ordcloud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37" y="4285582"/>
            <a:ext cx="3785292" cy="193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96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데이터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탐색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데이터 탐색 예시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택배 기업 관련 텍스트 데이터</a:t>
            </a:r>
            <a:r>
              <a:rPr lang="en-US" altLang="ko-KR" sz="1600" b="1" dirty="0" smtClean="0"/>
              <a:t>(</a:t>
            </a:r>
            <a:r>
              <a:rPr lang="ko-KR" altLang="en-US" sz="1600" b="1" dirty="0" err="1" smtClean="0"/>
              <a:t>트위터</a:t>
            </a:r>
            <a:r>
              <a:rPr lang="en-US" altLang="ko-KR" sz="1600" b="1" dirty="0" smtClean="0"/>
              <a:t>)</a:t>
            </a:r>
            <a:endParaRPr lang="ko-KR" alt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7662" y="165406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err="1" smtClean="0"/>
              <a:t>트위터에서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5</a:t>
            </a:r>
            <a:r>
              <a:rPr lang="ko-KR" altLang="en-US" sz="1400" b="1" dirty="0" smtClean="0"/>
              <a:t>개 택배 기업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대한통운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우체국택배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한진택배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로젠택배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현대택배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과 관련된 </a:t>
            </a:r>
            <a:r>
              <a:rPr lang="ko-KR" altLang="en-US" sz="1400" b="1" dirty="0" err="1" smtClean="0"/>
              <a:t>포스팅을</a:t>
            </a:r>
            <a:r>
              <a:rPr lang="ko-KR" altLang="en-US" sz="1400" b="1" dirty="0" smtClean="0"/>
              <a:t> 수집함</a:t>
            </a:r>
            <a:endParaRPr lang="en-US" altLang="ko-KR" sz="1400" b="1" u="sng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7662" y="2532089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형태소 분석을 통해 가장 많이 등장하는 문장의 구성 요소 </a:t>
            </a:r>
            <a:r>
              <a:rPr lang="en-US" altLang="ko-KR" sz="1400" b="1" dirty="0" smtClean="0"/>
              <a:t>30</a:t>
            </a:r>
            <a:r>
              <a:rPr lang="ko-KR" altLang="en-US" sz="1400" b="1" dirty="0" smtClean="0"/>
              <a:t>개를 추출해 보았다</a:t>
            </a:r>
            <a:endParaRPr lang="en-US" altLang="ko-KR" sz="1400" b="1" u="sng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455693"/>
              </p:ext>
            </p:extLst>
          </p:nvPr>
        </p:nvGraphicFramePr>
        <p:xfrm>
          <a:off x="395536" y="3068960"/>
          <a:ext cx="8280920" cy="3326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115"/>
                <a:gridCol w="1035115"/>
                <a:gridCol w="1035115"/>
                <a:gridCol w="1035115"/>
                <a:gridCol w="1035115"/>
                <a:gridCol w="1035115"/>
                <a:gridCol w="1035115"/>
                <a:gridCol w="1035115"/>
              </a:tblGrid>
              <a:tr h="381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요소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빈도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요소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빈도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요소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빈도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요소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빈도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391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택배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4541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우체국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택배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배송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1658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1333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81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통운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3653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는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안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1562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!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1325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81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대한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3618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1915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1515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: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1239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391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3329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1781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1465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한진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택배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1220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81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2945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현대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1733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1464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1208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81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2746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요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1686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1423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1207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81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2664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1675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니다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1354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는데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1194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13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1736</Words>
  <Application>Microsoft Office PowerPoint</Application>
  <PresentationFormat>화면 슬라이드 쇼(4:3)</PresentationFormat>
  <Paragraphs>322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바탕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Kim Buomsoo</cp:lastModifiedBy>
  <cp:revision>398</cp:revision>
  <dcterms:created xsi:type="dcterms:W3CDTF">2016-08-10T08:36:15Z</dcterms:created>
  <dcterms:modified xsi:type="dcterms:W3CDTF">2017-02-08T00:12:38Z</dcterms:modified>
</cp:coreProperties>
</file>