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Fira Sans Extra Condensed Medium"/>
      <p:regular r:id="rId18"/>
      <p:bold r:id="rId19"/>
      <p:italic r:id="rId20"/>
      <p:boldItalic r:id="rId21"/>
    </p:embeddedFont>
    <p:embeddedFont>
      <p:font typeface="Pathway Gothic One"/>
      <p:regular r:id="rId22"/>
    </p:embeddedFont>
    <p:embeddedFont>
      <p:font typeface="Catamaran Light"/>
      <p:regular r:id="rId23"/>
      <p:bold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FFF3AF-CB44-475E-92AA-E885C4F08086}">
  <a:tblStyle styleId="{A9FFF3AF-CB44-475E-92AA-E885C4F080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PathwayGothicOne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CatamaranLight-bold.fntdata"/><Relationship Id="rId23" Type="http://schemas.openxmlformats.org/officeDocument/2006/relationships/font" Target="fonts/Catamaran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9fa998c70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9fa998c70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9d73493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69d73493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9d7349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9d7349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9d73493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9d73493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9d734938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9d734938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9d734938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9d734938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9d73493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9d73493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9d734938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9d73493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9fa998c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9fa998c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9d73493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69d73493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2" type="title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3" type="ctrTitle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5" type="title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/>
          <p:nvPr>
            <p:ph idx="6" type="ctrTitle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8" type="title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9" type="ctrTitle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3" type="subTitle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14" type="title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5" type="ctrTitle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6" type="subTitle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17" type="title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5"/>
          <p:cNvSpPr txBox="1"/>
          <p:nvPr>
            <p:ph idx="2" type="ctrTitle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5"/>
          <p:cNvSpPr txBox="1"/>
          <p:nvPr>
            <p:ph idx="4" type="ctrTitle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5"/>
          <p:cNvSpPr txBox="1"/>
          <p:nvPr>
            <p:ph idx="6" type="ctrTitle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5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01">
  <p:cSld name="CUSTOM_27_1_1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6"/>
          <p:cNvSpPr txBox="1"/>
          <p:nvPr>
            <p:ph idx="2" type="ctrTitle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6"/>
          <p:cNvSpPr txBox="1"/>
          <p:nvPr>
            <p:ph idx="4" type="ctrTitle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6" type="ctrTitle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7" type="subTitle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ctrTitle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3" type="subTitle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7"/>
          <p:cNvSpPr txBox="1"/>
          <p:nvPr>
            <p:ph idx="4" type="ctrTitle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idx="5" type="subTitle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1">
  <p:cSld name="CUSTOM_14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1">
  <p:cSld name="CUSTOM_16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flipH="1" rot="-5400000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2">
  <p:cSld name="CUSTOM_16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flipH="1" rot="-5400000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2"/>
          <p:cNvSpPr txBox="1"/>
          <p:nvPr>
            <p:ph idx="2" type="ctrTitle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22"/>
          <p:cNvSpPr txBox="1"/>
          <p:nvPr>
            <p:ph idx="4" type="ctrTitle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2"/>
          <p:cNvSpPr txBox="1"/>
          <p:nvPr>
            <p:ph idx="6" type="ctrTitle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7" type="subTitle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2"/>
          <p:cNvSpPr txBox="1"/>
          <p:nvPr>
            <p:ph idx="8" type="ctrTitle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22"/>
          <p:cNvSpPr txBox="1"/>
          <p:nvPr>
            <p:ph idx="9" type="subTitle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2"/>
          <p:cNvSpPr txBox="1"/>
          <p:nvPr>
            <p:ph idx="13" type="ctrTitle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2"/>
          <p:cNvSpPr txBox="1"/>
          <p:nvPr>
            <p:ph idx="14" type="subTitle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9" name="Google Shape;139;p22"/>
          <p:cNvSpPr txBox="1"/>
          <p:nvPr>
            <p:ph idx="15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CUSTOM_3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flipH="1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">
  <p:cSld name="CUSTOM_3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3">
  <p:cSld name="CUSTOM_3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rot="10800000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01">
  <p:cSld name="CUSTOM_3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" name="Google Shape;153;p26"/>
          <p:cNvSpPr txBox="1"/>
          <p:nvPr>
            <p:ph idx="2" type="subTitle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" name="Google Shape;154;p26"/>
          <p:cNvSpPr txBox="1"/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6"/>
          <p:cNvSpPr txBox="1"/>
          <p:nvPr>
            <p:ph idx="3" type="ctrTitle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6"/>
          <p:cNvSpPr txBox="1"/>
          <p:nvPr>
            <p:ph idx="4" type="subTitle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26"/>
          <p:cNvSpPr txBox="1"/>
          <p:nvPr>
            <p:ph idx="5" type="ctrTitle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6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2">
  <p:cSld name="CUSTOM_34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2" name="Google Shape;162;p27"/>
          <p:cNvSpPr txBox="1"/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subTitle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4" name="Google Shape;164;p27"/>
          <p:cNvSpPr txBox="1"/>
          <p:nvPr>
            <p:ph idx="3" type="ctrTitle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ctrTitle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1_1_2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0" name="Google Shape;170;p28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lang="zh-C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C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zh-C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C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zh-C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正文1">
  <p:cSld name="TITLE_AND_BODY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ctrTitle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3">
  <p:cSld name="TITLE_ONLY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title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ctrTitle"/>
          </p:nvPr>
        </p:nvSpPr>
        <p:spPr>
          <a:xfrm>
            <a:off x="1354950" y="1337850"/>
            <a:ext cx="69720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Carbon City Planner</a:t>
            </a:r>
            <a:endParaRPr/>
          </a:p>
        </p:txBody>
      </p:sp>
      <p:sp>
        <p:nvSpPr>
          <p:cNvPr id="182" name="Google Shape;182;p30"/>
          <p:cNvSpPr txBox="1"/>
          <p:nvPr>
            <p:ph idx="1" type="subTitle"/>
          </p:nvPr>
        </p:nvSpPr>
        <p:spPr>
          <a:xfrm>
            <a:off x="3382300" y="276632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 To build the most enrironment-friendly city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3709600" y="4047425"/>
            <a:ext cx="4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Haoyang Li, Zhihui Liu, Xiaoyi Li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0"/>
          <p:cNvSpPr txBox="1"/>
          <p:nvPr>
            <p:ph idx="1" type="subTitle"/>
          </p:nvPr>
        </p:nvSpPr>
        <p:spPr>
          <a:xfrm>
            <a:off x="1091025" y="3712625"/>
            <a:ext cx="71790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Presented by: </a:t>
            </a:r>
            <a:br>
              <a:rPr lang="zh-CN"/>
            </a:br>
            <a:r>
              <a:rPr lang="zh-CN"/>
              <a:t>LLLenroc (Haoyang Li, Xiaoyi Li, Zhihui Liu)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Conclusion</a:t>
            </a:r>
            <a:endParaRPr sz="4200"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Different city layout can be self-designed or generated randomly.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The carbon emissions of different cities are visualized in the histogram and can be compared.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The most environment-friendly city layout can be loaded.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557400" y="2218050"/>
            <a:ext cx="2029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Thank you!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Outline</a:t>
            </a:r>
            <a:endParaRPr sz="4200"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Introduction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Game demo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Conclusion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256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Introduction</a:t>
            </a:r>
            <a:endParaRPr sz="4200"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241425" y="1245325"/>
            <a:ext cx="7935600" cy="330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“Although the city comprises only 2% of the total surface area of Earth, </a:t>
            </a:r>
            <a:r>
              <a:rPr b="1" lang="zh-C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80 % of the world’s greenhouse gases (GHG) is emitted from urban regions.</a:t>
            </a:r>
            <a:r>
              <a:rPr b="1" lang="zh-CN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 [1]</a:t>
            </a:r>
            <a:r>
              <a:rPr b="1" lang="zh-C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[1] </a:t>
            </a:r>
            <a:r>
              <a:rPr lang="zh-CN" sz="1000">
                <a:latin typeface="Arial"/>
                <a:ea typeface="Arial"/>
                <a:cs typeface="Arial"/>
                <a:sym typeface="Arial"/>
              </a:rPr>
              <a:t>http://www.c40seoulsummit.com/</a:t>
            </a:r>
            <a:r>
              <a:rPr lang="zh-C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20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Introduction</a:t>
            </a:r>
            <a:endParaRPr sz="4200"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84575" y="4681600"/>
            <a:ext cx="8072100" cy="388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[2] </a:t>
            </a:r>
            <a:r>
              <a:rPr lang="zh-CN" sz="1000">
                <a:latin typeface="Arial"/>
                <a:ea typeface="Arial"/>
                <a:cs typeface="Arial"/>
                <a:sym typeface="Arial"/>
              </a:rPr>
              <a:t>https://www.epa.gov/ghgemissions/sources-greenhouse-gas-emissions</a:t>
            </a: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057925"/>
            <a:ext cx="4042001" cy="33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146450" y="4406450"/>
            <a:ext cx="8072100" cy="388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Fig 1. The total US Greenhouse Gas Emissions by Energy Sector in 2020 [2]</a:t>
            </a: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650450" y="1057913"/>
            <a:ext cx="4041900" cy="2927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Transportation emittes twice as much GHG as the commercial and residential areas.</a:t>
            </a:r>
            <a:endParaRPr sz="25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lang="zh-CN" sz="2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The key is to minimize the total commuting distance of the city.</a:t>
            </a:r>
            <a:endParaRPr sz="25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214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Introduction</a:t>
            </a:r>
            <a:endParaRPr sz="4200"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Therefore, it is necessary to have an urban planning software to design an </a:t>
            </a:r>
            <a:r>
              <a:rPr lang="zh-CN" sz="2500">
                <a:latin typeface="Arial"/>
                <a:ea typeface="Arial"/>
                <a:cs typeface="Arial"/>
                <a:sym typeface="Arial"/>
              </a:rPr>
              <a:t>environmental-friendly </a:t>
            </a:r>
            <a:r>
              <a:rPr lang="zh-CN" sz="2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city layout.</a:t>
            </a:r>
            <a:endParaRPr sz="25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288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Data Support</a:t>
            </a:r>
            <a:endParaRPr sz="4200"/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1062075" y="145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{A9FFF3AF-CB44-475E-92AA-E885C4F08086}</a:tableStyleId>
              </a:tblPr>
              <a:tblGrid>
                <a:gridCol w="3655625"/>
                <a:gridCol w="3655625"/>
              </a:tblGrid>
              <a:tr h="65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Commuting types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Greenhouse gas emissions per km per passenger (g)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Bus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105 g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Small car (petrol)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154 g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Cycling or Walking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16-50 g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5"/>
          <p:cNvSpPr txBox="1"/>
          <p:nvPr/>
        </p:nvSpPr>
        <p:spPr>
          <a:xfrm>
            <a:off x="1955450" y="950125"/>
            <a:ext cx="55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Table 1 The carbon emissions for different commuting types [3]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100850" y="4672850"/>
            <a:ext cx="48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[3] </a:t>
            </a:r>
            <a:r>
              <a:rPr lang="zh-CN" sz="1100">
                <a:solidFill>
                  <a:schemeClr val="accent5"/>
                </a:solidFill>
              </a:rPr>
              <a:t>https://ourworldindata.org/travel-carbon-footprint</a:t>
            </a:r>
            <a:endParaRPr sz="11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1815975" y="3757925"/>
            <a:ext cx="516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accent5"/>
                </a:solidFill>
              </a:rPr>
              <a:t>⇒ Bus : Private car: Walking = 2 : 3 : 1</a:t>
            </a:r>
            <a:endParaRPr sz="2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299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Data Support</a:t>
            </a:r>
            <a:endParaRPr sz="4200"/>
          </a:p>
        </p:txBody>
      </p:sp>
      <p:graphicFrame>
        <p:nvGraphicFramePr>
          <p:cNvPr id="226" name="Google Shape;226;p36"/>
          <p:cNvGraphicFramePr/>
          <p:nvPr/>
        </p:nvGraphicFramePr>
        <p:xfrm>
          <a:off x="1017250" y="156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{A9FFF3AF-CB44-475E-92AA-E885C4F08086}</a:tableStyleId>
              </a:tblPr>
              <a:tblGrid>
                <a:gridCol w="3655625"/>
                <a:gridCol w="3655625"/>
              </a:tblGrid>
              <a:tr h="65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City Block</a:t>
                      </a: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 types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Greenhouse gas emissions/ absorptions per block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Industry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21%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Residence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12%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Park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>
                          <a:solidFill>
                            <a:schemeClr val="accent5"/>
                          </a:solidFill>
                        </a:rPr>
                        <a:t>-11%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36"/>
          <p:cNvSpPr txBox="1"/>
          <p:nvPr/>
        </p:nvSpPr>
        <p:spPr>
          <a:xfrm>
            <a:off x="1910625" y="1006750"/>
            <a:ext cx="55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Table 2 The carbon emissions or absorptions for city blocks  [3]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0" y="4672875"/>
            <a:ext cx="774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[4] https://climatechange.chicago.gov/ghgemissions/sources-greenhouse-gas-emissions</a:t>
            </a:r>
            <a:endParaRPr sz="11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1815975" y="3757925"/>
            <a:ext cx="516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accent5"/>
                </a:solidFill>
              </a:rPr>
              <a:t>⇒ Park : Residence : Industry = -1 : -1 : 2</a:t>
            </a:r>
            <a:endParaRPr sz="2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00"/>
              <a:t>Tool</a:t>
            </a:r>
            <a:r>
              <a:rPr lang="zh-CN" sz="4200"/>
              <a:t> design</a:t>
            </a:r>
            <a:endParaRPr sz="4200"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summarize</a:t>
            </a:r>
            <a:r>
              <a:rPr lang="zh-CN"/>
              <a:t> the</a:t>
            </a:r>
            <a:r>
              <a:rPr lang="zh-CN"/>
              <a:t> city blocks into three types: residential block, commercial block and park block.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Each block has a base carbon emissions ( for parks, it is negative).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The player gets to place these blocks into a manhattan style road grid.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Simulate a daily routine of each person randomly and calculates its overall daily carbon emissions caused by transportations.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The total carbon emission will be the carbon emission of this layout.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Find the best layout with minimal average carbon emissions, given a fixed number of residences and that everyone is employed.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00" y="215375"/>
            <a:ext cx="7896146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wn Planning Project Proposal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