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4fc70f4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4fc70f4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ffdf48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ffdf48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ffdf48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ffdf48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4fdaee6d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4fdaee6d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431feb878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431feb878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fc70f45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fc70f45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d1b357ec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d1b357ec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4fc70f4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4fc70f4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fd1b357ec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fd1b357ec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5dbf1ba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5dbf1b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0007d36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0007d3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c81ee6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c81ee6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4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flipH="1" rot="10800000">
            <a:off x="8659500" y="-25"/>
            <a:ext cx="484500" cy="34602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tatisticshowto.com/autoregressive-model/" TargetMode="External"/><Relationship Id="rId4" Type="http://schemas.openxmlformats.org/officeDocument/2006/relationships/hyperlink" Target="https://people.duke.edu/~rnau/411arim.htm" TargetMode="External"/><Relationship Id="rId5" Type="http://schemas.openxmlformats.org/officeDocument/2006/relationships/hyperlink" Target="https://medium.com/analytics-vidhya/arima-for-dummies-ba761d59a051" TargetMode="External"/><Relationship Id="rId6" Type="http://schemas.openxmlformats.org/officeDocument/2006/relationships/hyperlink" Target="https://www.geeksforgeeks.org/python-arima-model-for-time-series-forecasting/" TargetMode="External"/><Relationship Id="rId7" Type="http://schemas.openxmlformats.org/officeDocument/2006/relationships/hyperlink" Target="https://otexts.com/fpp2/A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ctrTitle"/>
          </p:nvPr>
        </p:nvSpPr>
        <p:spPr>
          <a:xfrm>
            <a:off x="82400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Greeneum’s Use of AI Algorithms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271100" y="3424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By: Alex Goldschmidt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550" y="564249"/>
            <a:ext cx="2324025" cy="297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RMSE in each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>
                <a:solidFill>
                  <a:schemeClr val="dk1"/>
                </a:solidFill>
              </a:rPr>
              <a:t>Root Mean Squared Error</a:t>
            </a:r>
            <a:endParaRPr b="1" u="sng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Metric that tells us the average distance between the predicted values of a model and the actual values of a given dataset.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lower the score, the better a RMSE is in fitting a given dataset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</a:t>
            </a:r>
            <a:r>
              <a:rPr lang="en" sz="28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Use Cases, Running Time</a:t>
            </a:r>
            <a:endParaRPr sz="25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2041425" y="1676475"/>
            <a:ext cx="62958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ARIMA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dk1"/>
                </a:solidFill>
              </a:rPr>
              <a:t>AR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lang="en" u="sng">
                <a:solidFill>
                  <a:schemeClr val="dk1"/>
                </a:solidFill>
              </a:rPr>
              <a:t>VAR</a:t>
            </a:r>
            <a:r>
              <a:rPr lang="en">
                <a:solidFill>
                  <a:schemeClr val="dk1"/>
                </a:solidFill>
              </a:rPr>
              <a:t> takes longer to compute as the amount of inputs within the model grow (linear time complexity); demand forecasting, securities prices, growth of wages ,etc.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OLS</a:t>
            </a:r>
            <a:r>
              <a:rPr lang="en">
                <a:solidFill>
                  <a:schemeClr val="dk1"/>
                </a:solidFill>
              </a:rPr>
              <a:t> takes the same amount of time to compute regardless of amount of inputs; anything that indicates a relationship between 2 things.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ctrTitle"/>
          </p:nvPr>
        </p:nvSpPr>
        <p:spPr>
          <a:xfrm>
            <a:off x="1858700" y="712554"/>
            <a:ext cx="53613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2" name="Google Shape;242;p28"/>
          <p:cNvSpPr txBox="1"/>
          <p:nvPr>
            <p:ph idx="1" type="subTitle"/>
          </p:nvPr>
        </p:nvSpPr>
        <p:spPr>
          <a:xfrm>
            <a:off x="1858700" y="1404925"/>
            <a:ext cx="53613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https://www.statisticshowto.com/autoregressive-model/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https://people.duke.edu/~rnau/411arim.htm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https://medium.com/analytics-vidhya/arima-for-dummies-ba761d59a051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https://www.geeksforgeeks.org/python-arima-model-for-time-series-forecasting/</a:t>
            </a:r>
            <a:endParaRPr sz="1400" u="sng">
              <a:solidFill>
                <a:srgbClr val="000000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 u="sng">
                <a:solidFill>
                  <a:srgbClr val="00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https://otexts.com/fpp2/AR.html</a:t>
            </a:r>
            <a:endParaRPr sz="1400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10475" r="10467" t="0"/>
          <a:stretch/>
        </p:blipFill>
        <p:spPr>
          <a:xfrm>
            <a:off x="3047650" y="0"/>
            <a:ext cx="6096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does Greeneum make use of AI?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To enable management, smart predictions, optimization, for energy market shareholders.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To monitor and reward those that have succeeded in reducing their respective carbon footprints.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To </a:t>
            </a:r>
            <a:r>
              <a:rPr lang="en">
                <a:solidFill>
                  <a:srgbClr val="FFFFFF"/>
                </a:solidFill>
              </a:rPr>
              <a:t>discover</a:t>
            </a:r>
            <a:r>
              <a:rPr lang="en">
                <a:solidFill>
                  <a:srgbClr val="FFFFFF"/>
                </a:solidFill>
              </a:rPr>
              <a:t> key metrics that drive efficient usage of energy.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Types of Algorithms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(AutoRegressive Integrated Moving Average)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 (AutoRegressive)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OLS (Original Least Squares) Regression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 (Vector Autoregression)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233600" y="674075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 Algorithm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233600" y="1798300"/>
            <a:ext cx="25662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 form of linear regression in a current series measured against values calculated previously from the same series.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value of a </a:t>
            </a:r>
            <a:r>
              <a:rPr lang="en">
                <a:solidFill>
                  <a:schemeClr val="dk1"/>
                </a:solidFill>
              </a:rPr>
              <a:t>predicted</a:t>
            </a:r>
            <a:r>
              <a:rPr lang="en">
                <a:solidFill>
                  <a:schemeClr val="dk1"/>
                </a:solidFill>
              </a:rPr>
              <a:t> variable (Y) calculated using a predictor variable (X) and previous values of Y.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Good for forecasting when there’s a correlation between 2 variables.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Unusable when dealing with nonstationary data.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600" y="0"/>
            <a:ext cx="5818949" cy="42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3303750" y="4107025"/>
            <a:ext cx="529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Fig. 2. Autoregression Model Example: Scientist, David Dalisay Junior Data, and Kevin Beaulieu Software Engineer. “Machine Learning Mastery.”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Machine Learning Mastery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25 Oct. 2021, https://machinelearningmastery.com/.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OLS Algorithm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Simple Linear Regression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Algorithm that seeks to show a relationship between a predictor variable (X) and a output variable (Y).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Unusable when the number of parameters to estimate outnumbers the amount of previous observations.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950" y="332225"/>
            <a:ext cx="5156499" cy="34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3368550" y="3731300"/>
            <a:ext cx="533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Fig. 3. OLS Model Example: Taylor, Courtney. “OLS Regression Line.”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What Is a Least Squares Line?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17 Jan. 2019, https://www.thoughtco.com/thmb/20AuhtqJpSWY4Xl1rsrN5D_ln48=/921x621/filters:fill(auto,1)/regression-5aaf9c73a18d9e003792a8ab.png. Accessed 15 June 2022.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233600" y="6029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ARIMA Algorithm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233600" y="1798300"/>
            <a:ext cx="25662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Class of models that make forecast of time series data based on </a:t>
            </a:r>
            <a:r>
              <a:rPr lang="en" u="sng">
                <a:solidFill>
                  <a:schemeClr val="dk1"/>
                </a:solidFill>
              </a:rPr>
              <a:t>lag values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dk1"/>
                </a:solidFill>
              </a:rPr>
              <a:t>lagged forecast errors.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u="sng">
                <a:solidFill>
                  <a:schemeClr val="dk1"/>
                </a:solidFill>
              </a:rPr>
              <a:t>Lag value: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Constant or a weighted sum of one or more recent values of 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u="sng">
                <a:solidFill>
                  <a:schemeClr val="dk1"/>
                </a:solidFill>
              </a:rPr>
              <a:t>Lagged Forecast Error:</a:t>
            </a:r>
            <a:r>
              <a:rPr lang="en">
                <a:solidFill>
                  <a:schemeClr val="dk1"/>
                </a:solidFill>
              </a:rPr>
              <a:t> Weighted sum of errors within a forecast.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Unusable when there is no </a:t>
            </a:r>
            <a:r>
              <a:rPr lang="en">
                <a:solidFill>
                  <a:schemeClr val="dk1"/>
                </a:solidFill>
              </a:rPr>
              <a:t>time series</a:t>
            </a:r>
            <a:r>
              <a:rPr lang="en">
                <a:solidFill>
                  <a:schemeClr val="dk1"/>
                </a:solidFill>
              </a:rPr>
              <a:t> data to work with.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563" y="301400"/>
            <a:ext cx="5511074" cy="35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3151438" y="3817575"/>
            <a:ext cx="603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Fig. 1. ARIMA Model Example: Shawl, Sami. “ARIMA Model Example.”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GeeksforGeeks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19 Feb. 2020, https://www.geeksforgeeks.org/python-arima-model-for-time-series-forecasting/. Accessed 15 June 2022.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999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ARIMA with CEEMDAN LSTM of Carbon Price Example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Check if data is stationary using </a:t>
            </a:r>
            <a:r>
              <a:rPr lang="en" sz="1600" u="sng">
                <a:solidFill>
                  <a:schemeClr val="dk1"/>
                </a:solidFill>
              </a:rPr>
              <a:t>Augmented Dickey Fuller Test.</a:t>
            </a:r>
            <a:endParaRPr sz="1600"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Check if data has normality using </a:t>
            </a:r>
            <a:r>
              <a:rPr lang="en" sz="1600" u="sng">
                <a:solidFill>
                  <a:schemeClr val="dk1"/>
                </a:solidFill>
              </a:rPr>
              <a:t>Jarque-Bera Test.</a:t>
            </a:r>
            <a:endParaRPr sz="1600" u="sng">
              <a:solidFill>
                <a:schemeClr val="dk1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475" y="473575"/>
            <a:ext cx="5303276" cy="186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025" y="2714325"/>
            <a:ext cx="5793676" cy="16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rgbClr val="FFFFFF"/>
                </a:solidFill>
              </a:rPr>
              <a:t>ARIMA with CEEMDAN LSTM of Carbon Price Example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The goal here is to predict Carbon Price based on data provided.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Comparison of price predictions by different algorithms (including ARIMA) and original data.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Use of ARIMA algorithm in this case yields highest prediction of carbon price at the right end of the graph.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725" y="1291325"/>
            <a:ext cx="6011026" cy="2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 Algorithm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Multivariate forecasting algorithm that is used when 2 or more time series influence each other.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VAR becomes unusable when variables in a time series are not stationary and are not </a:t>
            </a:r>
            <a:r>
              <a:rPr lang="en" u="sng">
                <a:solidFill>
                  <a:schemeClr val="dk1"/>
                </a:solidFill>
              </a:rPr>
              <a:t>cointegrated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Cointegration: </a:t>
            </a:r>
            <a:r>
              <a:rPr lang="en">
                <a:solidFill>
                  <a:schemeClr val="dk1"/>
                </a:solidFill>
              </a:rPr>
              <a:t>variables</a:t>
            </a:r>
            <a:r>
              <a:rPr lang="en">
                <a:solidFill>
                  <a:schemeClr val="dk1"/>
                </a:solidFill>
              </a:rPr>
              <a:t> have long-term relationship.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49277" t="79668"/>
          <a:stretch/>
        </p:blipFill>
        <p:spPr>
          <a:xfrm>
            <a:off x="3437625" y="252025"/>
            <a:ext cx="4787673" cy="192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250" y="2308263"/>
            <a:ext cx="49244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