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9" r:id="rId3"/>
    <p:sldId id="257" r:id="rId4"/>
    <p:sldId id="258" r:id="rId5"/>
    <p:sldId id="261" r:id="rId6"/>
    <p:sldId id="260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447" autoAdjust="0"/>
    <p:restoredTop sz="94660"/>
  </p:normalViewPr>
  <p:slideViewPr>
    <p:cSldViewPr snapToGrid="0">
      <p:cViewPr varScale="1">
        <p:scale>
          <a:sx n="86" d="100"/>
          <a:sy n="86" d="100"/>
        </p:scale>
        <p:origin x="1428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0F82A8-17CB-4FD1-88AB-478B21E6DE13}" type="datetimeFigureOut">
              <a:rPr lang="en-US" smtClean="0"/>
              <a:t>1/30/2021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EAF047-3863-4ED8-9054-5E0D0793763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6544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EAF047-3863-4ED8-9054-5E0D0793763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9411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FB30E4-1109-4446-B9D9-3612800DDF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BEF61B5-7B3D-4A8B-86ED-19DED2645E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BBAAEAA-D6E6-49EF-BD9B-4970EBBD1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868DE-92C1-400F-823C-EF588D405158}" type="datetimeFigureOut">
              <a:rPr lang="en-US" smtClean="0"/>
              <a:t>1/30/2021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7612F75-C76A-4701-BBCD-27E3A840A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D738A48-CE56-495C-9A8C-D7FC78A7B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D58E2-9AFC-4521-83EB-65E865B490C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399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1B3A51-DBDB-42D6-8DC7-78AFA111D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80C1EB8-BB10-4871-B988-7C030737CB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12D0412-570D-45EB-9304-C6E8B27E6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868DE-92C1-400F-823C-EF588D405158}" type="datetimeFigureOut">
              <a:rPr lang="en-US" smtClean="0"/>
              <a:t>1/30/2021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61A84E5-B83F-4660-B45E-187A92B3D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080436A-FDC1-43A3-8455-0D14DD134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D58E2-9AFC-4521-83EB-65E865B490C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041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11C6CA9-3C8F-4055-B5CE-1908A4C7AF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863E648-9992-4C4A-9429-1339EF6CE2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CD29D54-0475-4CED-8102-28CFFB058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868DE-92C1-400F-823C-EF588D405158}" type="datetimeFigureOut">
              <a:rPr lang="en-US" smtClean="0"/>
              <a:t>1/30/2021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BF68580-94BD-4038-9C02-A02E4CCB6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9ED5EDB-1CA6-42A2-8D15-39FAF5ECC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D58E2-9AFC-4521-83EB-65E865B490C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382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915306-462E-499F-B1E3-FB38C00BA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B86572B-C97A-45E6-9049-04C6FDAC1B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53CE722-33BE-431E-A7FF-9432DF2C9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868DE-92C1-400F-823C-EF588D405158}" type="datetimeFigureOut">
              <a:rPr lang="en-US" smtClean="0"/>
              <a:t>1/30/2021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B1D7B5D-BEC0-414B-9DA0-43D94AB09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74214AB-97B8-4EA1-ACD0-AFF35B078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D58E2-9AFC-4521-83EB-65E865B490C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634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76B5FF-D73E-43D9-9BC6-24035E36B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B5F06E0-C5AE-47A0-B5E6-0A82FD9B77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497FBC3-7108-406B-8FBD-5BE35CE95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868DE-92C1-400F-823C-EF588D405158}" type="datetimeFigureOut">
              <a:rPr lang="en-US" smtClean="0"/>
              <a:t>1/30/2021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AD1E08A-E699-4F3B-8882-AF824245B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B7FDD17-C215-415E-90D2-E282A74AA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D58E2-9AFC-4521-83EB-65E865B490C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599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89BEC2-7DE2-4A80-9A31-75B292A46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78BB7C2-6C1A-408E-82DF-8747B2553C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FAA5378-D7AD-4756-A701-9C18312AB7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FD0EDB7-946B-42D9-A0B9-C0756BFE0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868DE-92C1-400F-823C-EF588D405158}" type="datetimeFigureOut">
              <a:rPr lang="en-US" smtClean="0"/>
              <a:t>1/30/2021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480B62F-91FC-4B46-8DD3-92CF8421A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AA27BCD-791B-4BFB-96ED-FCCAFA641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D58E2-9AFC-4521-83EB-65E865B490C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461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7E977E-BD7D-4B7F-8924-9810988CC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039EDF7-336B-4215-A7E0-F7C2C5E5C4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C8A611F-C550-4066-8CDD-E5507C01AF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1B5A790-AE99-4C42-AB30-2F197E7FBE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6EA0507-0B5E-4736-A34F-018E9DE806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2EF6DF4-CFE6-4ECC-94C9-449A070BF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868DE-92C1-400F-823C-EF588D405158}" type="datetimeFigureOut">
              <a:rPr lang="en-US" smtClean="0"/>
              <a:t>1/30/2021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AECC485-6ABA-4EB1-9B1A-DEEA30C52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7BB3E22-2FFC-4171-8437-FC0E0C181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D58E2-9AFC-4521-83EB-65E865B490C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002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0A5B76-1DD6-49CB-A7CA-531DBDBD8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2852BBD-EC95-41CD-9819-DD2C26A48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868DE-92C1-400F-823C-EF588D405158}" type="datetimeFigureOut">
              <a:rPr lang="en-US" smtClean="0"/>
              <a:t>1/30/2021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6B47FC6-D899-4B9F-BED3-2AA8075CA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B6CAB05-A811-44EE-B621-1644E486B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D58E2-9AFC-4521-83EB-65E865B490C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343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5CD2155-19BD-4568-B44D-1D1458DB0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868DE-92C1-400F-823C-EF588D405158}" type="datetimeFigureOut">
              <a:rPr lang="en-US" smtClean="0"/>
              <a:t>1/30/2021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E97B945-A79E-49C1-96EE-E3CC22C04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9B73374-10CB-479A-B05C-8970357EB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D58E2-9AFC-4521-83EB-65E865B490C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396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945F4F-0C43-426B-A054-42FD666A5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210E2F5-3D04-45A3-9A17-134BA6324A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3E95306-7720-48B9-A7D6-FD37D73FA1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5638A52-F285-49BE-9691-F21FB86F5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868DE-92C1-400F-823C-EF588D405158}" type="datetimeFigureOut">
              <a:rPr lang="en-US" smtClean="0"/>
              <a:t>1/30/2021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1791EE7-4646-439E-B46D-72DE1FECE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F34CDBD-1198-4FC8-B0AF-74CCC4E24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D58E2-9AFC-4521-83EB-65E865B490C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690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C3202C-E5F2-4A9F-BE78-39C150DAA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EC229F5-D598-4BC4-8DDB-2E9F68BB33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5A269E4-8083-472E-96C7-B4DDF523D5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5135D91-FFEC-4464-9A73-81752B46C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868DE-92C1-400F-823C-EF588D405158}" type="datetimeFigureOut">
              <a:rPr lang="en-US" smtClean="0"/>
              <a:t>1/30/2021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A1CAC9D-B70B-4B81-9F03-D7FBA5EEF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10E9DA7-CE83-484B-B8E6-04D63BD90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D58E2-9AFC-4521-83EB-65E865B490C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615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A8BBF5A-5998-4144-8CD9-253D371C5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264851E-842A-4D64-A2A0-48DD36FB0F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5CBE994-BF7B-4457-93BF-53063E7AEA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4868DE-92C1-400F-823C-EF588D405158}" type="datetimeFigureOut">
              <a:rPr lang="en-US" smtClean="0"/>
              <a:t>1/30/2021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DC5970E-E431-4853-8F08-15A40C69DF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B07FA37-4EE8-4609-A9DF-8981E8142D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8D58E2-9AFC-4521-83EB-65E865B490C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190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C26C5F20-4451-48E0-A606-84AA05F91D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2464681"/>
              </p:ext>
            </p:extLst>
          </p:nvPr>
        </p:nvGraphicFramePr>
        <p:xfrm>
          <a:off x="3901133" y="838222"/>
          <a:ext cx="1801386" cy="2095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01386">
                  <a:extLst>
                    <a:ext uri="{9D8B030D-6E8A-4147-A177-3AD203B41FA5}">
                      <a16:colId xmlns:a16="http://schemas.microsoft.com/office/drawing/2014/main" val="2327832817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accounts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826314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1" u="none" strike="noStrike" dirty="0">
                          <a:effectLst/>
                        </a:rPr>
                        <a:t>ID</a:t>
                      </a:r>
                      <a:endParaRPr lang="de-DE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13307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 err="1">
                          <a:effectLst/>
                        </a:rPr>
                        <a:t>accountName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481988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registryCode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6506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 err="1">
                          <a:effectLst/>
                        </a:rPr>
                        <a:t>accountType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846026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 err="1">
                          <a:effectLst/>
                        </a:rPr>
                        <a:t>accountHolderName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022712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 err="1">
                          <a:effectLst/>
                        </a:rPr>
                        <a:t>commitmentPeriod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124378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 err="1">
                          <a:effectLst/>
                        </a:rPr>
                        <a:t>accountOpen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471118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 err="1">
                          <a:effectLst/>
                        </a:rPr>
                        <a:t>accountOpeningDate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969992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 err="1">
                          <a:effectLst/>
                        </a:rPr>
                        <a:t>accountClosingDate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45669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 err="1">
                          <a:effectLst/>
                        </a:rPr>
                        <a:t>companyRegistrationNumber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6263909"/>
                  </a:ext>
                </a:extLst>
              </a:tr>
            </a:tbl>
          </a:graphicData>
        </a:graphic>
      </p:graphicFrame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8D7648B3-4AA1-46B0-8BEA-771822E5B8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2402397"/>
              </p:ext>
            </p:extLst>
          </p:nvPr>
        </p:nvGraphicFramePr>
        <p:xfrm>
          <a:off x="6421895" y="34426"/>
          <a:ext cx="1404032" cy="43822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04032">
                  <a:extLst>
                    <a:ext uri="{9D8B030D-6E8A-4147-A177-3AD203B41FA5}">
                      <a16:colId xmlns:a16="http://schemas.microsoft.com/office/drawing/2014/main" val="1046283943"/>
                    </a:ext>
                  </a:extLst>
                </a:gridCol>
              </a:tblGrid>
              <a:tr h="204980"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1" u="none" strike="noStrike" dirty="0">
                          <a:effectLst/>
                        </a:rPr>
                        <a:t>installations</a:t>
                      </a:r>
                      <a:endParaRPr lang="de-DE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4019367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1" u="none" strike="noStrike" dirty="0">
                          <a:effectLst/>
                        </a:rPr>
                        <a:t>ID</a:t>
                      </a:r>
                      <a:endParaRPr lang="de-DE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3884302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ctr"/>
                      <a:r>
                        <a:rPr lang="de-DE" sz="1000" u="none" strike="noStrike" dirty="0">
                          <a:effectLst/>
                        </a:rPr>
                        <a:t>accountID</a:t>
                      </a:r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8703" marR="8703" marT="87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8760811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u="none" strike="noStrike" dirty="0" err="1">
                          <a:effectLst/>
                        </a:rPr>
                        <a:t>installationName</a:t>
                      </a:r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8829202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activityCode</a:t>
                      </a:r>
                    </a:p>
                  </a:txBody>
                  <a:tcPr marL="8703" marR="8703" marT="870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2251441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u="none" strike="noStrike" dirty="0">
                          <a:effectLst/>
                        </a:rPr>
                        <a:t>registryCode</a:t>
                      </a:r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3404543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u="none" strike="noStrike" dirty="0" err="1">
                          <a:effectLst/>
                        </a:rPr>
                        <a:t>addressMain</a:t>
                      </a:r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4245762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u="none" strike="noStrike" dirty="0" err="1">
                          <a:effectLst/>
                        </a:rPr>
                        <a:t>addressSecondary</a:t>
                      </a:r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2899265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u="none" strike="noStrike" dirty="0" err="1">
                          <a:effectLst/>
                        </a:rPr>
                        <a:t>postalCode</a:t>
                      </a:r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1042455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u="none" strike="noStrike" dirty="0" err="1">
                          <a:effectLst/>
                        </a:rPr>
                        <a:t>city</a:t>
                      </a:r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7773545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u="none" strike="noStrike" dirty="0">
                          <a:effectLst/>
                        </a:rPr>
                        <a:t>countryCode</a:t>
                      </a:r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192714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u="none" strike="noStrike" dirty="0" err="1">
                          <a:effectLst/>
                        </a:rPr>
                        <a:t>latitude</a:t>
                      </a:r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3041062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u="none" strike="noStrike" dirty="0" err="1">
                          <a:effectLst/>
                        </a:rPr>
                        <a:t>longitude</a:t>
                      </a:r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544137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u="none" strike="noStrike" dirty="0" err="1">
                          <a:effectLst/>
                        </a:rPr>
                        <a:t>parentCompany</a:t>
                      </a:r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8843787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u="none" strike="noStrike" dirty="0" err="1">
                          <a:effectLst/>
                        </a:rPr>
                        <a:t>subsidiaryCompany</a:t>
                      </a:r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8999950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u="none" strike="noStrike" dirty="0" err="1">
                          <a:effectLst/>
                        </a:rPr>
                        <a:t>permitDateEntry</a:t>
                      </a:r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2277562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u="none" strike="noStrike" dirty="0" err="1">
                          <a:effectLst/>
                        </a:rPr>
                        <a:t>permitDateExpiry</a:t>
                      </a:r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332717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u="none" strike="noStrike" dirty="0" err="1">
                          <a:effectLst/>
                        </a:rPr>
                        <a:t>permitID</a:t>
                      </a:r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8524888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u="none" strike="noStrike" dirty="0" err="1">
                          <a:effectLst/>
                        </a:rPr>
                        <a:t>eprtrID</a:t>
                      </a:r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2913376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u="none" strike="noStrike" dirty="0" err="1">
                          <a:effectLst/>
                        </a:rPr>
                        <a:t>isAircraftOperator</a:t>
                      </a:r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8700545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u="none" strike="noStrike" dirty="0" err="1">
                          <a:effectLst/>
                        </a:rPr>
                        <a:t>designatorICAO</a:t>
                      </a:r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6094604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u="none" strike="noStrike" dirty="0">
                          <a:effectLst/>
                        </a:rPr>
                        <a:t>ec748_2009Code</a:t>
                      </a:r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5894292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u="none" strike="noStrike" dirty="0" err="1">
                          <a:effectLst/>
                        </a:rPr>
                        <a:t>monitoringID</a:t>
                      </a:r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9194394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u="none" strike="noStrike" dirty="0" err="1">
                          <a:effectLst/>
                        </a:rPr>
                        <a:t>monitoringFirstYear</a:t>
                      </a:r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6162805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u="none" strike="noStrike" dirty="0" err="1">
                          <a:effectLst/>
                        </a:rPr>
                        <a:t>monitoringExpiry</a:t>
                      </a:r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6794866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DA529F4A-BC29-469B-8C85-A630FAE456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6707421"/>
              </p:ext>
            </p:extLst>
          </p:nvPr>
        </p:nvGraphicFramePr>
        <p:xfrm>
          <a:off x="8545303" y="236225"/>
          <a:ext cx="1260847" cy="2286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60847">
                  <a:extLst>
                    <a:ext uri="{9D8B030D-6E8A-4147-A177-3AD203B41FA5}">
                      <a16:colId xmlns:a16="http://schemas.microsoft.com/office/drawing/2014/main" val="75180684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compliance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252257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u="none" strike="noStrike" dirty="0">
                          <a:effectLst/>
                        </a:rPr>
                        <a:t>installationID</a:t>
                      </a:r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729745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u="none" strike="noStrike" dirty="0">
                          <a:effectLst/>
                        </a:rPr>
                        <a:t>registryCode</a:t>
                      </a:r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98451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u="none" strike="noStrike" dirty="0" err="1">
                          <a:effectLst/>
                        </a:rPr>
                        <a:t>phase</a:t>
                      </a:r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16160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u="none" strike="noStrike" dirty="0" err="1">
                          <a:effectLst/>
                        </a:rPr>
                        <a:t>year</a:t>
                      </a:r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027713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u="none" strike="noStrike" dirty="0" err="1">
                          <a:effectLst/>
                        </a:rPr>
                        <a:t>verified</a:t>
                      </a:r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939544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u="none" strike="noStrike" dirty="0" err="1">
                          <a:effectLst/>
                        </a:rPr>
                        <a:t>surrendered</a:t>
                      </a:r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491044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u="none" strike="noStrike" dirty="0" err="1">
                          <a:effectLst/>
                        </a:rPr>
                        <a:t>allocated</a:t>
                      </a:r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362053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u="none" strike="noStrike" dirty="0" err="1">
                          <a:effectLst/>
                        </a:rPr>
                        <a:t>allocatedNewEntrance</a:t>
                      </a:r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85418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u="none" strike="noStrike" dirty="0">
                          <a:effectLst/>
                        </a:rPr>
                        <a:t>allocated10c</a:t>
                      </a:r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086834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u="none" strike="noStrike" dirty="0" err="1">
                          <a:effectLst/>
                        </a:rPr>
                        <a:t>complianceCode</a:t>
                      </a:r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195596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u="none" strike="noStrike" dirty="0" err="1">
                          <a:effectLst/>
                        </a:rPr>
                        <a:t>verifiedUpdated</a:t>
                      </a:r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4454773"/>
                  </a:ext>
                </a:extLst>
              </a:tr>
            </a:tbl>
          </a:graphicData>
        </a:graphic>
      </p:graphicFrame>
      <p:graphicFrame>
        <p:nvGraphicFramePr>
          <p:cNvPr id="7" name="Tabelle 6">
            <a:extLst>
              <a:ext uri="{FF2B5EF4-FFF2-40B4-BE49-F238E27FC236}">
                <a16:creationId xmlns:a16="http://schemas.microsoft.com/office/drawing/2014/main" id="{7987AF88-5F95-47F0-BE73-DB8F74305C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1424498"/>
              </p:ext>
            </p:extLst>
          </p:nvPr>
        </p:nvGraphicFramePr>
        <p:xfrm>
          <a:off x="537174" y="510540"/>
          <a:ext cx="2260600" cy="3238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60600">
                  <a:extLst>
                    <a:ext uri="{9D8B030D-6E8A-4147-A177-3AD203B41FA5}">
                      <a16:colId xmlns:a16="http://schemas.microsoft.com/office/drawing/2014/main" val="1018335494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1" u="none" strike="noStrike" dirty="0">
                          <a:effectLst/>
                        </a:rPr>
                        <a:t>transactions</a:t>
                      </a:r>
                      <a:endParaRPr lang="de-DE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005343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1" u="none" strike="noStrike" dirty="0">
                          <a:effectLst/>
                        </a:rPr>
                        <a:t>ID</a:t>
                      </a:r>
                      <a:endParaRPr lang="de-DE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173244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u="none" strike="noStrike" dirty="0" err="1">
                          <a:effectLst/>
                        </a:rPr>
                        <a:t>transactionID</a:t>
                      </a:r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390912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u="none" strike="noStrike" dirty="0" err="1">
                          <a:effectLst/>
                        </a:rPr>
                        <a:t>transactionDate</a:t>
                      </a:r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655828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u="none" strike="noStrike" dirty="0">
                          <a:effectLst/>
                        </a:rPr>
                        <a:t>transactionTypeMainCode</a:t>
                      </a:r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933533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u="none" strike="noStrike" dirty="0">
                          <a:effectLst/>
                        </a:rPr>
                        <a:t>transactionTypeSupplementaryCode</a:t>
                      </a:r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45276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u="none" strike="noStrike" dirty="0">
                          <a:effectLst/>
                        </a:rPr>
                        <a:t>transferringAccountID</a:t>
                      </a:r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271473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u="none" strike="noStrike" dirty="0">
                          <a:effectLst/>
                        </a:rPr>
                        <a:t>acquiringAccountID</a:t>
                      </a:r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056623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u="none" strike="noStrike" dirty="0" err="1">
                          <a:effectLst/>
                        </a:rPr>
                        <a:t>numberUnits</a:t>
                      </a:r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878602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u="none" strike="noStrike" dirty="0" err="1">
                          <a:effectLst/>
                        </a:rPr>
                        <a:t>unitType</a:t>
                      </a:r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926506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u="none" strike="noStrike" dirty="0">
                          <a:effectLst/>
                        </a:rPr>
                        <a:t>originatingRegistryCode</a:t>
                      </a:r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742914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u="none" strike="noStrike" dirty="0" err="1">
                          <a:effectLst/>
                        </a:rPr>
                        <a:t>orginalCommitmentPeriod</a:t>
                      </a:r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688606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u="none" strike="noStrike" dirty="0" err="1">
                          <a:effectLst/>
                        </a:rPr>
                        <a:t>applicableCommitmentPeriod</a:t>
                      </a:r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954013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u="none" strike="noStrike" dirty="0" err="1">
                          <a:effectLst/>
                        </a:rPr>
                        <a:t>LULUCFActivity</a:t>
                      </a:r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28824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u="none" strike="noStrike" dirty="0" err="1">
                          <a:effectLst/>
                        </a:rPr>
                        <a:t>projectID</a:t>
                      </a:r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34329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u="none" strike="noStrike" dirty="0">
                          <a:effectLst/>
                        </a:rPr>
                        <a:t>track</a:t>
                      </a:r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665012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u="none" strike="noStrike" dirty="0" err="1">
                          <a:effectLst/>
                        </a:rPr>
                        <a:t>expiryDate</a:t>
                      </a:r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9627648"/>
                  </a:ext>
                </a:extLst>
              </a:tr>
            </a:tbl>
          </a:graphicData>
        </a:graphic>
      </p:graphicFrame>
      <p:cxnSp>
        <p:nvCxnSpPr>
          <p:cNvPr id="15" name="Verbinder: gewinkelt 14">
            <a:extLst>
              <a:ext uri="{FF2B5EF4-FFF2-40B4-BE49-F238E27FC236}">
                <a16:creationId xmlns:a16="http://schemas.microsoft.com/office/drawing/2014/main" id="{152515AC-D757-4CC3-8495-6EE0FA7A9E33}"/>
              </a:ext>
            </a:extLst>
          </p:cNvPr>
          <p:cNvCxnSpPr>
            <a:cxnSpLocks/>
          </p:cNvCxnSpPr>
          <p:nvPr/>
        </p:nvCxnSpPr>
        <p:spPr>
          <a:xfrm flipV="1">
            <a:off x="2797774" y="1103586"/>
            <a:ext cx="1170946" cy="636927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6985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E9081C84-D237-46BB-B421-B3317E549A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8051780"/>
              </p:ext>
            </p:extLst>
          </p:nvPr>
        </p:nvGraphicFramePr>
        <p:xfrm>
          <a:off x="193260" y="848573"/>
          <a:ext cx="2586641" cy="280526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86641">
                  <a:extLst>
                    <a:ext uri="{9D8B030D-6E8A-4147-A177-3AD203B41FA5}">
                      <a16:colId xmlns:a16="http://schemas.microsoft.com/office/drawing/2014/main" val="101833549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b="1" u="none" strike="noStrike" dirty="0" err="1">
                          <a:effectLst/>
                        </a:rPr>
                        <a:t>transaction</a:t>
                      </a:r>
                      <a:endParaRPr lang="de-DE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0000" marR="180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0053437"/>
                  </a:ext>
                </a:extLst>
              </a:tr>
              <a:tr h="256468"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b="1" u="none" strike="noStrike" dirty="0">
                          <a:effectLst/>
                        </a:rPr>
                        <a:t>ID</a:t>
                      </a:r>
                      <a:endParaRPr lang="de-DE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0000" marR="180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173244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u="none" strike="noStrike" dirty="0" err="1">
                          <a:effectLst/>
                        </a:rPr>
                        <a:t>transactionID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0000" marR="180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390912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u="none" strike="noStrike" dirty="0">
                          <a:effectLst/>
                        </a:rPr>
                        <a:t>date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0000" marR="180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655828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u="none" strike="noStrike" dirty="0" err="1">
                          <a:effectLst/>
                        </a:rPr>
                        <a:t>transactionTypeMain_id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0000" marR="180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933533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u="none" strike="noStrike" dirty="0" err="1">
                          <a:effectLst/>
                        </a:rPr>
                        <a:t>transactionTypeSupplementary_id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0000" marR="180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45276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u="none" strike="noStrike" dirty="0">
                          <a:effectLst/>
                        </a:rPr>
                        <a:t>transferringAccountID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0000" marR="180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2714731"/>
                  </a:ext>
                </a:extLst>
              </a:tr>
              <a:tr h="212513"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u="none" strike="noStrike" dirty="0">
                          <a:effectLst/>
                        </a:rPr>
                        <a:t>acquiringAccountID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0000" marR="180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0566237"/>
                  </a:ext>
                </a:extLst>
              </a:tr>
              <a:tr h="194310"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u="none" strike="noStrike" dirty="0" err="1">
                          <a:effectLst/>
                        </a:rPr>
                        <a:t>unitType_id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0000" marR="180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878602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u="none" strike="noStrike" dirty="0" err="1">
                          <a:effectLst/>
                        </a:rPr>
                        <a:t>project_id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0000" marR="180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92650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u="none" strike="noStrike" dirty="0" err="1">
                          <a:effectLst/>
                        </a:rPr>
                        <a:t>amount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0000" marR="180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7429146"/>
                  </a:ext>
                </a:extLst>
              </a:tr>
            </a:tbl>
          </a:graphicData>
        </a:graphic>
      </p:graphicFrame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B5BF9A82-C880-46ED-B3BE-81AB1261A3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8370396"/>
              </p:ext>
            </p:extLst>
          </p:nvPr>
        </p:nvGraphicFramePr>
        <p:xfrm>
          <a:off x="4527240" y="395382"/>
          <a:ext cx="3531220" cy="340986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531220">
                  <a:extLst>
                    <a:ext uri="{9D8B030D-6E8A-4147-A177-3AD203B41FA5}">
                      <a16:colId xmlns:a16="http://schemas.microsoft.com/office/drawing/2014/main" val="2327832817"/>
                    </a:ext>
                  </a:extLst>
                </a:gridCol>
              </a:tblGrid>
              <a:tr h="188136"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accounts</a:t>
                      </a:r>
                    </a:p>
                  </a:txBody>
                  <a:tcPr marL="180000" marR="180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826314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b="1" u="none" strike="noStrike" dirty="0">
                          <a:effectLst/>
                        </a:rPr>
                        <a:t>ID</a:t>
                      </a:r>
                      <a:endParaRPr lang="de-DE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0000" marR="180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13307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u="none" strike="noStrike" dirty="0" err="1">
                          <a:effectLst/>
                        </a:rPr>
                        <a:t>name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0000" marR="180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481988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u="none" strike="noStrike" dirty="0" err="1">
                          <a:effectLst/>
                        </a:rPr>
                        <a:t>registry_id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0000" marR="180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65068"/>
                  </a:ext>
                </a:extLst>
              </a:tr>
              <a:tr h="351302"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u="none" strike="noStrike" dirty="0" err="1">
                          <a:effectLst/>
                        </a:rPr>
                        <a:t>accountHolder_id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0000" marR="180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846026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u="none" strike="noStrike" dirty="0" err="1">
                          <a:effectLst/>
                        </a:rPr>
                        <a:t>accountType_id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0000" marR="180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022712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u="none" strike="noStrike" dirty="0" err="1">
                          <a:effectLst/>
                        </a:rPr>
                        <a:t>isOpen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0000" marR="180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124378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u="none" strike="noStrike" dirty="0" err="1">
                          <a:effectLst/>
                        </a:rPr>
                        <a:t>openingDate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0000" marR="180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471118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u="none" strike="noStrike" dirty="0" err="1">
                          <a:effectLst/>
                        </a:rPr>
                        <a:t>closingDate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0000" marR="180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969992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u="none" strike="noStrike" dirty="0" err="1">
                          <a:effectLst/>
                        </a:rPr>
                        <a:t>commitmentPeriod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0000" marR="180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45669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u="none" strike="noStrike" dirty="0" err="1">
                          <a:effectLst/>
                        </a:rPr>
                        <a:t>companyRegistrationNumber</a:t>
                      </a:r>
                      <a:r>
                        <a:rPr lang="de-DE" sz="1200" u="none" strike="noStrike" dirty="0">
                          <a:effectLst/>
                        </a:rPr>
                        <a:t>  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0000" marR="180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62639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de-CH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isRegisteredEutl</a:t>
                      </a:r>
                      <a:endParaRPr lang="de-CH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0000" marR="180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041782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de-CH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installation_id</a:t>
                      </a:r>
                      <a:endParaRPr lang="de-CH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0000" marR="180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6277956"/>
                  </a:ext>
                </a:extLst>
              </a:tr>
            </a:tbl>
          </a:graphicData>
        </a:graphic>
      </p:graphicFrame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8C331CF5-9FA3-4B32-840A-CA06AF8BA4B2}"/>
              </a:ext>
            </a:extLst>
          </p:cNvPr>
          <p:cNvCxnSpPr>
            <a:cxnSpLocks/>
          </p:cNvCxnSpPr>
          <p:nvPr/>
        </p:nvCxnSpPr>
        <p:spPr>
          <a:xfrm flipV="1">
            <a:off x="2779901" y="749300"/>
            <a:ext cx="1747339" cy="179070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5579BC10-2343-45A6-9230-97420B405023}"/>
              </a:ext>
            </a:extLst>
          </p:cNvPr>
          <p:cNvCxnSpPr>
            <a:cxnSpLocks/>
          </p:cNvCxnSpPr>
          <p:nvPr/>
        </p:nvCxnSpPr>
        <p:spPr>
          <a:xfrm flipV="1">
            <a:off x="2779900" y="848573"/>
            <a:ext cx="1747340" cy="1920027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573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13EECEFA-DB51-4036-BF08-4DE41364592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996" t="22871" r="34799" b="30997"/>
          <a:stretch/>
        </p:blipFill>
        <p:spPr>
          <a:xfrm>
            <a:off x="-1" y="8255"/>
            <a:ext cx="12107457" cy="6799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932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hteck: abgerundete Ecken 43">
            <a:extLst>
              <a:ext uri="{FF2B5EF4-FFF2-40B4-BE49-F238E27FC236}">
                <a16:creationId xmlns:a16="http://schemas.microsoft.com/office/drawing/2014/main" id="{62D3CFAC-6E2E-4516-A362-FAA152952CE5}"/>
              </a:ext>
            </a:extLst>
          </p:cNvPr>
          <p:cNvSpPr/>
          <p:nvPr/>
        </p:nvSpPr>
        <p:spPr>
          <a:xfrm>
            <a:off x="1999786" y="1747024"/>
            <a:ext cx="7798420" cy="4668644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E50C020C-0D67-4205-9327-6059CDCB56E9}"/>
              </a:ext>
            </a:extLst>
          </p:cNvPr>
          <p:cNvSpPr/>
          <p:nvPr/>
        </p:nvSpPr>
        <p:spPr>
          <a:xfrm>
            <a:off x="2574353" y="1997872"/>
            <a:ext cx="2189454" cy="8545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Person</a:t>
            </a:r>
            <a:b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Holding Account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F6683076-A882-4DE9-B60F-00E4E33D3A3D}"/>
              </a:ext>
            </a:extLst>
          </p:cNvPr>
          <p:cNvSpPr/>
          <p:nvPr/>
        </p:nvSpPr>
        <p:spPr>
          <a:xfrm>
            <a:off x="6814387" y="1996611"/>
            <a:ext cx="2189454" cy="85457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Administrative Account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7EE42D8E-A174-47DA-9995-76BB7B836890}"/>
              </a:ext>
            </a:extLst>
          </p:cNvPr>
          <p:cNvSpPr/>
          <p:nvPr/>
        </p:nvSpPr>
        <p:spPr>
          <a:xfrm>
            <a:off x="7891543" y="3706638"/>
            <a:ext cx="1684075" cy="59944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Account Holder</a:t>
            </a:r>
          </a:p>
        </p:txBody>
      </p: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5A923425-57E3-4931-B508-9AF9567F848C}"/>
              </a:ext>
            </a:extLst>
          </p:cNvPr>
          <p:cNvGrpSpPr/>
          <p:nvPr/>
        </p:nvGrpSpPr>
        <p:grpSpPr>
          <a:xfrm>
            <a:off x="5151010" y="5045286"/>
            <a:ext cx="1443131" cy="1229612"/>
            <a:chOff x="4827040" y="3844642"/>
            <a:chExt cx="1443131" cy="1229612"/>
          </a:xfrm>
        </p:grpSpPr>
        <p:pic>
          <p:nvPicPr>
            <p:cNvPr id="6" name="Grafik 5">
              <a:extLst>
                <a:ext uri="{FF2B5EF4-FFF2-40B4-BE49-F238E27FC236}">
                  <a16:creationId xmlns:a16="http://schemas.microsoft.com/office/drawing/2014/main" id="{F831986D-CF19-46D3-8667-1983123447C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27040" y="3844642"/>
              <a:ext cx="1320275" cy="122961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025D20B7-580C-456C-A3D1-FFE23EF66EA7}"/>
                </a:ext>
              </a:extLst>
            </p:cNvPr>
            <p:cNvSpPr/>
            <p:nvPr/>
          </p:nvSpPr>
          <p:spPr>
            <a:xfrm>
              <a:off x="4827040" y="3844642"/>
              <a:ext cx="1443131" cy="45311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Installation</a:t>
              </a:r>
            </a:p>
          </p:txBody>
        </p:sp>
      </p:grpSp>
      <p:sp>
        <p:nvSpPr>
          <p:cNvPr id="4" name="Ellipse 3">
            <a:extLst>
              <a:ext uri="{FF2B5EF4-FFF2-40B4-BE49-F238E27FC236}">
                <a16:creationId xmlns:a16="http://schemas.microsoft.com/office/drawing/2014/main" id="{C30C0A6F-7355-40E2-A6E4-96FA01C3DCD8}"/>
              </a:ext>
            </a:extLst>
          </p:cNvPr>
          <p:cNvSpPr/>
          <p:nvPr/>
        </p:nvSpPr>
        <p:spPr>
          <a:xfrm>
            <a:off x="4716421" y="3552353"/>
            <a:ext cx="2189454" cy="85457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Operator Holding Account</a:t>
            </a:r>
          </a:p>
        </p:txBody>
      </p:sp>
      <p:sp>
        <p:nvSpPr>
          <p:cNvPr id="13" name="Pfeil: nach links und rechts 12">
            <a:extLst>
              <a:ext uri="{FF2B5EF4-FFF2-40B4-BE49-F238E27FC236}">
                <a16:creationId xmlns:a16="http://schemas.microsoft.com/office/drawing/2014/main" id="{6C505E86-BB38-464B-A2B9-7E9EB4564306}"/>
              </a:ext>
            </a:extLst>
          </p:cNvPr>
          <p:cNvSpPr/>
          <p:nvPr/>
        </p:nvSpPr>
        <p:spPr>
          <a:xfrm>
            <a:off x="4984900" y="2293211"/>
            <a:ext cx="1609241" cy="234292"/>
          </a:xfrm>
          <a:prstGeom prst="left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Pfeil: nach links und rechts 16">
            <a:extLst>
              <a:ext uri="{FF2B5EF4-FFF2-40B4-BE49-F238E27FC236}">
                <a16:creationId xmlns:a16="http://schemas.microsoft.com/office/drawing/2014/main" id="{759F1D81-D184-40D6-964A-FD37EBA5190E}"/>
              </a:ext>
            </a:extLst>
          </p:cNvPr>
          <p:cNvSpPr/>
          <p:nvPr/>
        </p:nvSpPr>
        <p:spPr>
          <a:xfrm rot="2613624">
            <a:off x="3668376" y="3248171"/>
            <a:ext cx="1245754" cy="234292"/>
          </a:xfrm>
          <a:prstGeom prst="left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D5E11CF9-3370-4FDD-8512-C9CB310AAC04}"/>
              </a:ext>
            </a:extLst>
          </p:cNvPr>
          <p:cNvSpPr txBox="1"/>
          <p:nvPr/>
        </p:nvSpPr>
        <p:spPr>
          <a:xfrm>
            <a:off x="4496441" y="2791640"/>
            <a:ext cx="2586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Transactions</a:t>
            </a:r>
          </a:p>
        </p:txBody>
      </p:sp>
      <p:sp>
        <p:nvSpPr>
          <p:cNvPr id="22" name="Pfeil: nach links und rechts 21">
            <a:extLst>
              <a:ext uri="{FF2B5EF4-FFF2-40B4-BE49-F238E27FC236}">
                <a16:creationId xmlns:a16="http://schemas.microsoft.com/office/drawing/2014/main" id="{431152C9-86DC-40F8-A9CF-354439F24D92}"/>
              </a:ext>
            </a:extLst>
          </p:cNvPr>
          <p:cNvSpPr/>
          <p:nvPr/>
        </p:nvSpPr>
        <p:spPr>
          <a:xfrm rot="8124920">
            <a:off x="6717363" y="3273963"/>
            <a:ext cx="1245754" cy="234292"/>
          </a:xfrm>
          <a:prstGeom prst="left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B08D4A41-4959-4511-B086-EE27B9320E78}"/>
              </a:ext>
            </a:extLst>
          </p:cNvPr>
          <p:cNvCxnSpPr>
            <a:stCxn id="4" idx="4"/>
            <a:endCxn id="6" idx="0"/>
          </p:cNvCxnSpPr>
          <p:nvPr/>
        </p:nvCxnSpPr>
        <p:spPr>
          <a:xfrm>
            <a:off x="5811148" y="4406932"/>
            <a:ext cx="0" cy="63835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hteck 27">
            <a:extLst>
              <a:ext uri="{FF2B5EF4-FFF2-40B4-BE49-F238E27FC236}">
                <a16:creationId xmlns:a16="http://schemas.microsoft.com/office/drawing/2014/main" id="{03150E09-97D9-4A4B-B252-22165F197CA4}"/>
              </a:ext>
            </a:extLst>
          </p:cNvPr>
          <p:cNvSpPr/>
          <p:nvPr/>
        </p:nvSpPr>
        <p:spPr>
          <a:xfrm>
            <a:off x="2148562" y="3733356"/>
            <a:ext cx="1684075" cy="54600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Account Holder</a:t>
            </a:r>
          </a:p>
        </p:txBody>
      </p: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07B11BE7-26F4-44C2-88E9-9E645F65D811}"/>
              </a:ext>
            </a:extLst>
          </p:cNvPr>
          <p:cNvCxnSpPr>
            <a:cxnSpLocks/>
            <a:stCxn id="9" idx="0"/>
            <a:endCxn id="8" idx="4"/>
          </p:cNvCxnSpPr>
          <p:nvPr/>
        </p:nvCxnSpPr>
        <p:spPr>
          <a:xfrm flipH="1" flipV="1">
            <a:off x="7909114" y="2851190"/>
            <a:ext cx="824467" cy="85544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A31C928C-D48C-4475-A244-18276E776779}"/>
              </a:ext>
            </a:extLst>
          </p:cNvPr>
          <p:cNvCxnSpPr>
            <a:cxnSpLocks/>
            <a:stCxn id="28" idx="3"/>
            <a:endCxn id="4" idx="2"/>
          </p:cNvCxnSpPr>
          <p:nvPr/>
        </p:nvCxnSpPr>
        <p:spPr>
          <a:xfrm flipV="1">
            <a:off x="3832637" y="3979643"/>
            <a:ext cx="883784" cy="2671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AB20D928-EC56-42C3-B9C6-92B05D56D6FA}"/>
              </a:ext>
            </a:extLst>
          </p:cNvPr>
          <p:cNvCxnSpPr>
            <a:cxnSpLocks/>
            <a:stCxn id="28" idx="0"/>
            <a:endCxn id="7" idx="4"/>
          </p:cNvCxnSpPr>
          <p:nvPr/>
        </p:nvCxnSpPr>
        <p:spPr>
          <a:xfrm flipV="1">
            <a:off x="2990600" y="2852451"/>
            <a:ext cx="678480" cy="88090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hteck: abgerundete Ecken 56">
            <a:extLst>
              <a:ext uri="{FF2B5EF4-FFF2-40B4-BE49-F238E27FC236}">
                <a16:creationId xmlns:a16="http://schemas.microsoft.com/office/drawing/2014/main" id="{F7FED2DE-87B8-4D11-84E5-7EAA8EBEB6D8}"/>
              </a:ext>
            </a:extLst>
          </p:cNvPr>
          <p:cNvSpPr/>
          <p:nvPr/>
        </p:nvSpPr>
        <p:spPr>
          <a:xfrm>
            <a:off x="68654" y="4626909"/>
            <a:ext cx="1702352" cy="750849"/>
          </a:xfrm>
          <a:prstGeom prst="roundRect">
            <a:avLst/>
          </a:prstGeom>
          <a:solidFill>
            <a:srgbClr val="C00000">
              <a:alpha val="37000"/>
            </a:srgbClr>
          </a:solidFill>
          <a:ln w="444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Company</a:t>
            </a:r>
          </a:p>
        </p:txBody>
      </p:sp>
      <p:sp>
        <p:nvSpPr>
          <p:cNvPr id="61" name="Rechteck: abgerundete Ecken 60">
            <a:extLst>
              <a:ext uri="{FF2B5EF4-FFF2-40B4-BE49-F238E27FC236}">
                <a16:creationId xmlns:a16="http://schemas.microsoft.com/office/drawing/2014/main" id="{0F895086-A8DD-452F-A5FE-EC8785F37CAB}"/>
              </a:ext>
            </a:extLst>
          </p:cNvPr>
          <p:cNvSpPr/>
          <p:nvPr/>
        </p:nvSpPr>
        <p:spPr>
          <a:xfrm>
            <a:off x="10296229" y="2870807"/>
            <a:ext cx="1702352" cy="750849"/>
          </a:xfrm>
          <a:prstGeom prst="roundRect">
            <a:avLst/>
          </a:prstGeom>
          <a:solidFill>
            <a:srgbClr val="C00000">
              <a:alpha val="37000"/>
            </a:srgbClr>
          </a:solidFill>
          <a:ln w="444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Regulatory Authority</a:t>
            </a:r>
          </a:p>
        </p:txBody>
      </p:sp>
      <p:cxnSp>
        <p:nvCxnSpPr>
          <p:cNvPr id="66" name="Gerade Verbindung mit Pfeil 65">
            <a:extLst>
              <a:ext uri="{FF2B5EF4-FFF2-40B4-BE49-F238E27FC236}">
                <a16:creationId xmlns:a16="http://schemas.microsoft.com/office/drawing/2014/main" id="{3B7E0937-F515-4114-96E7-34FDD8765370}"/>
              </a:ext>
            </a:extLst>
          </p:cNvPr>
          <p:cNvCxnSpPr>
            <a:cxnSpLocks/>
            <a:stCxn id="61" idx="1"/>
            <a:endCxn id="9" idx="3"/>
          </p:cNvCxnSpPr>
          <p:nvPr/>
        </p:nvCxnSpPr>
        <p:spPr>
          <a:xfrm flipH="1">
            <a:off x="9575618" y="3246232"/>
            <a:ext cx="720611" cy="760128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Gerade Verbindung mit Pfeil 80">
            <a:extLst>
              <a:ext uri="{FF2B5EF4-FFF2-40B4-BE49-F238E27FC236}">
                <a16:creationId xmlns:a16="http://schemas.microsoft.com/office/drawing/2014/main" id="{84C50658-0D37-422B-873D-B93326EC8F81}"/>
              </a:ext>
            </a:extLst>
          </p:cNvPr>
          <p:cNvCxnSpPr>
            <a:cxnSpLocks/>
            <a:stCxn id="57" idx="3"/>
            <a:endCxn id="28" idx="2"/>
          </p:cNvCxnSpPr>
          <p:nvPr/>
        </p:nvCxnSpPr>
        <p:spPr>
          <a:xfrm flipV="1">
            <a:off x="1771006" y="4279365"/>
            <a:ext cx="1219594" cy="722969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feld 84">
            <a:extLst>
              <a:ext uri="{FF2B5EF4-FFF2-40B4-BE49-F238E27FC236}">
                <a16:creationId xmlns:a16="http://schemas.microsoft.com/office/drawing/2014/main" id="{4E19988F-83DD-43EA-8807-44F366AE4114}"/>
              </a:ext>
            </a:extLst>
          </p:cNvPr>
          <p:cNvSpPr txBox="1"/>
          <p:nvPr/>
        </p:nvSpPr>
        <p:spPr>
          <a:xfrm>
            <a:off x="4496441" y="1238385"/>
            <a:ext cx="35102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European Union Transaction Log</a:t>
            </a:r>
          </a:p>
        </p:txBody>
      </p:sp>
    </p:spTree>
    <p:extLst>
      <p:ext uri="{BB962C8B-B14F-4D97-AF65-F5344CB8AC3E}">
        <p14:creationId xmlns:p14="http://schemas.microsoft.com/office/powerpoint/2010/main" val="2450442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E630CC45-D480-40ED-A970-B02F55EBFA1A}"/>
              </a:ext>
            </a:extLst>
          </p:cNvPr>
          <p:cNvSpPr/>
          <p:nvPr/>
        </p:nvSpPr>
        <p:spPr>
          <a:xfrm>
            <a:off x="1999786" y="1747024"/>
            <a:ext cx="7798420" cy="4668644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7235E4D7-E3A2-45E5-B89E-53002FC50A20}"/>
              </a:ext>
            </a:extLst>
          </p:cNvPr>
          <p:cNvSpPr/>
          <p:nvPr/>
        </p:nvSpPr>
        <p:spPr>
          <a:xfrm>
            <a:off x="2574353" y="1997872"/>
            <a:ext cx="2189454" cy="8545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Person</a:t>
            </a:r>
            <a:b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Holding Account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527408DA-CD58-4267-A4EB-57BD3596EAC3}"/>
              </a:ext>
            </a:extLst>
          </p:cNvPr>
          <p:cNvSpPr/>
          <p:nvPr/>
        </p:nvSpPr>
        <p:spPr>
          <a:xfrm>
            <a:off x="6814387" y="1996611"/>
            <a:ext cx="2189454" cy="85457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Administrative Account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2BB36857-40D8-4E4C-997A-EDE58B3384BD}"/>
              </a:ext>
            </a:extLst>
          </p:cNvPr>
          <p:cNvSpPr/>
          <p:nvPr/>
        </p:nvSpPr>
        <p:spPr>
          <a:xfrm>
            <a:off x="7891543" y="3706638"/>
            <a:ext cx="1684075" cy="59944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Account Holder</a:t>
            </a:r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FC106F92-960F-4A67-B463-403BF14633F3}"/>
              </a:ext>
            </a:extLst>
          </p:cNvPr>
          <p:cNvGrpSpPr/>
          <p:nvPr/>
        </p:nvGrpSpPr>
        <p:grpSpPr>
          <a:xfrm>
            <a:off x="5151010" y="5045286"/>
            <a:ext cx="1443131" cy="1229612"/>
            <a:chOff x="4827040" y="3844642"/>
            <a:chExt cx="1443131" cy="1229612"/>
          </a:xfrm>
        </p:grpSpPr>
        <p:pic>
          <p:nvPicPr>
            <p:cNvPr id="10" name="Grafik 9">
              <a:extLst>
                <a:ext uri="{FF2B5EF4-FFF2-40B4-BE49-F238E27FC236}">
                  <a16:creationId xmlns:a16="http://schemas.microsoft.com/office/drawing/2014/main" id="{E85EFB22-F771-4316-964E-F8E0702F1D4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27040" y="3844642"/>
              <a:ext cx="1320275" cy="122961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EB0F9DBB-BF96-40B4-B9F8-5490A5E2DFE7}"/>
                </a:ext>
              </a:extLst>
            </p:cNvPr>
            <p:cNvSpPr/>
            <p:nvPr/>
          </p:nvSpPr>
          <p:spPr>
            <a:xfrm>
              <a:off x="4827040" y="3844642"/>
              <a:ext cx="1443131" cy="45311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Installation</a:t>
              </a:r>
            </a:p>
          </p:txBody>
        </p:sp>
      </p:grpSp>
      <p:sp>
        <p:nvSpPr>
          <p:cNvPr id="12" name="Ellipse 11">
            <a:extLst>
              <a:ext uri="{FF2B5EF4-FFF2-40B4-BE49-F238E27FC236}">
                <a16:creationId xmlns:a16="http://schemas.microsoft.com/office/drawing/2014/main" id="{1A59F27F-1CE5-4E90-AB86-5D232935BB50}"/>
              </a:ext>
            </a:extLst>
          </p:cNvPr>
          <p:cNvSpPr/>
          <p:nvPr/>
        </p:nvSpPr>
        <p:spPr>
          <a:xfrm>
            <a:off x="4716421" y="3552353"/>
            <a:ext cx="2189454" cy="85457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Operator Holding Account</a:t>
            </a:r>
          </a:p>
        </p:txBody>
      </p:sp>
      <p:sp>
        <p:nvSpPr>
          <p:cNvPr id="13" name="Pfeil: nach links und rechts 12">
            <a:extLst>
              <a:ext uri="{FF2B5EF4-FFF2-40B4-BE49-F238E27FC236}">
                <a16:creationId xmlns:a16="http://schemas.microsoft.com/office/drawing/2014/main" id="{A15695D5-963C-4349-9479-46EF8BFDDCE8}"/>
              </a:ext>
            </a:extLst>
          </p:cNvPr>
          <p:cNvSpPr/>
          <p:nvPr/>
        </p:nvSpPr>
        <p:spPr>
          <a:xfrm>
            <a:off x="4984900" y="2293211"/>
            <a:ext cx="1609241" cy="234292"/>
          </a:xfrm>
          <a:prstGeom prst="left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Pfeil: nach links und rechts 13">
            <a:extLst>
              <a:ext uri="{FF2B5EF4-FFF2-40B4-BE49-F238E27FC236}">
                <a16:creationId xmlns:a16="http://schemas.microsoft.com/office/drawing/2014/main" id="{9CE699F0-C7BA-4F92-B10E-EF386BE545CA}"/>
              </a:ext>
            </a:extLst>
          </p:cNvPr>
          <p:cNvSpPr/>
          <p:nvPr/>
        </p:nvSpPr>
        <p:spPr>
          <a:xfrm rot="2613624">
            <a:off x="3668376" y="3248171"/>
            <a:ext cx="1245754" cy="234292"/>
          </a:xfrm>
          <a:prstGeom prst="left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7B48E585-03F1-4C7B-9A18-1B13C0CDE224}"/>
              </a:ext>
            </a:extLst>
          </p:cNvPr>
          <p:cNvSpPr txBox="1"/>
          <p:nvPr/>
        </p:nvSpPr>
        <p:spPr>
          <a:xfrm>
            <a:off x="4496441" y="2791640"/>
            <a:ext cx="2586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Transactions</a:t>
            </a:r>
          </a:p>
        </p:txBody>
      </p:sp>
      <p:sp>
        <p:nvSpPr>
          <p:cNvPr id="16" name="Pfeil: nach links und rechts 15">
            <a:extLst>
              <a:ext uri="{FF2B5EF4-FFF2-40B4-BE49-F238E27FC236}">
                <a16:creationId xmlns:a16="http://schemas.microsoft.com/office/drawing/2014/main" id="{834A75C7-3239-41FF-9730-1FDF20AFA074}"/>
              </a:ext>
            </a:extLst>
          </p:cNvPr>
          <p:cNvSpPr/>
          <p:nvPr/>
        </p:nvSpPr>
        <p:spPr>
          <a:xfrm rot="8124920">
            <a:off x="6717363" y="3273963"/>
            <a:ext cx="1245754" cy="234292"/>
          </a:xfrm>
          <a:prstGeom prst="left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0DC2C1D7-4318-4A3E-9BEE-137760374988}"/>
              </a:ext>
            </a:extLst>
          </p:cNvPr>
          <p:cNvCxnSpPr>
            <a:stCxn id="12" idx="4"/>
            <a:endCxn id="10" idx="0"/>
          </p:cNvCxnSpPr>
          <p:nvPr/>
        </p:nvCxnSpPr>
        <p:spPr>
          <a:xfrm>
            <a:off x="5811148" y="4406932"/>
            <a:ext cx="0" cy="63835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hteck 17">
            <a:extLst>
              <a:ext uri="{FF2B5EF4-FFF2-40B4-BE49-F238E27FC236}">
                <a16:creationId xmlns:a16="http://schemas.microsoft.com/office/drawing/2014/main" id="{47D68BCD-A76D-40FB-85E1-7B48938AD083}"/>
              </a:ext>
            </a:extLst>
          </p:cNvPr>
          <p:cNvSpPr/>
          <p:nvPr/>
        </p:nvSpPr>
        <p:spPr>
          <a:xfrm>
            <a:off x="2148562" y="3733356"/>
            <a:ext cx="1684075" cy="54600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Account Holder</a:t>
            </a:r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F75E21B9-AE7E-414C-B26E-1935C5C13E94}"/>
              </a:ext>
            </a:extLst>
          </p:cNvPr>
          <p:cNvCxnSpPr>
            <a:cxnSpLocks/>
            <a:stCxn id="8" idx="0"/>
            <a:endCxn id="7" idx="4"/>
          </p:cNvCxnSpPr>
          <p:nvPr/>
        </p:nvCxnSpPr>
        <p:spPr>
          <a:xfrm flipH="1" flipV="1">
            <a:off x="7909114" y="2851190"/>
            <a:ext cx="824467" cy="85544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DD6A59CA-DE96-489D-B821-5B2CE4B1F6C6}"/>
              </a:ext>
            </a:extLst>
          </p:cNvPr>
          <p:cNvCxnSpPr>
            <a:cxnSpLocks/>
            <a:stCxn id="18" idx="3"/>
            <a:endCxn id="12" idx="2"/>
          </p:cNvCxnSpPr>
          <p:nvPr/>
        </p:nvCxnSpPr>
        <p:spPr>
          <a:xfrm flipV="1">
            <a:off x="3832637" y="3979643"/>
            <a:ext cx="883784" cy="2671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8B7D4CD2-5545-40CE-A103-C42B7938CE6C}"/>
              </a:ext>
            </a:extLst>
          </p:cNvPr>
          <p:cNvCxnSpPr>
            <a:cxnSpLocks/>
            <a:stCxn id="18" idx="0"/>
            <a:endCxn id="6" idx="4"/>
          </p:cNvCxnSpPr>
          <p:nvPr/>
        </p:nvCxnSpPr>
        <p:spPr>
          <a:xfrm flipV="1">
            <a:off x="2990600" y="2852451"/>
            <a:ext cx="678480" cy="88090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27201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hteck: abgerundete Ecken 43">
            <a:extLst>
              <a:ext uri="{FF2B5EF4-FFF2-40B4-BE49-F238E27FC236}">
                <a16:creationId xmlns:a16="http://schemas.microsoft.com/office/drawing/2014/main" id="{62D3CFAC-6E2E-4516-A362-FAA152952CE5}"/>
              </a:ext>
            </a:extLst>
          </p:cNvPr>
          <p:cNvSpPr/>
          <p:nvPr/>
        </p:nvSpPr>
        <p:spPr>
          <a:xfrm>
            <a:off x="1999786" y="646767"/>
            <a:ext cx="7798420" cy="6110868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E50C020C-0D67-4205-9327-6059CDCB56E9}"/>
              </a:ext>
            </a:extLst>
          </p:cNvPr>
          <p:cNvSpPr/>
          <p:nvPr/>
        </p:nvSpPr>
        <p:spPr>
          <a:xfrm>
            <a:off x="2574353" y="1997872"/>
            <a:ext cx="2189454" cy="8545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Person</a:t>
            </a:r>
            <a:b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Holding Accounts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F6683076-A882-4DE9-B60F-00E4E33D3A3D}"/>
              </a:ext>
            </a:extLst>
          </p:cNvPr>
          <p:cNvSpPr/>
          <p:nvPr/>
        </p:nvSpPr>
        <p:spPr>
          <a:xfrm>
            <a:off x="6814387" y="1996611"/>
            <a:ext cx="2189454" cy="85457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Administrative Accounts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7EE42D8E-A174-47DA-9995-76BB7B836890}"/>
              </a:ext>
            </a:extLst>
          </p:cNvPr>
          <p:cNvSpPr/>
          <p:nvPr/>
        </p:nvSpPr>
        <p:spPr>
          <a:xfrm>
            <a:off x="7891543" y="3706638"/>
            <a:ext cx="1684075" cy="59944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Account Holders</a:t>
            </a:r>
          </a:p>
        </p:txBody>
      </p: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5A923425-57E3-4931-B508-9AF9567F848C}"/>
              </a:ext>
            </a:extLst>
          </p:cNvPr>
          <p:cNvGrpSpPr/>
          <p:nvPr/>
        </p:nvGrpSpPr>
        <p:grpSpPr>
          <a:xfrm>
            <a:off x="5151010" y="5340374"/>
            <a:ext cx="1443131" cy="1229612"/>
            <a:chOff x="4827040" y="3844642"/>
            <a:chExt cx="1443131" cy="1229612"/>
          </a:xfrm>
        </p:grpSpPr>
        <p:pic>
          <p:nvPicPr>
            <p:cNvPr id="6" name="Grafik 5">
              <a:extLst>
                <a:ext uri="{FF2B5EF4-FFF2-40B4-BE49-F238E27FC236}">
                  <a16:creationId xmlns:a16="http://schemas.microsoft.com/office/drawing/2014/main" id="{F831986D-CF19-46D3-8667-1983123447C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27040" y="3844642"/>
              <a:ext cx="1320275" cy="122961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025D20B7-580C-456C-A3D1-FFE23EF66EA7}"/>
                </a:ext>
              </a:extLst>
            </p:cNvPr>
            <p:cNvSpPr/>
            <p:nvPr/>
          </p:nvSpPr>
          <p:spPr>
            <a:xfrm>
              <a:off x="4827040" y="3844642"/>
              <a:ext cx="1443131" cy="45311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Installations</a:t>
              </a:r>
            </a:p>
          </p:txBody>
        </p:sp>
      </p:grpSp>
      <p:sp>
        <p:nvSpPr>
          <p:cNvPr id="4" name="Ellipse 3">
            <a:extLst>
              <a:ext uri="{FF2B5EF4-FFF2-40B4-BE49-F238E27FC236}">
                <a16:creationId xmlns:a16="http://schemas.microsoft.com/office/drawing/2014/main" id="{C30C0A6F-7355-40E2-A6E4-96FA01C3DCD8}"/>
              </a:ext>
            </a:extLst>
          </p:cNvPr>
          <p:cNvSpPr/>
          <p:nvPr/>
        </p:nvSpPr>
        <p:spPr>
          <a:xfrm>
            <a:off x="4716421" y="3552353"/>
            <a:ext cx="2189454" cy="85457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Operator Holding Accounts</a:t>
            </a:r>
          </a:p>
        </p:txBody>
      </p:sp>
      <p:sp>
        <p:nvSpPr>
          <p:cNvPr id="13" name="Pfeil: nach links und rechts 12">
            <a:extLst>
              <a:ext uri="{FF2B5EF4-FFF2-40B4-BE49-F238E27FC236}">
                <a16:creationId xmlns:a16="http://schemas.microsoft.com/office/drawing/2014/main" id="{6C505E86-BB38-464B-A2B9-7E9EB4564306}"/>
              </a:ext>
            </a:extLst>
          </p:cNvPr>
          <p:cNvSpPr/>
          <p:nvPr/>
        </p:nvSpPr>
        <p:spPr>
          <a:xfrm>
            <a:off x="4984900" y="2293211"/>
            <a:ext cx="1609241" cy="234292"/>
          </a:xfrm>
          <a:prstGeom prst="left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Pfeil: nach links und rechts 16">
            <a:extLst>
              <a:ext uri="{FF2B5EF4-FFF2-40B4-BE49-F238E27FC236}">
                <a16:creationId xmlns:a16="http://schemas.microsoft.com/office/drawing/2014/main" id="{759F1D81-D184-40D6-964A-FD37EBA5190E}"/>
              </a:ext>
            </a:extLst>
          </p:cNvPr>
          <p:cNvSpPr/>
          <p:nvPr/>
        </p:nvSpPr>
        <p:spPr>
          <a:xfrm rot="2613624">
            <a:off x="3668376" y="3248171"/>
            <a:ext cx="1245754" cy="234292"/>
          </a:xfrm>
          <a:prstGeom prst="left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C90ECD7A-0371-4DEE-873F-5F77A22E460A}"/>
              </a:ext>
            </a:extLst>
          </p:cNvPr>
          <p:cNvSpPr/>
          <p:nvPr/>
        </p:nvSpPr>
        <p:spPr>
          <a:xfrm>
            <a:off x="7067076" y="904360"/>
            <a:ext cx="1684075" cy="54600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Account Holders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D5E11CF9-3370-4FDD-8512-C9CB310AAC04}"/>
              </a:ext>
            </a:extLst>
          </p:cNvPr>
          <p:cNvSpPr txBox="1"/>
          <p:nvPr/>
        </p:nvSpPr>
        <p:spPr>
          <a:xfrm>
            <a:off x="4496441" y="2791640"/>
            <a:ext cx="2586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Transactions</a:t>
            </a:r>
          </a:p>
        </p:txBody>
      </p:sp>
      <p:sp>
        <p:nvSpPr>
          <p:cNvPr id="22" name="Pfeil: nach links und rechts 21">
            <a:extLst>
              <a:ext uri="{FF2B5EF4-FFF2-40B4-BE49-F238E27FC236}">
                <a16:creationId xmlns:a16="http://schemas.microsoft.com/office/drawing/2014/main" id="{431152C9-86DC-40F8-A9CF-354439F24D92}"/>
              </a:ext>
            </a:extLst>
          </p:cNvPr>
          <p:cNvSpPr/>
          <p:nvPr/>
        </p:nvSpPr>
        <p:spPr>
          <a:xfrm rot="8124920">
            <a:off x="6717363" y="3273963"/>
            <a:ext cx="1245754" cy="234292"/>
          </a:xfrm>
          <a:prstGeom prst="left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B08D4A41-4959-4511-B086-EE27B9320E78}"/>
              </a:ext>
            </a:extLst>
          </p:cNvPr>
          <p:cNvCxnSpPr>
            <a:stCxn id="4" idx="4"/>
            <a:endCxn id="6" idx="0"/>
          </p:cNvCxnSpPr>
          <p:nvPr/>
        </p:nvCxnSpPr>
        <p:spPr>
          <a:xfrm>
            <a:off x="5811148" y="4406932"/>
            <a:ext cx="0" cy="93344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hteck 27">
            <a:extLst>
              <a:ext uri="{FF2B5EF4-FFF2-40B4-BE49-F238E27FC236}">
                <a16:creationId xmlns:a16="http://schemas.microsoft.com/office/drawing/2014/main" id="{03150E09-97D9-4A4B-B252-22165F197CA4}"/>
              </a:ext>
            </a:extLst>
          </p:cNvPr>
          <p:cNvSpPr/>
          <p:nvPr/>
        </p:nvSpPr>
        <p:spPr>
          <a:xfrm>
            <a:off x="2148562" y="3733356"/>
            <a:ext cx="1684075" cy="54600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Account Holders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17732F0B-E3DF-4A07-9AFD-1B037AC7A9A4}"/>
              </a:ext>
            </a:extLst>
          </p:cNvPr>
          <p:cNvSpPr/>
          <p:nvPr/>
        </p:nvSpPr>
        <p:spPr>
          <a:xfrm>
            <a:off x="2827042" y="904359"/>
            <a:ext cx="1684075" cy="54600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Account Holders</a:t>
            </a:r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E789052B-BB1F-487E-ADEA-BCEE0B37BEF8}"/>
              </a:ext>
            </a:extLst>
          </p:cNvPr>
          <p:cNvCxnSpPr>
            <a:cxnSpLocks/>
            <a:stCxn id="19" idx="2"/>
            <a:endCxn id="8" idx="0"/>
          </p:cNvCxnSpPr>
          <p:nvPr/>
        </p:nvCxnSpPr>
        <p:spPr>
          <a:xfrm>
            <a:off x="7909114" y="1450369"/>
            <a:ext cx="0" cy="54624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07B11BE7-26F4-44C2-88E9-9E645F65D811}"/>
              </a:ext>
            </a:extLst>
          </p:cNvPr>
          <p:cNvCxnSpPr>
            <a:cxnSpLocks/>
            <a:stCxn id="9" idx="0"/>
            <a:endCxn id="8" idx="4"/>
          </p:cNvCxnSpPr>
          <p:nvPr/>
        </p:nvCxnSpPr>
        <p:spPr>
          <a:xfrm flipH="1" flipV="1">
            <a:off x="7909114" y="2851190"/>
            <a:ext cx="824467" cy="85544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A31C928C-D48C-4475-A244-18276E776779}"/>
              </a:ext>
            </a:extLst>
          </p:cNvPr>
          <p:cNvCxnSpPr>
            <a:cxnSpLocks/>
            <a:stCxn id="28" idx="3"/>
            <a:endCxn id="4" idx="2"/>
          </p:cNvCxnSpPr>
          <p:nvPr/>
        </p:nvCxnSpPr>
        <p:spPr>
          <a:xfrm flipV="1">
            <a:off x="3832637" y="3979643"/>
            <a:ext cx="883784" cy="2671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AB20D928-EC56-42C3-B9C6-92B05D56D6FA}"/>
              </a:ext>
            </a:extLst>
          </p:cNvPr>
          <p:cNvCxnSpPr>
            <a:cxnSpLocks/>
            <a:stCxn id="28" idx="0"/>
            <a:endCxn id="7" idx="4"/>
          </p:cNvCxnSpPr>
          <p:nvPr/>
        </p:nvCxnSpPr>
        <p:spPr>
          <a:xfrm flipV="1">
            <a:off x="2990600" y="2852451"/>
            <a:ext cx="678480" cy="88090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A0023F59-C740-44E4-91EF-E95DD9DEF941}"/>
              </a:ext>
            </a:extLst>
          </p:cNvPr>
          <p:cNvCxnSpPr>
            <a:cxnSpLocks/>
            <a:stCxn id="2" idx="2"/>
            <a:endCxn id="7" idx="0"/>
          </p:cNvCxnSpPr>
          <p:nvPr/>
        </p:nvCxnSpPr>
        <p:spPr>
          <a:xfrm>
            <a:off x="3669080" y="1450368"/>
            <a:ext cx="0" cy="54750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hteck 50">
            <a:extLst>
              <a:ext uri="{FF2B5EF4-FFF2-40B4-BE49-F238E27FC236}">
                <a16:creationId xmlns:a16="http://schemas.microsoft.com/office/drawing/2014/main" id="{F893E59C-FC83-4EAA-BDEA-B8FA346624FA}"/>
              </a:ext>
            </a:extLst>
          </p:cNvPr>
          <p:cNvSpPr/>
          <p:nvPr/>
        </p:nvSpPr>
        <p:spPr>
          <a:xfrm>
            <a:off x="2806799" y="4873653"/>
            <a:ext cx="1684075" cy="59944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Account Holders</a:t>
            </a:r>
          </a:p>
        </p:txBody>
      </p: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8F6A988E-32D6-44FF-9B76-830FBA7250C3}"/>
              </a:ext>
            </a:extLst>
          </p:cNvPr>
          <p:cNvCxnSpPr>
            <a:cxnSpLocks/>
            <a:stCxn id="51" idx="0"/>
            <a:endCxn id="4" idx="3"/>
          </p:cNvCxnSpPr>
          <p:nvPr/>
        </p:nvCxnSpPr>
        <p:spPr>
          <a:xfrm flipV="1">
            <a:off x="3648837" y="4281782"/>
            <a:ext cx="1388222" cy="59187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hteck: abgerundete Ecken 56">
            <a:extLst>
              <a:ext uri="{FF2B5EF4-FFF2-40B4-BE49-F238E27FC236}">
                <a16:creationId xmlns:a16="http://schemas.microsoft.com/office/drawing/2014/main" id="{F7FED2DE-87B8-4D11-84E5-7EAA8EBEB6D8}"/>
              </a:ext>
            </a:extLst>
          </p:cNvPr>
          <p:cNvSpPr/>
          <p:nvPr/>
        </p:nvSpPr>
        <p:spPr>
          <a:xfrm>
            <a:off x="174578" y="4793388"/>
            <a:ext cx="1702352" cy="750849"/>
          </a:xfrm>
          <a:prstGeom prst="roundRect">
            <a:avLst/>
          </a:prstGeom>
          <a:solidFill>
            <a:srgbClr val="C00000">
              <a:alpha val="37000"/>
            </a:srgbClr>
          </a:solidFill>
          <a:ln w="444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Companies</a:t>
            </a:r>
          </a:p>
        </p:txBody>
      </p:sp>
      <p:sp>
        <p:nvSpPr>
          <p:cNvPr id="59" name="Rechteck: abgerundete Ecken 58">
            <a:extLst>
              <a:ext uri="{FF2B5EF4-FFF2-40B4-BE49-F238E27FC236}">
                <a16:creationId xmlns:a16="http://schemas.microsoft.com/office/drawing/2014/main" id="{E28E1872-7299-4CF8-B5C4-6FD5D7687767}"/>
              </a:ext>
            </a:extLst>
          </p:cNvPr>
          <p:cNvSpPr/>
          <p:nvPr/>
        </p:nvSpPr>
        <p:spPr>
          <a:xfrm>
            <a:off x="187311" y="1542362"/>
            <a:ext cx="1702352" cy="750849"/>
          </a:xfrm>
          <a:prstGeom prst="roundRect">
            <a:avLst/>
          </a:prstGeom>
          <a:solidFill>
            <a:srgbClr val="C00000">
              <a:alpha val="37000"/>
            </a:srgbClr>
          </a:solidFill>
          <a:ln w="444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Companies</a:t>
            </a:r>
          </a:p>
        </p:txBody>
      </p:sp>
      <p:sp>
        <p:nvSpPr>
          <p:cNvPr id="61" name="Rechteck: abgerundete Ecken 60">
            <a:extLst>
              <a:ext uri="{FF2B5EF4-FFF2-40B4-BE49-F238E27FC236}">
                <a16:creationId xmlns:a16="http://schemas.microsoft.com/office/drawing/2014/main" id="{0F895086-A8DD-452F-A5FE-EC8785F37CAB}"/>
              </a:ext>
            </a:extLst>
          </p:cNvPr>
          <p:cNvSpPr/>
          <p:nvPr/>
        </p:nvSpPr>
        <p:spPr>
          <a:xfrm>
            <a:off x="10296229" y="2870807"/>
            <a:ext cx="1702352" cy="750849"/>
          </a:xfrm>
          <a:prstGeom prst="roundRect">
            <a:avLst/>
          </a:prstGeom>
          <a:solidFill>
            <a:srgbClr val="C00000">
              <a:alpha val="37000"/>
            </a:srgbClr>
          </a:solidFill>
          <a:ln w="444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Regulatory Authorities</a:t>
            </a:r>
          </a:p>
        </p:txBody>
      </p: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D87729C1-F0E0-4F20-A183-2DFCDE9F3378}"/>
              </a:ext>
            </a:extLst>
          </p:cNvPr>
          <p:cNvCxnSpPr>
            <a:cxnSpLocks/>
            <a:stCxn id="61" idx="1"/>
            <a:endCxn id="19" idx="3"/>
          </p:cNvCxnSpPr>
          <p:nvPr/>
        </p:nvCxnSpPr>
        <p:spPr>
          <a:xfrm flipH="1" flipV="1">
            <a:off x="8751151" y="1177365"/>
            <a:ext cx="1545078" cy="2068867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mit Pfeil 65">
            <a:extLst>
              <a:ext uri="{FF2B5EF4-FFF2-40B4-BE49-F238E27FC236}">
                <a16:creationId xmlns:a16="http://schemas.microsoft.com/office/drawing/2014/main" id="{3B7E0937-F515-4114-96E7-34FDD8765370}"/>
              </a:ext>
            </a:extLst>
          </p:cNvPr>
          <p:cNvCxnSpPr>
            <a:cxnSpLocks/>
            <a:stCxn id="61" idx="1"/>
            <a:endCxn id="9" idx="3"/>
          </p:cNvCxnSpPr>
          <p:nvPr/>
        </p:nvCxnSpPr>
        <p:spPr>
          <a:xfrm flipH="1">
            <a:off x="9575618" y="3246232"/>
            <a:ext cx="720611" cy="760128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 Verbindung mit Pfeil 72">
            <a:extLst>
              <a:ext uri="{FF2B5EF4-FFF2-40B4-BE49-F238E27FC236}">
                <a16:creationId xmlns:a16="http://schemas.microsoft.com/office/drawing/2014/main" id="{46E9ADB7-E220-4993-B21D-58501E62E6A7}"/>
              </a:ext>
            </a:extLst>
          </p:cNvPr>
          <p:cNvCxnSpPr>
            <a:cxnSpLocks/>
            <a:stCxn id="59" idx="3"/>
            <a:endCxn id="2" idx="1"/>
          </p:cNvCxnSpPr>
          <p:nvPr/>
        </p:nvCxnSpPr>
        <p:spPr>
          <a:xfrm flipV="1">
            <a:off x="1889663" y="1177364"/>
            <a:ext cx="937379" cy="740423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mit Pfeil 75">
            <a:extLst>
              <a:ext uri="{FF2B5EF4-FFF2-40B4-BE49-F238E27FC236}">
                <a16:creationId xmlns:a16="http://schemas.microsoft.com/office/drawing/2014/main" id="{852B2D7C-A586-4766-9479-812588472A8F}"/>
              </a:ext>
            </a:extLst>
          </p:cNvPr>
          <p:cNvCxnSpPr>
            <a:cxnSpLocks/>
            <a:stCxn id="59" idx="3"/>
            <a:endCxn id="28" idx="0"/>
          </p:cNvCxnSpPr>
          <p:nvPr/>
        </p:nvCxnSpPr>
        <p:spPr>
          <a:xfrm>
            <a:off x="1889663" y="1917787"/>
            <a:ext cx="1100937" cy="1815569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Gerade Verbindung mit Pfeil 80">
            <a:extLst>
              <a:ext uri="{FF2B5EF4-FFF2-40B4-BE49-F238E27FC236}">
                <a16:creationId xmlns:a16="http://schemas.microsoft.com/office/drawing/2014/main" id="{84C50658-0D37-422B-873D-B93326EC8F81}"/>
              </a:ext>
            </a:extLst>
          </p:cNvPr>
          <p:cNvCxnSpPr>
            <a:cxnSpLocks/>
            <a:stCxn id="57" idx="3"/>
            <a:endCxn id="51" idx="1"/>
          </p:cNvCxnSpPr>
          <p:nvPr/>
        </p:nvCxnSpPr>
        <p:spPr>
          <a:xfrm>
            <a:off x="1876930" y="5168813"/>
            <a:ext cx="929869" cy="4562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feld 84">
            <a:extLst>
              <a:ext uri="{FF2B5EF4-FFF2-40B4-BE49-F238E27FC236}">
                <a16:creationId xmlns:a16="http://schemas.microsoft.com/office/drawing/2014/main" id="{4E19988F-83DD-43EA-8807-44F366AE4114}"/>
              </a:ext>
            </a:extLst>
          </p:cNvPr>
          <p:cNvSpPr txBox="1"/>
          <p:nvPr/>
        </p:nvSpPr>
        <p:spPr>
          <a:xfrm>
            <a:off x="4381297" y="300261"/>
            <a:ext cx="35102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European Union Transaction Log</a:t>
            </a:r>
          </a:p>
        </p:txBody>
      </p:sp>
    </p:spTree>
    <p:extLst>
      <p:ext uri="{BB962C8B-B14F-4D97-AF65-F5344CB8AC3E}">
        <p14:creationId xmlns:p14="http://schemas.microsoft.com/office/powerpoint/2010/main" val="5761154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172</Words>
  <Application>Microsoft Office PowerPoint</Application>
  <PresentationFormat>Breitbild</PresentationFormat>
  <Paragraphs>121</Paragraphs>
  <Slides>6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Courier New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Abrell Jan (abre)</dc:creator>
  <cp:lastModifiedBy>Jan A</cp:lastModifiedBy>
  <cp:revision>23</cp:revision>
  <dcterms:created xsi:type="dcterms:W3CDTF">2018-09-21T07:04:27Z</dcterms:created>
  <dcterms:modified xsi:type="dcterms:W3CDTF">2021-01-30T21:06:27Z</dcterms:modified>
</cp:coreProperties>
</file>