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D66C065-5953-47D3-B3C8-E57881E36CFF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B2A548C-A490-478B-8A9D-8FEB08C37150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E61A14-2491-4AE4-98FD-538E909E3F16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1B84E5A-901A-401D-ACF8-BE074E725312}" type="slidenum">
              <a:rPr b="0" lang="de-DE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DFCE532-14E9-4D98-8BEF-F4EC8F78AE41}" type="slidenum">
              <a:rPr b="0" lang="de-DE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C86350-7437-4EA7-9B7E-1B4689989F2D}" type="slidenum">
              <a:rPr b="0" lang="de-DE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2190600" y="2928960"/>
            <a:ext cx="8191080" cy="58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190600" y="2928960"/>
            <a:ext cx="8191080" cy="58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190600" y="2928960"/>
            <a:ext cx="8191080" cy="58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190600" y="2928960"/>
            <a:ext cx="8191080" cy="58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6" descr="TU_rendering.tif"/>
          <p:cNvPicPr/>
          <p:nvPr/>
        </p:nvPicPr>
        <p:blipFill>
          <a:blip r:embed="rId2"/>
          <a:srcRect l="0" t="0" r="0" b="2469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2076480"/>
            <a:ext cx="11522880" cy="4781160"/>
            <a:chOff x="0" y="2076480"/>
            <a:chExt cx="11522880" cy="4781160"/>
          </a:xfrm>
        </p:grpSpPr>
        <p:sp>
          <p:nvSpPr>
            <p:cNvPr id="2" name="CustomShape 2"/>
            <p:cNvSpPr/>
            <p:nvPr/>
          </p:nvSpPr>
          <p:spPr>
            <a:xfrm>
              <a:off x="0" y="2076480"/>
              <a:ext cx="10857960" cy="478116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10170720" y="2076480"/>
              <a:ext cx="1350000" cy="101232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6527880" y="2571840"/>
              <a:ext cx="4995000" cy="42858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15;p6" descr=""/>
          <p:cNvPicPr/>
          <p:nvPr/>
        </p:nvPicPr>
        <p:blipFill>
          <a:blip r:embed="rId3"/>
          <a:stretch/>
        </p:blipFill>
        <p:spPr>
          <a:xfrm>
            <a:off x="191520" y="188640"/>
            <a:ext cx="3708000" cy="14047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190600" y="2928960"/>
            <a:ext cx="8191080" cy="125532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/>
          </p:nvPr>
        </p:nvSpPr>
        <p:spPr>
          <a:xfrm>
            <a:off x="2190600" y="6000840"/>
            <a:ext cx="5835240" cy="72036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857160"/>
            <a:ext cx="11522880" cy="6000480"/>
            <a:chOff x="0" y="857160"/>
            <a:chExt cx="11522880" cy="6000480"/>
          </a:xfrm>
        </p:grpSpPr>
        <p:sp>
          <p:nvSpPr>
            <p:cNvPr id="46" name="CustomShape 2"/>
            <p:cNvSpPr/>
            <p:nvPr/>
          </p:nvSpPr>
          <p:spPr>
            <a:xfrm>
              <a:off x="0" y="857160"/>
              <a:ext cx="10858320" cy="6000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>
              <a:off x="10171080" y="858240"/>
              <a:ext cx="1348920" cy="126936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6527520" y="1478880"/>
              <a:ext cx="4995360" cy="5378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920" cy="396360"/>
          </a:xfrm>
          <a:prstGeom prst="rect">
            <a:avLst/>
          </a:prstGeom>
          <a:ln>
            <a:noFill/>
          </a:ln>
        </p:spPr>
      </p:pic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1143000" y="1285920"/>
            <a:ext cx="9905760" cy="114264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1143000" y="2571840"/>
            <a:ext cx="4667040" cy="35539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381720" y="2571840"/>
            <a:ext cx="4667040" cy="35539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1143000" y="6356520"/>
            <a:ext cx="219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DCB643-8137-4380-BB15-DAD05C6092D7}" type="slidenum">
              <a:rPr b="0" lang="de-DE" sz="1200" spc="-1" strike="noStrike">
                <a:solidFill>
                  <a:srgbClr val="006699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0" y="857160"/>
            <a:ext cx="11522880" cy="6000480"/>
            <a:chOff x="0" y="857160"/>
            <a:chExt cx="11522880" cy="6000480"/>
          </a:xfrm>
        </p:grpSpPr>
        <p:sp>
          <p:nvSpPr>
            <p:cNvPr id="93" name="CustomShape 2"/>
            <p:cNvSpPr/>
            <p:nvPr/>
          </p:nvSpPr>
          <p:spPr>
            <a:xfrm>
              <a:off x="0" y="857160"/>
              <a:ext cx="10858320" cy="6000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3"/>
            <p:cNvSpPr/>
            <p:nvPr/>
          </p:nvSpPr>
          <p:spPr>
            <a:xfrm>
              <a:off x="10171080" y="858240"/>
              <a:ext cx="1348920" cy="126936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4"/>
            <p:cNvSpPr/>
            <p:nvPr/>
          </p:nvSpPr>
          <p:spPr>
            <a:xfrm>
              <a:off x="6527520" y="1478880"/>
              <a:ext cx="4995360" cy="5378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6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920" cy="396360"/>
          </a:xfrm>
          <a:prstGeom prst="rect">
            <a:avLst/>
          </a:prstGeom>
          <a:ln>
            <a:noFill/>
          </a:ln>
        </p:spPr>
      </p:pic>
      <p:sp>
        <p:nvSpPr>
          <p:cNvPr id="97" name="PlaceHolder 5"/>
          <p:cNvSpPr>
            <a:spLocks noGrp="1"/>
          </p:cNvSpPr>
          <p:nvPr>
            <p:ph type="title"/>
          </p:nvPr>
        </p:nvSpPr>
        <p:spPr>
          <a:xfrm>
            <a:off x="1143000" y="1285920"/>
            <a:ext cx="9905760" cy="114264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1143000" y="2571840"/>
            <a:ext cx="9905760" cy="35539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dt"/>
          </p:nvPr>
        </p:nvSpPr>
        <p:spPr>
          <a:xfrm>
            <a:off x="1143000" y="6356520"/>
            <a:ext cx="21733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CB108C-3B19-415B-964E-A576D86CB8A0}" type="slidenum">
              <a:rPr b="0" lang="de-DE" sz="1200" spc="-1" strike="noStrike">
                <a:solidFill>
                  <a:srgbClr val="006699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0" y="857160"/>
            <a:ext cx="11522880" cy="6000480"/>
            <a:chOff x="0" y="857160"/>
            <a:chExt cx="11522880" cy="6000480"/>
          </a:xfrm>
        </p:grpSpPr>
        <p:sp>
          <p:nvSpPr>
            <p:cNvPr id="139" name="CustomShape 2"/>
            <p:cNvSpPr/>
            <p:nvPr/>
          </p:nvSpPr>
          <p:spPr>
            <a:xfrm>
              <a:off x="0" y="857160"/>
              <a:ext cx="10858320" cy="6000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"/>
            <p:cNvSpPr/>
            <p:nvPr/>
          </p:nvSpPr>
          <p:spPr>
            <a:xfrm>
              <a:off x="10171080" y="858240"/>
              <a:ext cx="1348920" cy="126936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"/>
            <p:cNvSpPr/>
            <p:nvPr/>
          </p:nvSpPr>
          <p:spPr>
            <a:xfrm>
              <a:off x="6527520" y="1478880"/>
              <a:ext cx="4995360" cy="5378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2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920" cy="396360"/>
          </a:xfrm>
          <a:prstGeom prst="rect">
            <a:avLst/>
          </a:prstGeom>
          <a:ln>
            <a:noFill/>
          </a:ln>
        </p:spPr>
      </p:pic>
      <p:sp>
        <p:nvSpPr>
          <p:cNvPr id="143" name="PlaceHolder 5"/>
          <p:cNvSpPr>
            <a:spLocks noGrp="1"/>
          </p:cNvSpPr>
          <p:nvPr>
            <p:ph type="title"/>
          </p:nvPr>
        </p:nvSpPr>
        <p:spPr>
          <a:xfrm>
            <a:off x="1143000" y="1285920"/>
            <a:ext cx="9905760" cy="114264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1143000" y="2571840"/>
            <a:ext cx="9905760" cy="35539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dt"/>
          </p:nvPr>
        </p:nvSpPr>
        <p:spPr>
          <a:xfrm>
            <a:off x="1143000" y="6356520"/>
            <a:ext cx="21733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46" name="PlaceHolder 8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47" name="PlaceHolder 9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66A2A28-D340-4D0E-A52B-DFC66B46D7F0}" type="slidenum">
              <a:rPr b="0" lang="de-DE" sz="1200" spc="-1" strike="noStrike">
                <a:solidFill>
                  <a:srgbClr val="006699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981360" y="3867840"/>
            <a:ext cx="9520920" cy="92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SAIKS </a:t>
            </a: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2022 final </a:t>
            </a: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presentatio</a:t>
            </a: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br/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81360" y="4895640"/>
            <a:ext cx="62107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Arial"/>
              </a:rPr>
              <a:t>Bogdan Bordeianu, Filip Kovacevic, Nino Ziegelwanger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43000" y="128592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Alignment – Our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experience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143000" y="2571840"/>
            <a:ext cx="9905760" cy="355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* Two different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ontologies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found.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Different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complexities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No betting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concepts in the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ontology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* Used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Logmap and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AgreementM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aker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Only Logmap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was able to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deliver a result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for only one of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the two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ontologies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One similar class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found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spcBef>
                <a:spcPts val="1417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* Matched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classes do not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have the same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semantics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Our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Person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class also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includes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legal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bodies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while the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other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does not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spcBef>
                <a:spcPts val="1417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spcBef>
                <a:spcPts val="1417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43000" y="128592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Alignment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43000" y="2571840"/>
            <a:ext cx="9905760" cy="355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360" y="2364120"/>
            <a:ext cx="12191760" cy="397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981360" y="3867840"/>
            <a:ext cx="9520920" cy="92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br/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989280" y="105264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Application Domain</a:t>
            </a:r>
            <a:br/>
            <a:br/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989280" y="2195640"/>
            <a:ext cx="9905760" cy="412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67920">
              <a:lnSpc>
                <a:spcPct val="100000"/>
              </a:lnSpc>
              <a:buClr>
                <a:srgbClr val="006699"/>
              </a:buClr>
              <a:buFont typeface="Arial"/>
              <a:buChar char="●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Football information system with betting capabilities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Information about: Game results, transfers, clubs, teams, players, seasons, infrastructures, …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 also: Bets on games, betting providers and their offered quotes</a:t>
            </a:r>
            <a:br/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User Accounts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needed to place bets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but: Football associates (players, club managers, referees) cannot place bets</a:t>
            </a:r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63;p2" descr=""/>
          <p:cNvPicPr/>
          <p:nvPr/>
        </p:nvPicPr>
        <p:blipFill>
          <a:blip r:embed="rId1"/>
          <a:stretch/>
        </p:blipFill>
        <p:spPr>
          <a:xfrm>
            <a:off x="7090920" y="4620600"/>
            <a:ext cx="1952280" cy="1952280"/>
          </a:xfrm>
          <a:prstGeom prst="rect">
            <a:avLst/>
          </a:prstGeom>
          <a:ln>
            <a:noFill/>
          </a:ln>
        </p:spPr>
      </p:pic>
      <p:pic>
        <p:nvPicPr>
          <p:cNvPr id="195" name="Google Shape;64;p2" descr=""/>
          <p:cNvPicPr/>
          <p:nvPr/>
        </p:nvPicPr>
        <p:blipFill>
          <a:blip r:embed="rId2"/>
          <a:stretch/>
        </p:blipFill>
        <p:spPr>
          <a:xfrm>
            <a:off x="4713840" y="4778640"/>
            <a:ext cx="1636200" cy="1636200"/>
          </a:xfrm>
          <a:prstGeom prst="rect">
            <a:avLst/>
          </a:prstGeom>
          <a:ln>
            <a:noFill/>
          </a:ln>
        </p:spPr>
      </p:pic>
      <p:pic>
        <p:nvPicPr>
          <p:cNvPr id="196" name="Google Shape;65;p2" descr=""/>
          <p:cNvPicPr/>
          <p:nvPr/>
        </p:nvPicPr>
        <p:blipFill>
          <a:blip r:embed="rId3"/>
          <a:stretch/>
        </p:blipFill>
        <p:spPr>
          <a:xfrm>
            <a:off x="2584080" y="4896720"/>
            <a:ext cx="1148760" cy="14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143000" y="128592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members</a:t>
            </a:r>
            <a:br/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5904000" y="1976400"/>
            <a:ext cx="3024360" cy="488160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79;g126814dc880_0_1" descr=""/>
          <p:cNvPicPr/>
          <p:nvPr/>
        </p:nvPicPr>
        <p:blipFill>
          <a:blip r:embed="rId2"/>
          <a:stretch/>
        </p:blipFill>
        <p:spPr>
          <a:xfrm>
            <a:off x="1584000" y="2127960"/>
            <a:ext cx="2663640" cy="449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143000" y="128592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features -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Advanced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OWL2 features</a:t>
            </a:r>
            <a:br/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986400" y="2036520"/>
          <a:ext cx="10062000" cy="4724280"/>
        </p:xfrm>
        <a:graphic>
          <a:graphicData uri="http://schemas.openxmlformats.org/drawingml/2006/table">
            <a:tbl>
              <a:tblPr/>
              <a:tblGrid>
                <a:gridCol w="3580560"/>
                <a:gridCol w="6481800"/>
              </a:tblGrid>
              <a:tr h="10389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disjointUnionOf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Club Competitions are a disjoint union of Domestic Club Competition and International Club Competitions.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396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propertyDisjointWith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:Transfer1 :</a:t>
                      </a: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newContract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:Contract1 </a:t>
                      </a:r>
                      <a:b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→ :Transfer1 :</a:t>
                      </a: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oldContract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:Contract1 </a:t>
                      </a:r>
                      <a:b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cannot exist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665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 types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hasQuote1, hasQuote2, hasQuoteX are of datatype xsd:double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30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“</a:t>
                      </a: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Is Nation an Enum?”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5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minQualifiedCardinality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International Club Competition has min 1 Division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3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qualifiedCardinality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Game has 2 Teams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143000" y="128592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features - Ontology Design patterns</a:t>
            </a:r>
            <a:br/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030920" y="2635560"/>
            <a:ext cx="1827360" cy="63864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AssociationContract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637800" y="4218480"/>
            <a:ext cx="1471320" cy="63864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Role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hasName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979200" y="4218480"/>
            <a:ext cx="2234520" cy="156312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FootballAssociate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hasName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hasNation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271840" y="4218120"/>
            <a:ext cx="2139120" cy="14634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Association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hasFoundingDate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hasInfrastructure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hasName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hasNation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hasTeam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7859160" y="4218480"/>
            <a:ext cx="2243880" cy="9432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Season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hasName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hasStartDate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hasEndDate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4944600" y="3274560"/>
            <a:ext cx="403632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8"/>
          <p:cNvSpPr/>
          <p:nvPr/>
        </p:nvSpPr>
        <p:spPr>
          <a:xfrm>
            <a:off x="6311160" y="3363480"/>
            <a:ext cx="4658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forSeason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4944600" y="3274560"/>
            <a:ext cx="139680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0"/>
          <p:cNvSpPr/>
          <p:nvPr/>
        </p:nvSpPr>
        <p:spPr>
          <a:xfrm>
            <a:off x="4839480" y="3647880"/>
            <a:ext cx="1471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hasAssociation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 flipH="1">
            <a:off x="4372920" y="3274560"/>
            <a:ext cx="57060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2"/>
          <p:cNvSpPr/>
          <p:nvPr/>
        </p:nvSpPr>
        <p:spPr>
          <a:xfrm>
            <a:off x="3593880" y="3616200"/>
            <a:ext cx="978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hasRole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 flipH="1">
            <a:off x="2096640" y="3274560"/>
            <a:ext cx="284760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4"/>
          <p:cNvSpPr/>
          <p:nvPr/>
        </p:nvSpPr>
        <p:spPr>
          <a:xfrm>
            <a:off x="1645200" y="3497040"/>
            <a:ext cx="1512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hasAssociate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143000" y="128592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Ontop Mappings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143000" y="2571840"/>
            <a:ext cx="9905760" cy="355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/>
        </p:blipFill>
        <p:spPr>
          <a:xfrm>
            <a:off x="0" y="2370600"/>
            <a:ext cx="11527560" cy="444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3000" y="128592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SHACL(1)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738720" y="2179800"/>
            <a:ext cx="10309680" cy="3945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71680" indent="-34272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Tip Constraint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 Match Result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“A|H|D”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another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“.*”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71680" indent="-34272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Quotes Constraint (for all quotes)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minExclusive 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71680" indent="-34272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Password Constraint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minLength 8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43000" y="1285920"/>
            <a:ext cx="99057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SHACL(2)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43000" y="2571840"/>
            <a:ext cx="9905760" cy="355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71680" indent="-34272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Nation Constraint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Address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Must be a String or an Address Class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71680" indent="-34272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Contract Constraint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Role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 1 Season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Association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1028880" indent="-34272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FootballAssociate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143000" y="1285920"/>
            <a:ext cx="9905760" cy="68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Oops! (Before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and after)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Picture 6" descr=""/>
          <p:cNvPicPr/>
          <p:nvPr/>
        </p:nvPicPr>
        <p:blipFill>
          <a:blip r:embed="rId1"/>
          <a:stretch/>
        </p:blipFill>
        <p:spPr>
          <a:xfrm>
            <a:off x="502200" y="2112120"/>
            <a:ext cx="5108040" cy="4536000"/>
          </a:xfrm>
          <a:prstGeom prst="rect">
            <a:avLst/>
          </a:prstGeom>
          <a:ln>
            <a:noFill/>
          </a:ln>
        </p:spPr>
      </p:pic>
      <p:pic>
        <p:nvPicPr>
          <p:cNvPr id="225" name="Picture 8" descr=""/>
          <p:cNvPicPr/>
          <p:nvPr/>
        </p:nvPicPr>
        <p:blipFill>
          <a:blip r:embed="rId2"/>
          <a:stretch/>
        </p:blipFill>
        <p:spPr>
          <a:xfrm>
            <a:off x="5981400" y="1973880"/>
            <a:ext cx="5108040" cy="474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LibreOffice/6.4.7.2$Linux_X86_64 LibreOffice_project/40$Build-2</Application>
  <Words>279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2020-12-07T08:24:36Z</dcterms:created>
  <dc:creator>Winkler</dc:creator>
  <dc:description/>
  <dc:language>en-GB</dc:language>
  <cp:lastModifiedBy/>
  <dcterms:modified xsi:type="dcterms:W3CDTF">2022-06-10T09:49:32Z</dcterms:modified>
  <cp:revision>7</cp:revision>
  <dc:subject/>
  <dc:title>SAIKS 2022 final presentation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