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371F33C-1F0C-4A7F-9DB7-B5DF6B65F96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80525CA-DA07-4356-A113-0125C25775A5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47334B9-725C-495F-BE09-FA680F649F03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Calibri"/>
              </a:rPr>
              <a:t>11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EB25929-9ED9-4FA6-8C38-A990EF5CF148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DA0FC89-4407-4F2F-BD53-887464344F34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6" descr="TU_rendering.tif"/>
          <p:cNvPicPr/>
          <p:nvPr/>
        </p:nvPicPr>
        <p:blipFill>
          <a:blip r:embed="rId2"/>
          <a:srcRect l="0" t="0" r="0" b="24691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0" y="2076480"/>
            <a:ext cx="11521800" cy="4780080"/>
            <a:chOff x="0" y="2076480"/>
            <a:chExt cx="11521800" cy="4780080"/>
          </a:xfrm>
        </p:grpSpPr>
        <p:sp>
          <p:nvSpPr>
            <p:cNvPr id="2" name="CustomShape 2"/>
            <p:cNvSpPr/>
            <p:nvPr/>
          </p:nvSpPr>
          <p:spPr>
            <a:xfrm>
              <a:off x="0" y="2076480"/>
              <a:ext cx="10856880" cy="47800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3"/>
            <p:cNvSpPr/>
            <p:nvPr/>
          </p:nvSpPr>
          <p:spPr>
            <a:xfrm>
              <a:off x="10170720" y="2076480"/>
              <a:ext cx="1348920" cy="1011240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6527880" y="2571840"/>
              <a:ext cx="4993920" cy="428472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oogle Shape;15;p6" descr=""/>
          <p:cNvPicPr/>
          <p:nvPr/>
        </p:nvPicPr>
        <p:blipFill>
          <a:blip r:embed="rId3"/>
          <a:stretch/>
        </p:blipFill>
        <p:spPr>
          <a:xfrm>
            <a:off x="191520" y="188640"/>
            <a:ext cx="3706920" cy="140364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857160"/>
            <a:ext cx="11521800" cy="5999400"/>
            <a:chOff x="0" y="857160"/>
            <a:chExt cx="11521800" cy="5999400"/>
          </a:xfrm>
        </p:grpSpPr>
        <p:sp>
          <p:nvSpPr>
            <p:cNvPr id="45" name="CustomShape 2"/>
            <p:cNvSpPr/>
            <p:nvPr/>
          </p:nvSpPr>
          <p:spPr>
            <a:xfrm>
              <a:off x="0" y="857160"/>
              <a:ext cx="10857240" cy="599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0171080" y="858240"/>
              <a:ext cx="1347840" cy="12682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6527520" y="1478880"/>
              <a:ext cx="4994280" cy="53776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8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3840" cy="395280"/>
          </a:xfrm>
          <a:prstGeom prst="rect">
            <a:avLst/>
          </a:prstGeom>
          <a:ln>
            <a:noFill/>
          </a:ln>
        </p:spPr>
      </p:pic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857160"/>
            <a:ext cx="11521800" cy="5999400"/>
            <a:chOff x="0" y="857160"/>
            <a:chExt cx="11521800" cy="5999400"/>
          </a:xfrm>
        </p:grpSpPr>
        <p:sp>
          <p:nvSpPr>
            <p:cNvPr id="89" name="CustomShape 2"/>
            <p:cNvSpPr/>
            <p:nvPr/>
          </p:nvSpPr>
          <p:spPr>
            <a:xfrm>
              <a:off x="0" y="857160"/>
              <a:ext cx="10857240" cy="599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3"/>
            <p:cNvSpPr/>
            <p:nvPr/>
          </p:nvSpPr>
          <p:spPr>
            <a:xfrm>
              <a:off x="10171080" y="858240"/>
              <a:ext cx="1347840" cy="12682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4"/>
            <p:cNvSpPr/>
            <p:nvPr/>
          </p:nvSpPr>
          <p:spPr>
            <a:xfrm>
              <a:off x="6527520" y="1478880"/>
              <a:ext cx="4994280" cy="53776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2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3840" cy="395280"/>
          </a:xfrm>
          <a:prstGeom prst="rect">
            <a:avLst/>
          </a:prstGeom>
          <a:ln>
            <a:noFill/>
          </a:ln>
        </p:spPr>
      </p:pic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"/>
          <p:cNvGrpSpPr/>
          <p:nvPr/>
        </p:nvGrpSpPr>
        <p:grpSpPr>
          <a:xfrm>
            <a:off x="0" y="857160"/>
            <a:ext cx="11521800" cy="5999400"/>
            <a:chOff x="0" y="857160"/>
            <a:chExt cx="11521800" cy="5999400"/>
          </a:xfrm>
        </p:grpSpPr>
        <p:sp>
          <p:nvSpPr>
            <p:cNvPr id="132" name="CustomShape 2"/>
            <p:cNvSpPr/>
            <p:nvPr/>
          </p:nvSpPr>
          <p:spPr>
            <a:xfrm>
              <a:off x="0" y="857160"/>
              <a:ext cx="10857240" cy="599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3"/>
            <p:cNvSpPr/>
            <p:nvPr/>
          </p:nvSpPr>
          <p:spPr>
            <a:xfrm>
              <a:off x="10171080" y="858240"/>
              <a:ext cx="1347840" cy="12682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4"/>
            <p:cNvSpPr/>
            <p:nvPr/>
          </p:nvSpPr>
          <p:spPr>
            <a:xfrm>
              <a:off x="6527520" y="1478880"/>
              <a:ext cx="4994280" cy="53776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5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3840" cy="39528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"/>
          <p:cNvGrpSpPr/>
          <p:nvPr/>
        </p:nvGrpSpPr>
        <p:grpSpPr>
          <a:xfrm>
            <a:off x="0" y="857160"/>
            <a:ext cx="11521800" cy="5999400"/>
            <a:chOff x="0" y="857160"/>
            <a:chExt cx="11521800" cy="5999400"/>
          </a:xfrm>
        </p:grpSpPr>
        <p:sp>
          <p:nvSpPr>
            <p:cNvPr id="176" name="CustomShape 2"/>
            <p:cNvSpPr/>
            <p:nvPr/>
          </p:nvSpPr>
          <p:spPr>
            <a:xfrm>
              <a:off x="0" y="857160"/>
              <a:ext cx="10857240" cy="599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3"/>
            <p:cNvSpPr/>
            <p:nvPr/>
          </p:nvSpPr>
          <p:spPr>
            <a:xfrm>
              <a:off x="10171080" y="858240"/>
              <a:ext cx="1347840" cy="12682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4"/>
            <p:cNvSpPr/>
            <p:nvPr/>
          </p:nvSpPr>
          <p:spPr>
            <a:xfrm>
              <a:off x="6527520" y="1478880"/>
              <a:ext cx="4994280" cy="53776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9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3840" cy="395280"/>
          </a:xfrm>
          <a:prstGeom prst="rect">
            <a:avLst/>
          </a:prstGeom>
          <a:ln>
            <a:noFill/>
          </a:ln>
        </p:spPr>
      </p:pic>
      <p:sp>
        <p:nvSpPr>
          <p:cNvPr id="18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0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981360" y="3867840"/>
            <a:ext cx="95198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5200" spc="-1" strike="noStrike">
                <a:solidFill>
                  <a:srgbClr val="ffffff"/>
                </a:solidFill>
                <a:latin typeface="Arial"/>
                <a:ea typeface="Arial"/>
              </a:rPr>
              <a:t>SAIKS 2022 final presentation</a:t>
            </a:r>
            <a:br/>
            <a:endParaRPr b="0" lang="en-GB" sz="5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981360" y="4895640"/>
            <a:ext cx="620964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  <a:ea typeface="Arial"/>
              </a:rPr>
              <a:t>Bogdan Bordeianu, Filip Kovacevic, Nino Ziegelwanger 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143000" y="1285920"/>
            <a:ext cx="99046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Ontology Alignment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143000" y="2571840"/>
            <a:ext cx="9904680" cy="35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360" y="2364120"/>
            <a:ext cx="12190680" cy="397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981360" y="3867840"/>
            <a:ext cx="95198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5200" spc="-1" strike="noStrike">
                <a:solidFill>
                  <a:srgbClr val="ffffff"/>
                </a:solidFill>
                <a:latin typeface="Arial"/>
                <a:ea typeface="Arial"/>
              </a:rPr>
              <a:t>Thank you!</a:t>
            </a:r>
            <a:br/>
            <a:endParaRPr b="0" lang="en-GB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989280" y="1052640"/>
            <a:ext cx="99046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Application Domain</a:t>
            </a:r>
            <a:br/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989280" y="2195640"/>
            <a:ext cx="9904680" cy="412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66840">
              <a:lnSpc>
                <a:spcPct val="100000"/>
              </a:lnSpc>
              <a:buClr>
                <a:srgbClr val="006699"/>
              </a:buClr>
              <a:buFont typeface="Arial"/>
              <a:buChar char="●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Football information system with betting capabilities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Information about: Game results, transfers, clubs, teams, players, seasons, infrastructures, …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But also: Bets on games, betting providers and their offered quotes</a:t>
            </a:r>
            <a:br/>
            <a:r>
              <a:rPr b="0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User Accounts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needed to place bets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but: Football associates (players, club managers, referees) cannot place bets</a:t>
            </a:r>
            <a:br/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28" name="Google Shape;63;p2" descr=""/>
          <p:cNvPicPr/>
          <p:nvPr/>
        </p:nvPicPr>
        <p:blipFill>
          <a:blip r:embed="rId1"/>
          <a:stretch/>
        </p:blipFill>
        <p:spPr>
          <a:xfrm>
            <a:off x="7090920" y="4620600"/>
            <a:ext cx="1951200" cy="1951200"/>
          </a:xfrm>
          <a:prstGeom prst="rect">
            <a:avLst/>
          </a:prstGeom>
          <a:ln>
            <a:noFill/>
          </a:ln>
        </p:spPr>
      </p:pic>
      <p:pic>
        <p:nvPicPr>
          <p:cNvPr id="229" name="Google Shape;64;p2" descr=""/>
          <p:cNvPicPr/>
          <p:nvPr/>
        </p:nvPicPr>
        <p:blipFill>
          <a:blip r:embed="rId2"/>
          <a:stretch/>
        </p:blipFill>
        <p:spPr>
          <a:xfrm>
            <a:off x="4713840" y="4778640"/>
            <a:ext cx="1635120" cy="1635120"/>
          </a:xfrm>
          <a:prstGeom prst="rect">
            <a:avLst/>
          </a:prstGeom>
          <a:ln>
            <a:noFill/>
          </a:ln>
        </p:spPr>
      </p:pic>
      <p:pic>
        <p:nvPicPr>
          <p:cNvPr id="230" name="Google Shape;65;p2" descr=""/>
          <p:cNvPicPr/>
          <p:nvPr/>
        </p:nvPicPr>
        <p:blipFill>
          <a:blip r:embed="rId3"/>
          <a:stretch/>
        </p:blipFill>
        <p:spPr>
          <a:xfrm>
            <a:off x="2584080" y="4896720"/>
            <a:ext cx="1147680" cy="139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43000" y="1285920"/>
            <a:ext cx="99046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Football ontology members</a:t>
            </a:r>
            <a:br/>
            <a:endParaRPr b="0" lang="en-GB" sz="3600" spc="-1" strike="noStrike">
              <a:latin typeface="Arial"/>
            </a:endParaRPr>
          </a:p>
        </p:txBody>
      </p:sp>
      <p:pic>
        <p:nvPicPr>
          <p:cNvPr id="232" name="Google Shape;79;g126814dc880_0_1" descr=""/>
          <p:cNvPicPr/>
          <p:nvPr/>
        </p:nvPicPr>
        <p:blipFill>
          <a:blip r:embed="rId1"/>
          <a:stretch/>
        </p:blipFill>
        <p:spPr>
          <a:xfrm>
            <a:off x="1584000" y="2127960"/>
            <a:ext cx="2662560" cy="449496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5616000" y="2116800"/>
            <a:ext cx="3239280" cy="451296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6192000" y="5328000"/>
            <a:ext cx="1079280" cy="1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5904000" y="4320000"/>
            <a:ext cx="1223280" cy="287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6120000" y="4824000"/>
            <a:ext cx="1151280" cy="1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8208000" y="1678320"/>
            <a:ext cx="3239280" cy="4512960"/>
          </a:xfrm>
          <a:prstGeom prst="rect">
            <a:avLst/>
          </a:prstGeom>
          <a:ln>
            <a:noFill/>
          </a:ln>
        </p:spPr>
      </p:pic>
      <p:sp>
        <p:nvSpPr>
          <p:cNvPr id="238" name="CustomShape 1"/>
          <p:cNvSpPr/>
          <p:nvPr/>
        </p:nvSpPr>
        <p:spPr>
          <a:xfrm>
            <a:off x="8748000" y="3982320"/>
            <a:ext cx="1151280" cy="1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"/>
          <p:cNvSpPr/>
          <p:nvPr/>
        </p:nvSpPr>
        <p:spPr>
          <a:xfrm>
            <a:off x="9036000" y="4630320"/>
            <a:ext cx="1151280" cy="1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8892000" y="5413320"/>
            <a:ext cx="1151280" cy="1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8505000" y="5557320"/>
            <a:ext cx="1151280" cy="368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8748000" y="2686320"/>
            <a:ext cx="1151280" cy="1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8532000" y="3118320"/>
            <a:ext cx="1151280" cy="1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8892000" y="5278320"/>
            <a:ext cx="1151280" cy="1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8532000" y="1822320"/>
            <a:ext cx="1151280" cy="1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3519360" y="936000"/>
            <a:ext cx="35359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Ontop Mappings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1848240" y="1717920"/>
            <a:ext cx="743040" cy="74304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1848240" y="5520240"/>
            <a:ext cx="743040" cy="74304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4"/>
          <a:stretch/>
        </p:blipFill>
        <p:spPr>
          <a:xfrm>
            <a:off x="1728000" y="1717920"/>
            <a:ext cx="743040" cy="74304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5"/>
          <a:stretch/>
        </p:blipFill>
        <p:spPr>
          <a:xfrm>
            <a:off x="1776240" y="4152240"/>
            <a:ext cx="743040" cy="743040"/>
          </a:xfrm>
          <a:prstGeom prst="rect">
            <a:avLst/>
          </a:prstGeom>
          <a:ln>
            <a:noFill/>
          </a:ln>
        </p:spPr>
      </p:pic>
      <p:sp>
        <p:nvSpPr>
          <p:cNvPr id="251" name="CustomShape 10"/>
          <p:cNvSpPr/>
          <p:nvPr/>
        </p:nvSpPr>
        <p:spPr>
          <a:xfrm>
            <a:off x="1728000" y="2533680"/>
            <a:ext cx="637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1872000" y="4909680"/>
            <a:ext cx="1357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betting_ods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1906200" y="6349680"/>
            <a:ext cx="2369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df_full_premierleague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6"/>
          <a:stretch/>
        </p:blipFill>
        <p:spPr>
          <a:xfrm>
            <a:off x="1776240" y="3024000"/>
            <a:ext cx="743040" cy="743040"/>
          </a:xfrm>
          <a:prstGeom prst="rect">
            <a:avLst/>
          </a:prstGeom>
          <a:ln>
            <a:noFill/>
          </a:ln>
        </p:spPr>
      </p:pic>
      <p:sp>
        <p:nvSpPr>
          <p:cNvPr id="255" name="CustomShape 13"/>
          <p:cNvSpPr/>
          <p:nvPr/>
        </p:nvSpPr>
        <p:spPr>
          <a:xfrm>
            <a:off x="1881360" y="3805920"/>
            <a:ext cx="1068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transfers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7"/>
          <a:stretch/>
        </p:blipFill>
        <p:spPr>
          <a:xfrm>
            <a:off x="3942720" y="3744000"/>
            <a:ext cx="448560" cy="448560"/>
          </a:xfrm>
          <a:prstGeom prst="rect">
            <a:avLst/>
          </a:prstGeom>
          <a:ln>
            <a:noFill/>
          </a:ln>
        </p:spPr>
      </p:pic>
      <p:sp>
        <p:nvSpPr>
          <p:cNvPr id="257" name="CustomShape 14"/>
          <p:cNvSpPr/>
          <p:nvPr/>
        </p:nvSpPr>
        <p:spPr>
          <a:xfrm>
            <a:off x="3456000" y="4320000"/>
            <a:ext cx="193860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Insert into normalized 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postgres schema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8" name="CustomShape 15"/>
          <p:cNvSpPr/>
          <p:nvPr/>
        </p:nvSpPr>
        <p:spPr>
          <a:xfrm>
            <a:off x="5796000" y="3744000"/>
            <a:ext cx="1799280" cy="431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Ontop mappings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9" name="Line 16"/>
          <p:cNvSpPr/>
          <p:nvPr/>
        </p:nvSpPr>
        <p:spPr>
          <a:xfrm>
            <a:off x="2664000" y="2232000"/>
            <a:ext cx="127872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7"/>
          <p:cNvSpPr/>
          <p:nvPr/>
        </p:nvSpPr>
        <p:spPr>
          <a:xfrm>
            <a:off x="2736000" y="3384000"/>
            <a:ext cx="1206720" cy="6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8"/>
          <p:cNvSpPr/>
          <p:nvPr/>
        </p:nvSpPr>
        <p:spPr>
          <a:xfrm flipV="1">
            <a:off x="2520000" y="4032000"/>
            <a:ext cx="142272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19"/>
          <p:cNvSpPr/>
          <p:nvPr/>
        </p:nvSpPr>
        <p:spPr>
          <a:xfrm flipV="1">
            <a:off x="2736000" y="4104000"/>
            <a:ext cx="108000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8"/>
          <a:stretch/>
        </p:blipFill>
        <p:spPr>
          <a:xfrm>
            <a:off x="4878720" y="6048000"/>
            <a:ext cx="736560" cy="736560"/>
          </a:xfrm>
          <a:prstGeom prst="rect">
            <a:avLst/>
          </a:prstGeom>
          <a:ln>
            <a:noFill/>
          </a:ln>
        </p:spPr>
      </p:pic>
      <p:sp>
        <p:nvSpPr>
          <p:cNvPr id="264" name="CustomShape 20"/>
          <p:cNvSpPr/>
          <p:nvPr/>
        </p:nvSpPr>
        <p:spPr>
          <a:xfrm>
            <a:off x="1152000" y="1584000"/>
            <a:ext cx="4103280" cy="5183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TextShape 21"/>
          <p:cNvSpPr txBox="1"/>
          <p:nvPr/>
        </p:nvSpPr>
        <p:spPr>
          <a:xfrm>
            <a:off x="8925120" y="6408000"/>
            <a:ext cx="2270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https://github.com/GreenfishK/SAIKS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9"/>
          <a:stretch/>
        </p:blipFill>
        <p:spPr>
          <a:xfrm>
            <a:off x="8209080" y="6264000"/>
            <a:ext cx="538920" cy="53892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10"/>
          <a:stretch/>
        </p:blipFill>
        <p:spPr>
          <a:xfrm>
            <a:off x="4752000" y="3744000"/>
            <a:ext cx="477360" cy="492120"/>
          </a:xfrm>
          <a:prstGeom prst="rect">
            <a:avLst/>
          </a:prstGeom>
          <a:ln>
            <a:noFill/>
          </a:ln>
        </p:spPr>
      </p:pic>
      <p:sp>
        <p:nvSpPr>
          <p:cNvPr id="268" name="Line 22"/>
          <p:cNvSpPr/>
          <p:nvPr/>
        </p:nvSpPr>
        <p:spPr>
          <a:xfrm>
            <a:off x="4391280" y="4032000"/>
            <a:ext cx="360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23"/>
          <p:cNvSpPr/>
          <p:nvPr/>
        </p:nvSpPr>
        <p:spPr>
          <a:xfrm>
            <a:off x="5229360" y="3996000"/>
            <a:ext cx="6026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24"/>
          <p:cNvSpPr/>
          <p:nvPr/>
        </p:nvSpPr>
        <p:spPr>
          <a:xfrm>
            <a:off x="7595280" y="3996000"/>
            <a:ext cx="612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2088000" y="959400"/>
            <a:ext cx="8783640" cy="5898240"/>
          </a:xfrm>
          <a:prstGeom prst="rect">
            <a:avLst/>
          </a:prstGeom>
          <a:ln>
            <a:noFill/>
          </a:ln>
        </p:spPr>
      </p:pic>
      <p:sp>
        <p:nvSpPr>
          <p:cNvPr id="272" name="CustomShape 1"/>
          <p:cNvSpPr/>
          <p:nvPr/>
        </p:nvSpPr>
        <p:spPr>
          <a:xfrm>
            <a:off x="1143000" y="1285920"/>
            <a:ext cx="99046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Football ontology in GraphDB</a:t>
            </a:r>
            <a:br/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143000" y="1285920"/>
            <a:ext cx="99046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SHACL(1)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738720" y="2179800"/>
            <a:ext cx="10308600" cy="39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71680" indent="-34164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Tip Constraint</a:t>
            </a:r>
            <a:endParaRPr b="0" lang="en-GB" sz="2400" spc="-1" strike="noStrike">
              <a:latin typeface="Arial"/>
            </a:endParaRPr>
          </a:p>
          <a:p>
            <a:pPr lvl="1" marL="1028880" indent="-3416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placed on a Match Result Market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String pattern “A|H|D”</a:t>
            </a:r>
            <a:endParaRPr b="0" lang="en-GB" sz="2000" spc="-1" strike="noStrike">
              <a:latin typeface="Arial"/>
            </a:endParaRPr>
          </a:p>
          <a:p>
            <a:pPr lvl="1" marL="1028880" indent="-3416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placed on another Market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String pattern “.*”</a:t>
            </a:r>
            <a:endParaRPr b="0" lang="en-GB" sz="2000" spc="-1" strike="noStrike">
              <a:latin typeface="Arial"/>
            </a:endParaRPr>
          </a:p>
          <a:p>
            <a:pPr marL="571680" indent="-34164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Quotes Constraint (for all quotes)</a:t>
            </a:r>
            <a:endParaRPr b="0" lang="en-GB" sz="2400" spc="-1" strike="noStrike">
              <a:latin typeface="Arial"/>
            </a:endParaRPr>
          </a:p>
          <a:p>
            <a:pPr lvl="1" marL="1028880" indent="-3416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minExclusive 1</a:t>
            </a:r>
            <a:endParaRPr b="0" lang="en-GB" sz="2000" spc="-1" strike="noStrike">
              <a:latin typeface="Arial"/>
            </a:endParaRPr>
          </a:p>
          <a:p>
            <a:pPr marL="571680" indent="-34164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Password Constraint</a:t>
            </a:r>
            <a:endParaRPr b="0" lang="en-GB" sz="2400" spc="-1" strike="noStrike">
              <a:latin typeface="Arial"/>
            </a:endParaRPr>
          </a:p>
          <a:p>
            <a:pPr lvl="1" marL="1028880" indent="-3416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</a:t>
            </a:r>
            <a:endParaRPr b="0" lang="en-GB" sz="2000" spc="-1" strike="noStrike">
              <a:latin typeface="Arial"/>
            </a:endParaRPr>
          </a:p>
          <a:p>
            <a:pPr lvl="1" marL="1028880" indent="-3416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minLength 8</a:t>
            </a:r>
            <a:endParaRPr b="0" lang="en-GB" sz="2000" spc="-1" strike="noStrike">
              <a:latin typeface="Arial"/>
            </a:endParaRPr>
          </a:p>
          <a:p>
            <a:pPr marL="685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143000" y="1285920"/>
            <a:ext cx="99046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SHACL(2)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1143000" y="2571840"/>
            <a:ext cx="9904680" cy="35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71680" indent="-34164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Nation Constraint</a:t>
            </a:r>
            <a:endParaRPr b="0" lang="en-GB" sz="2400" spc="-1" strike="noStrike">
              <a:latin typeface="Arial"/>
            </a:endParaRPr>
          </a:p>
          <a:p>
            <a:pPr lvl="1" marL="1028880" indent="-3416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Address</a:t>
            </a:r>
            <a:endParaRPr b="0" lang="en-GB" sz="2000" spc="-1" strike="noStrike">
              <a:latin typeface="Arial"/>
            </a:endParaRPr>
          </a:p>
          <a:p>
            <a:pPr lvl="1" marL="1028880" indent="-3416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Must be a String or an Address Class</a:t>
            </a:r>
            <a:endParaRPr b="0" lang="en-GB" sz="2000" spc="-1" strike="noStrike">
              <a:latin typeface="Arial"/>
            </a:endParaRPr>
          </a:p>
          <a:p>
            <a:pPr marL="571680" indent="-34164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Association Contract Constraint</a:t>
            </a:r>
            <a:endParaRPr b="0" lang="en-GB" sz="2400" spc="-1" strike="noStrike">
              <a:latin typeface="Arial"/>
            </a:endParaRPr>
          </a:p>
          <a:p>
            <a:pPr lvl="1" marL="1028880" indent="-3416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Role</a:t>
            </a:r>
            <a:endParaRPr b="0" lang="en-GB" sz="2000" spc="-1" strike="noStrike">
              <a:latin typeface="Arial"/>
            </a:endParaRPr>
          </a:p>
          <a:p>
            <a:pPr lvl="1" marL="1028880" indent="-3416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 1 Season</a:t>
            </a:r>
            <a:endParaRPr b="0" lang="en-GB" sz="2000" spc="-1" strike="noStrike">
              <a:latin typeface="Arial"/>
            </a:endParaRPr>
          </a:p>
          <a:p>
            <a:pPr lvl="1" marL="1028880" indent="-3416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Association</a:t>
            </a:r>
            <a:endParaRPr b="0" lang="en-GB" sz="2000" spc="-1" strike="noStrike">
              <a:latin typeface="Arial"/>
            </a:endParaRPr>
          </a:p>
          <a:p>
            <a:pPr lvl="1" marL="1028880" indent="-3416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FootballAssociate</a:t>
            </a:r>
            <a:endParaRPr b="0" lang="en-GB" sz="20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143000" y="1285920"/>
            <a:ext cx="9904680" cy="6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Oops! (Before and after)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78" name="Picture 6" descr=""/>
          <p:cNvPicPr/>
          <p:nvPr/>
        </p:nvPicPr>
        <p:blipFill>
          <a:blip r:embed="rId1"/>
          <a:stretch/>
        </p:blipFill>
        <p:spPr>
          <a:xfrm>
            <a:off x="502200" y="2112120"/>
            <a:ext cx="5106960" cy="4534920"/>
          </a:xfrm>
          <a:prstGeom prst="rect">
            <a:avLst/>
          </a:prstGeom>
          <a:ln>
            <a:noFill/>
          </a:ln>
        </p:spPr>
      </p:pic>
      <p:pic>
        <p:nvPicPr>
          <p:cNvPr id="279" name="Picture 8" descr=""/>
          <p:cNvPicPr/>
          <p:nvPr/>
        </p:nvPicPr>
        <p:blipFill>
          <a:blip r:embed="rId2"/>
          <a:stretch/>
        </p:blipFill>
        <p:spPr>
          <a:xfrm>
            <a:off x="5981400" y="1973880"/>
            <a:ext cx="5106960" cy="474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143000" y="1285920"/>
            <a:ext cx="99046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Ontology Alignment – Our experience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1143000" y="2571840"/>
            <a:ext cx="9904680" cy="35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2271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Two different ontologies found.</a:t>
            </a:r>
            <a:endParaRPr b="0" lang="en-GB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complexities</a:t>
            </a:r>
            <a:endParaRPr b="0" lang="en-GB" sz="1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 betting concepts in the second ontology</a:t>
            </a:r>
            <a:endParaRPr b="0" lang="en-GB" sz="1400" spc="-1" strike="noStrike">
              <a:latin typeface="Arial"/>
            </a:endParaRPr>
          </a:p>
          <a:p>
            <a:pPr marL="457200" indent="-2271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Used Logmap and AgreementMaker</a:t>
            </a:r>
            <a:endParaRPr b="0" lang="en-GB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Only Logmap was able to deliver a result for only one of the two ontologies</a:t>
            </a:r>
            <a:endParaRPr b="0" lang="en-GB" sz="1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One similar class found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* Matched classes do not have the same semantics</a:t>
            </a:r>
            <a:endParaRPr b="0" lang="en-GB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Our Person class also includes legal bodies while the other does not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LibreOffice/6.4.7.2$Linux_X86_64 LibreOffice_project/40$Build-2</Application>
  <Words>279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2020-12-07T08:24:36Z</dcterms:created>
  <dc:creator>Winkler</dc:creator>
  <dc:description/>
  <dc:language>en-GB</dc:language>
  <cp:lastModifiedBy/>
  <dcterms:modified xsi:type="dcterms:W3CDTF">2022-06-10T10:47:54Z</dcterms:modified>
  <cp:revision>19</cp:revision>
  <dc:subject/>
  <dc:title>SAIKS 2022 final presentation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