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1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2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BF9417A-BDF4-4256-A3F4-D5D1003CF2A6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CBC18F5-1423-4384-AB41-E95266593707}" type="slidenum">
              <a:rPr b="0" lang="de-DE" sz="1200" spc="-1" strike="noStrike">
                <a:solidFill>
                  <a:srgbClr val="000000"/>
                </a:solidFill>
                <a:latin typeface="Calibri"/>
                <a:ea typeface="Calibri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87FA019-BE41-4A85-9912-08EB20AF1432}" type="slidenum">
              <a:rPr b="0" lang="de-DE" sz="1200" spc="-1" strike="noStrike">
                <a:solidFill>
                  <a:srgbClr val="000000"/>
                </a:solidFill>
                <a:latin typeface="Calibri"/>
                <a:ea typeface="Calibri"/>
              </a:rPr>
              <a:t>11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F480269-565A-42EE-BB4E-12AF0B9E4503}" type="slidenum"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C039EE5-55AB-4B17-9AD6-C750F1B0E9C7}" type="slidenum"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6" descr="TU_rendering.tif"/>
          <p:cNvPicPr/>
          <p:nvPr/>
        </p:nvPicPr>
        <p:blipFill>
          <a:blip r:embed="rId2"/>
          <a:srcRect l="0" t="0" r="0" b="24694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</p:pic>
      <p:grpSp>
        <p:nvGrpSpPr>
          <p:cNvPr id="1" name="Group 1"/>
          <p:cNvGrpSpPr/>
          <p:nvPr/>
        </p:nvGrpSpPr>
        <p:grpSpPr>
          <a:xfrm>
            <a:off x="0" y="2076480"/>
            <a:ext cx="11522160" cy="4780440"/>
            <a:chOff x="0" y="2076480"/>
            <a:chExt cx="11522160" cy="4780440"/>
          </a:xfrm>
        </p:grpSpPr>
        <p:sp>
          <p:nvSpPr>
            <p:cNvPr id="2" name="CustomShape 2"/>
            <p:cNvSpPr/>
            <p:nvPr/>
          </p:nvSpPr>
          <p:spPr>
            <a:xfrm>
              <a:off x="0" y="2076480"/>
              <a:ext cx="10857240" cy="478044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3"/>
            <p:cNvSpPr/>
            <p:nvPr/>
          </p:nvSpPr>
          <p:spPr>
            <a:xfrm>
              <a:off x="10170720" y="2076480"/>
              <a:ext cx="1349280" cy="1011600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4"/>
            <p:cNvSpPr/>
            <p:nvPr/>
          </p:nvSpPr>
          <p:spPr>
            <a:xfrm>
              <a:off x="6527880" y="2571840"/>
              <a:ext cx="4994280" cy="428508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" name="Google Shape;15;p6" descr=""/>
          <p:cNvPicPr/>
          <p:nvPr/>
        </p:nvPicPr>
        <p:blipFill>
          <a:blip r:embed="rId3"/>
          <a:stretch/>
        </p:blipFill>
        <p:spPr>
          <a:xfrm>
            <a:off x="191520" y="188640"/>
            <a:ext cx="3707280" cy="1404000"/>
          </a:xfrm>
          <a:prstGeom prst="rect">
            <a:avLst/>
          </a:prstGeom>
          <a:ln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</a:t>
            </a:r>
            <a:r>
              <a:rPr b="0" lang="en-GB" sz="4400" spc="-1" strike="noStrike">
                <a:latin typeface="Arial"/>
              </a:rPr>
              <a:t>k to </a:t>
            </a:r>
            <a:r>
              <a:rPr b="0" lang="en-GB" sz="4400" spc="-1" strike="noStrike">
                <a:latin typeface="Arial"/>
              </a:rPr>
              <a:t>edit </a:t>
            </a:r>
            <a:r>
              <a:rPr b="0" lang="en-GB" sz="4400" spc="-1" strike="noStrike">
                <a:latin typeface="Arial"/>
              </a:rPr>
              <a:t>the </a:t>
            </a:r>
            <a:r>
              <a:rPr b="0" lang="en-GB" sz="4400" spc="-1" strike="noStrike">
                <a:latin typeface="Arial"/>
              </a:rPr>
              <a:t>title </a:t>
            </a:r>
            <a:r>
              <a:rPr b="0" lang="en-GB" sz="4400" spc="-1" strike="noStrike">
                <a:latin typeface="Arial"/>
              </a:rPr>
              <a:t>text </a:t>
            </a:r>
            <a:r>
              <a:rPr b="0" lang="en-GB" sz="4400" spc="-1" strike="noStrike">
                <a:latin typeface="Arial"/>
              </a:rPr>
              <a:t>form</a:t>
            </a:r>
            <a:r>
              <a:rPr b="0" lang="en-GB" sz="4400" spc="-1" strike="noStrike">
                <a:latin typeface="Arial"/>
              </a:rPr>
              <a:t>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e7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0" y="857160"/>
            <a:ext cx="11522160" cy="5999760"/>
            <a:chOff x="0" y="857160"/>
            <a:chExt cx="11522160" cy="5999760"/>
          </a:xfrm>
        </p:grpSpPr>
        <p:sp>
          <p:nvSpPr>
            <p:cNvPr id="45" name="CustomShape 2"/>
            <p:cNvSpPr/>
            <p:nvPr/>
          </p:nvSpPr>
          <p:spPr>
            <a:xfrm>
              <a:off x="0" y="857160"/>
              <a:ext cx="10857600" cy="59997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3"/>
            <p:cNvSpPr/>
            <p:nvPr/>
          </p:nvSpPr>
          <p:spPr>
            <a:xfrm>
              <a:off x="10171080" y="858240"/>
              <a:ext cx="1348200" cy="12686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"/>
            <p:cNvSpPr/>
            <p:nvPr/>
          </p:nvSpPr>
          <p:spPr>
            <a:xfrm>
              <a:off x="6527520" y="1478880"/>
              <a:ext cx="4994640" cy="53780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8" name="Google Shape;36;p8" descr="TU_Logo.gif"/>
          <p:cNvPicPr/>
          <p:nvPr/>
        </p:nvPicPr>
        <p:blipFill>
          <a:blip r:embed="rId2"/>
          <a:stretch/>
        </p:blipFill>
        <p:spPr>
          <a:xfrm>
            <a:off x="119160" y="116640"/>
            <a:ext cx="394200" cy="395640"/>
          </a:xfrm>
          <a:prstGeom prst="rect">
            <a:avLst/>
          </a:prstGeom>
          <a:ln>
            <a:noFill/>
          </a:ln>
        </p:spPr>
      </p:pic>
      <p:sp>
        <p:nvSpPr>
          <p:cNvPr id="49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e7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"/>
          <p:cNvGrpSpPr/>
          <p:nvPr/>
        </p:nvGrpSpPr>
        <p:grpSpPr>
          <a:xfrm>
            <a:off x="0" y="857160"/>
            <a:ext cx="11522160" cy="5999760"/>
            <a:chOff x="0" y="857160"/>
            <a:chExt cx="11522160" cy="5999760"/>
          </a:xfrm>
        </p:grpSpPr>
        <p:sp>
          <p:nvSpPr>
            <p:cNvPr id="89" name="CustomShape 2"/>
            <p:cNvSpPr/>
            <p:nvPr/>
          </p:nvSpPr>
          <p:spPr>
            <a:xfrm>
              <a:off x="0" y="857160"/>
              <a:ext cx="10857600" cy="59997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3"/>
            <p:cNvSpPr/>
            <p:nvPr/>
          </p:nvSpPr>
          <p:spPr>
            <a:xfrm>
              <a:off x="10171080" y="858240"/>
              <a:ext cx="1348200" cy="12686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4"/>
            <p:cNvSpPr/>
            <p:nvPr/>
          </p:nvSpPr>
          <p:spPr>
            <a:xfrm>
              <a:off x="6527520" y="1478880"/>
              <a:ext cx="4994640" cy="53780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92" name="Google Shape;36;p8" descr="TU_Logo.gif"/>
          <p:cNvPicPr/>
          <p:nvPr/>
        </p:nvPicPr>
        <p:blipFill>
          <a:blip r:embed="rId2"/>
          <a:stretch/>
        </p:blipFill>
        <p:spPr>
          <a:xfrm>
            <a:off x="119160" y="116640"/>
            <a:ext cx="394200" cy="395640"/>
          </a:xfrm>
          <a:prstGeom prst="rect">
            <a:avLst/>
          </a:prstGeom>
          <a:ln>
            <a:noFill/>
          </a:ln>
        </p:spPr>
      </p:pic>
      <p:sp>
        <p:nvSpPr>
          <p:cNvPr id="93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e7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"/>
          <p:cNvGrpSpPr/>
          <p:nvPr/>
        </p:nvGrpSpPr>
        <p:grpSpPr>
          <a:xfrm>
            <a:off x="0" y="857160"/>
            <a:ext cx="11522160" cy="5999760"/>
            <a:chOff x="0" y="857160"/>
            <a:chExt cx="11522160" cy="5999760"/>
          </a:xfrm>
        </p:grpSpPr>
        <p:sp>
          <p:nvSpPr>
            <p:cNvPr id="133" name="CustomShape 2"/>
            <p:cNvSpPr/>
            <p:nvPr/>
          </p:nvSpPr>
          <p:spPr>
            <a:xfrm>
              <a:off x="0" y="857160"/>
              <a:ext cx="10857600" cy="59997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3"/>
            <p:cNvSpPr/>
            <p:nvPr/>
          </p:nvSpPr>
          <p:spPr>
            <a:xfrm>
              <a:off x="10171080" y="858240"/>
              <a:ext cx="1348200" cy="12686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4"/>
            <p:cNvSpPr/>
            <p:nvPr/>
          </p:nvSpPr>
          <p:spPr>
            <a:xfrm>
              <a:off x="6527520" y="1478880"/>
              <a:ext cx="4994640" cy="53780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36" name="Google Shape;36;p8" descr="TU_Logo.gif"/>
          <p:cNvPicPr/>
          <p:nvPr/>
        </p:nvPicPr>
        <p:blipFill>
          <a:blip r:embed="rId2"/>
          <a:stretch/>
        </p:blipFill>
        <p:spPr>
          <a:xfrm>
            <a:off x="119160" y="116640"/>
            <a:ext cx="394200" cy="395640"/>
          </a:xfrm>
          <a:prstGeom prst="rect">
            <a:avLst/>
          </a:prstGeom>
          <a:ln>
            <a:noFill/>
          </a:ln>
        </p:spPr>
      </p:pic>
      <p:sp>
        <p:nvSpPr>
          <p:cNvPr id="137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ee7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"/>
          <p:cNvGrpSpPr/>
          <p:nvPr/>
        </p:nvGrpSpPr>
        <p:grpSpPr>
          <a:xfrm>
            <a:off x="0" y="857160"/>
            <a:ext cx="11522160" cy="5999760"/>
            <a:chOff x="0" y="857160"/>
            <a:chExt cx="11522160" cy="5999760"/>
          </a:xfrm>
        </p:grpSpPr>
        <p:sp>
          <p:nvSpPr>
            <p:cNvPr id="176" name="CustomShape 2"/>
            <p:cNvSpPr/>
            <p:nvPr/>
          </p:nvSpPr>
          <p:spPr>
            <a:xfrm>
              <a:off x="0" y="857160"/>
              <a:ext cx="10857600" cy="59997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3"/>
            <p:cNvSpPr/>
            <p:nvPr/>
          </p:nvSpPr>
          <p:spPr>
            <a:xfrm>
              <a:off x="10171080" y="858240"/>
              <a:ext cx="1348200" cy="12686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4"/>
            <p:cNvSpPr/>
            <p:nvPr/>
          </p:nvSpPr>
          <p:spPr>
            <a:xfrm>
              <a:off x="6527520" y="1478880"/>
              <a:ext cx="4994640" cy="53780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79" name="Google Shape;36;p8" descr="TU_Logo.gif"/>
          <p:cNvPicPr/>
          <p:nvPr/>
        </p:nvPicPr>
        <p:blipFill>
          <a:blip r:embed="rId2"/>
          <a:stretch/>
        </p:blipFill>
        <p:spPr>
          <a:xfrm>
            <a:off x="119160" y="116640"/>
            <a:ext cx="394200" cy="395640"/>
          </a:xfrm>
          <a:prstGeom prst="rect">
            <a:avLst/>
          </a:prstGeom>
          <a:ln>
            <a:noFill/>
          </a:ln>
        </p:spPr>
      </p:pic>
      <p:sp>
        <p:nvSpPr>
          <p:cNvPr id="180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6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981360" y="3867840"/>
            <a:ext cx="9520200" cy="92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5200" spc="-1" strike="noStrike">
                <a:solidFill>
                  <a:srgbClr val="ffffff"/>
                </a:solidFill>
                <a:latin typeface="Arial"/>
                <a:ea typeface="Arial"/>
              </a:rPr>
              <a:t>SAIKS 2022 final presentation</a:t>
            </a:r>
            <a:br/>
            <a:endParaRPr b="0" lang="en-GB" sz="52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981360" y="4895640"/>
            <a:ext cx="621000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1400" spc="-1" strike="noStrike">
                <a:solidFill>
                  <a:srgbClr val="ffffff"/>
                </a:solidFill>
                <a:latin typeface="Arial"/>
                <a:ea typeface="Arial"/>
              </a:rPr>
              <a:t>Bogdan Bordeianu, Filip Kovacevic, Nino Ziegelwanger 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1143000" y="1285920"/>
            <a:ext cx="990504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Ontology Alignment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1143000" y="2571840"/>
            <a:ext cx="9905040" cy="355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360" y="2364120"/>
            <a:ext cx="12191040" cy="397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981360" y="3867840"/>
            <a:ext cx="9520200" cy="92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5200" spc="-1" strike="noStrike">
                <a:solidFill>
                  <a:srgbClr val="ffffff"/>
                </a:solidFill>
                <a:latin typeface="Arial"/>
                <a:ea typeface="Arial"/>
              </a:rPr>
              <a:t>Thank you!</a:t>
            </a:r>
            <a:br/>
            <a:endParaRPr b="0" lang="en-GB" sz="5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989280" y="1052640"/>
            <a:ext cx="990504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Application Domain</a:t>
            </a:r>
            <a:br/>
            <a:br/>
            <a:endParaRPr b="0" lang="en-GB" sz="36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989280" y="2195640"/>
            <a:ext cx="9905040" cy="412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367200">
              <a:lnSpc>
                <a:spcPct val="100000"/>
              </a:lnSpc>
              <a:buClr>
                <a:srgbClr val="006699"/>
              </a:buClr>
              <a:buFont typeface="Arial"/>
              <a:buChar char="●"/>
            </a:pPr>
            <a:r>
              <a:rPr b="0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Football information system with betting capabilities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Arial"/>
                <a:ea typeface="Arial"/>
              </a:rPr>
              <a:t>Information about: Game results, transfers, clubs, teams, players, seasons, infrastructures, …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Arial"/>
                <a:ea typeface="Arial"/>
              </a:rPr>
              <a:t>But also: Bets on games, betting providers and their offered quotes</a:t>
            </a:r>
            <a:br/>
            <a:r>
              <a:rPr b="0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User Accounts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Arial"/>
                <a:ea typeface="Arial"/>
              </a:rPr>
              <a:t>needed to place bets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Arial"/>
                <a:ea typeface="Arial"/>
              </a:rPr>
              <a:t>but: Football associates (players, club managers, referees) cannot place bets</a:t>
            </a:r>
            <a:br/>
            <a:br/>
            <a:r>
              <a:rPr b="0" lang="de-DE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228" name="Google Shape;63;p2" descr=""/>
          <p:cNvPicPr/>
          <p:nvPr/>
        </p:nvPicPr>
        <p:blipFill>
          <a:blip r:embed="rId1"/>
          <a:stretch/>
        </p:blipFill>
        <p:spPr>
          <a:xfrm>
            <a:off x="7090920" y="4620600"/>
            <a:ext cx="1951560" cy="1951560"/>
          </a:xfrm>
          <a:prstGeom prst="rect">
            <a:avLst/>
          </a:prstGeom>
          <a:ln>
            <a:noFill/>
          </a:ln>
        </p:spPr>
      </p:pic>
      <p:pic>
        <p:nvPicPr>
          <p:cNvPr id="229" name="Google Shape;64;p2" descr=""/>
          <p:cNvPicPr/>
          <p:nvPr/>
        </p:nvPicPr>
        <p:blipFill>
          <a:blip r:embed="rId2"/>
          <a:stretch/>
        </p:blipFill>
        <p:spPr>
          <a:xfrm>
            <a:off x="4713840" y="4778640"/>
            <a:ext cx="1635480" cy="1635480"/>
          </a:xfrm>
          <a:prstGeom prst="rect">
            <a:avLst/>
          </a:prstGeom>
          <a:ln>
            <a:noFill/>
          </a:ln>
        </p:spPr>
      </p:pic>
      <p:pic>
        <p:nvPicPr>
          <p:cNvPr id="230" name="Google Shape;65;p2" descr=""/>
          <p:cNvPicPr/>
          <p:nvPr/>
        </p:nvPicPr>
        <p:blipFill>
          <a:blip r:embed="rId3"/>
          <a:stretch/>
        </p:blipFill>
        <p:spPr>
          <a:xfrm>
            <a:off x="2584080" y="4896720"/>
            <a:ext cx="1148040" cy="1399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1143000" y="1285920"/>
            <a:ext cx="990504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Football ontology members</a:t>
            </a:r>
            <a:br/>
            <a:endParaRPr b="0" lang="en-GB" sz="3600" spc="-1" strike="noStrike">
              <a:latin typeface="Arial"/>
            </a:endParaRPr>
          </a:p>
        </p:txBody>
      </p:sp>
      <p:pic>
        <p:nvPicPr>
          <p:cNvPr id="232" name="Google Shape;79;g126814dc880_0_1" descr=""/>
          <p:cNvPicPr/>
          <p:nvPr/>
        </p:nvPicPr>
        <p:blipFill>
          <a:blip r:embed="rId1"/>
          <a:stretch/>
        </p:blipFill>
        <p:spPr>
          <a:xfrm>
            <a:off x="1584000" y="2127960"/>
            <a:ext cx="2662920" cy="4495320"/>
          </a:xfrm>
          <a:prstGeom prst="rect">
            <a:avLst/>
          </a:prstGeom>
          <a:ln>
            <a:noFill/>
          </a:ln>
        </p:spPr>
      </p:pic>
      <p:pic>
        <p:nvPicPr>
          <p:cNvPr id="233" name="" descr=""/>
          <p:cNvPicPr/>
          <p:nvPr/>
        </p:nvPicPr>
        <p:blipFill>
          <a:blip r:embed="rId2"/>
          <a:stretch/>
        </p:blipFill>
        <p:spPr>
          <a:xfrm>
            <a:off x="5616000" y="2116800"/>
            <a:ext cx="3239640" cy="4513320"/>
          </a:xfrm>
          <a:prstGeom prst="rect">
            <a:avLst/>
          </a:prstGeom>
          <a:ln>
            <a:noFill/>
          </a:ln>
        </p:spPr>
      </p:pic>
      <p:sp>
        <p:nvSpPr>
          <p:cNvPr id="234" name="CustomShape 2"/>
          <p:cNvSpPr/>
          <p:nvPr/>
        </p:nvSpPr>
        <p:spPr>
          <a:xfrm>
            <a:off x="6192000" y="5328000"/>
            <a:ext cx="1079640" cy="143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3"/>
          <p:cNvSpPr/>
          <p:nvPr/>
        </p:nvSpPr>
        <p:spPr>
          <a:xfrm>
            <a:off x="5904000" y="4320000"/>
            <a:ext cx="1223640" cy="287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4"/>
          <p:cNvSpPr/>
          <p:nvPr/>
        </p:nvSpPr>
        <p:spPr>
          <a:xfrm>
            <a:off x="6120000" y="4824000"/>
            <a:ext cx="1151640" cy="143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" descr=""/>
          <p:cNvPicPr/>
          <p:nvPr/>
        </p:nvPicPr>
        <p:blipFill>
          <a:blip r:embed="rId1"/>
          <a:stretch/>
        </p:blipFill>
        <p:spPr>
          <a:xfrm>
            <a:off x="8208000" y="1678320"/>
            <a:ext cx="3239640" cy="4513320"/>
          </a:xfrm>
          <a:prstGeom prst="rect">
            <a:avLst/>
          </a:prstGeom>
          <a:ln>
            <a:noFill/>
          </a:ln>
        </p:spPr>
      </p:pic>
      <p:sp>
        <p:nvSpPr>
          <p:cNvPr id="238" name="CustomShape 1"/>
          <p:cNvSpPr/>
          <p:nvPr/>
        </p:nvSpPr>
        <p:spPr>
          <a:xfrm>
            <a:off x="8748000" y="3982320"/>
            <a:ext cx="1151640" cy="143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2"/>
          <p:cNvSpPr/>
          <p:nvPr/>
        </p:nvSpPr>
        <p:spPr>
          <a:xfrm>
            <a:off x="9036000" y="4630320"/>
            <a:ext cx="1151640" cy="143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3"/>
          <p:cNvSpPr/>
          <p:nvPr/>
        </p:nvSpPr>
        <p:spPr>
          <a:xfrm>
            <a:off x="8892000" y="5413320"/>
            <a:ext cx="1151640" cy="143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4"/>
          <p:cNvSpPr/>
          <p:nvPr/>
        </p:nvSpPr>
        <p:spPr>
          <a:xfrm>
            <a:off x="8505000" y="5557320"/>
            <a:ext cx="1151640" cy="368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5"/>
          <p:cNvSpPr/>
          <p:nvPr/>
        </p:nvSpPr>
        <p:spPr>
          <a:xfrm>
            <a:off x="8748000" y="2686320"/>
            <a:ext cx="1151640" cy="143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6"/>
          <p:cNvSpPr/>
          <p:nvPr/>
        </p:nvSpPr>
        <p:spPr>
          <a:xfrm>
            <a:off x="8532000" y="3118320"/>
            <a:ext cx="1151640" cy="143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7"/>
          <p:cNvSpPr/>
          <p:nvPr/>
        </p:nvSpPr>
        <p:spPr>
          <a:xfrm>
            <a:off x="8892000" y="5278320"/>
            <a:ext cx="1151640" cy="143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8"/>
          <p:cNvSpPr/>
          <p:nvPr/>
        </p:nvSpPr>
        <p:spPr>
          <a:xfrm>
            <a:off x="8532000" y="1822320"/>
            <a:ext cx="1151640" cy="143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9"/>
          <p:cNvSpPr/>
          <p:nvPr/>
        </p:nvSpPr>
        <p:spPr>
          <a:xfrm>
            <a:off x="3519360" y="936000"/>
            <a:ext cx="3536280" cy="6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Ontop Mappings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2"/>
          <a:stretch/>
        </p:blipFill>
        <p:spPr>
          <a:xfrm>
            <a:off x="1848240" y="1717920"/>
            <a:ext cx="743400" cy="743400"/>
          </a:xfrm>
          <a:prstGeom prst="rect">
            <a:avLst/>
          </a:prstGeom>
          <a:ln>
            <a:noFill/>
          </a:ln>
        </p:spPr>
      </p:pic>
      <p:pic>
        <p:nvPicPr>
          <p:cNvPr id="248" name="" descr=""/>
          <p:cNvPicPr/>
          <p:nvPr/>
        </p:nvPicPr>
        <p:blipFill>
          <a:blip r:embed="rId3"/>
          <a:stretch/>
        </p:blipFill>
        <p:spPr>
          <a:xfrm>
            <a:off x="1848240" y="5520240"/>
            <a:ext cx="743400" cy="743400"/>
          </a:xfrm>
          <a:prstGeom prst="rect">
            <a:avLst/>
          </a:prstGeom>
          <a:ln>
            <a:noFill/>
          </a:ln>
        </p:spPr>
      </p:pic>
      <p:pic>
        <p:nvPicPr>
          <p:cNvPr id="249" name="" descr=""/>
          <p:cNvPicPr/>
          <p:nvPr/>
        </p:nvPicPr>
        <p:blipFill>
          <a:blip r:embed="rId4"/>
          <a:stretch/>
        </p:blipFill>
        <p:spPr>
          <a:xfrm>
            <a:off x="1728000" y="1717920"/>
            <a:ext cx="743400" cy="743400"/>
          </a:xfrm>
          <a:prstGeom prst="rect">
            <a:avLst/>
          </a:prstGeom>
          <a:ln>
            <a:noFill/>
          </a:ln>
        </p:spPr>
      </p:pic>
      <p:pic>
        <p:nvPicPr>
          <p:cNvPr id="250" name="" descr=""/>
          <p:cNvPicPr/>
          <p:nvPr/>
        </p:nvPicPr>
        <p:blipFill>
          <a:blip r:embed="rId5"/>
          <a:stretch/>
        </p:blipFill>
        <p:spPr>
          <a:xfrm>
            <a:off x="1776240" y="4152240"/>
            <a:ext cx="743400" cy="743400"/>
          </a:xfrm>
          <a:prstGeom prst="rect">
            <a:avLst/>
          </a:prstGeom>
          <a:ln>
            <a:noFill/>
          </a:ln>
        </p:spPr>
      </p:pic>
      <p:sp>
        <p:nvSpPr>
          <p:cNvPr id="251" name="CustomShape 10"/>
          <p:cNvSpPr/>
          <p:nvPr/>
        </p:nvSpPr>
        <p:spPr>
          <a:xfrm>
            <a:off x="1728000" y="2533680"/>
            <a:ext cx="6375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Bets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2" name="CustomShape 11"/>
          <p:cNvSpPr/>
          <p:nvPr/>
        </p:nvSpPr>
        <p:spPr>
          <a:xfrm>
            <a:off x="1872000" y="4909680"/>
            <a:ext cx="13582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betting_ods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3" name="CustomShape 12"/>
          <p:cNvSpPr/>
          <p:nvPr/>
        </p:nvSpPr>
        <p:spPr>
          <a:xfrm>
            <a:off x="1906200" y="6349680"/>
            <a:ext cx="23702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df_full_premierleague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6"/>
          <a:stretch/>
        </p:blipFill>
        <p:spPr>
          <a:xfrm>
            <a:off x="1776240" y="3024000"/>
            <a:ext cx="743400" cy="743400"/>
          </a:xfrm>
          <a:prstGeom prst="rect">
            <a:avLst/>
          </a:prstGeom>
          <a:ln>
            <a:noFill/>
          </a:ln>
        </p:spPr>
      </p:pic>
      <p:sp>
        <p:nvSpPr>
          <p:cNvPr id="255" name="CustomShape 13"/>
          <p:cNvSpPr/>
          <p:nvPr/>
        </p:nvSpPr>
        <p:spPr>
          <a:xfrm>
            <a:off x="1881360" y="3805920"/>
            <a:ext cx="1068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transfers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56" name="" descr=""/>
          <p:cNvPicPr/>
          <p:nvPr/>
        </p:nvPicPr>
        <p:blipFill>
          <a:blip r:embed="rId7"/>
          <a:stretch/>
        </p:blipFill>
        <p:spPr>
          <a:xfrm>
            <a:off x="3942720" y="3744000"/>
            <a:ext cx="448920" cy="448920"/>
          </a:xfrm>
          <a:prstGeom prst="rect">
            <a:avLst/>
          </a:prstGeom>
          <a:ln>
            <a:noFill/>
          </a:ln>
        </p:spPr>
      </p:pic>
      <p:sp>
        <p:nvSpPr>
          <p:cNvPr id="257" name="CustomShape 14"/>
          <p:cNvSpPr/>
          <p:nvPr/>
        </p:nvSpPr>
        <p:spPr>
          <a:xfrm>
            <a:off x="3456000" y="4320000"/>
            <a:ext cx="1938960" cy="4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400" spc="-1" strike="noStrike">
                <a:latin typeface="Arial"/>
              </a:rPr>
              <a:t>Insert into normalized </a:t>
            </a:r>
            <a:br/>
            <a:r>
              <a:rPr b="0" lang="en-GB" sz="1400" spc="-1" strike="noStrike">
                <a:latin typeface="Arial"/>
              </a:rPr>
              <a:t>postgres schema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58" name="CustomShape 15"/>
          <p:cNvSpPr/>
          <p:nvPr/>
        </p:nvSpPr>
        <p:spPr>
          <a:xfrm>
            <a:off x="5688000" y="3888000"/>
            <a:ext cx="1799640" cy="431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Ontop mappings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9" name="Line 16"/>
          <p:cNvSpPr/>
          <p:nvPr/>
        </p:nvSpPr>
        <p:spPr>
          <a:xfrm>
            <a:off x="2664000" y="2232000"/>
            <a:ext cx="1278720" cy="180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Line 17"/>
          <p:cNvSpPr/>
          <p:nvPr/>
        </p:nvSpPr>
        <p:spPr>
          <a:xfrm>
            <a:off x="2736000" y="3384000"/>
            <a:ext cx="1206720" cy="64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Line 18"/>
          <p:cNvSpPr/>
          <p:nvPr/>
        </p:nvSpPr>
        <p:spPr>
          <a:xfrm flipV="1">
            <a:off x="2520000" y="4032000"/>
            <a:ext cx="1422720" cy="79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Line 19"/>
          <p:cNvSpPr/>
          <p:nvPr/>
        </p:nvSpPr>
        <p:spPr>
          <a:xfrm flipV="1">
            <a:off x="2736000" y="4104000"/>
            <a:ext cx="1080000" cy="180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Line 20"/>
          <p:cNvSpPr/>
          <p:nvPr/>
        </p:nvSpPr>
        <p:spPr>
          <a:xfrm>
            <a:off x="4464000" y="4104000"/>
            <a:ext cx="1296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Line 21"/>
          <p:cNvSpPr/>
          <p:nvPr/>
        </p:nvSpPr>
        <p:spPr>
          <a:xfrm>
            <a:off x="7488000" y="4104000"/>
            <a:ext cx="7200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65" name="" descr=""/>
          <p:cNvPicPr/>
          <p:nvPr/>
        </p:nvPicPr>
        <p:blipFill>
          <a:blip r:embed="rId8"/>
          <a:stretch/>
        </p:blipFill>
        <p:spPr>
          <a:xfrm>
            <a:off x="4878720" y="6048000"/>
            <a:ext cx="736920" cy="736920"/>
          </a:xfrm>
          <a:prstGeom prst="rect">
            <a:avLst/>
          </a:prstGeom>
          <a:ln>
            <a:noFill/>
          </a:ln>
        </p:spPr>
      </p:pic>
      <p:sp>
        <p:nvSpPr>
          <p:cNvPr id="266" name="CustomShape 22"/>
          <p:cNvSpPr/>
          <p:nvPr/>
        </p:nvSpPr>
        <p:spPr>
          <a:xfrm>
            <a:off x="1152000" y="1584000"/>
            <a:ext cx="4103640" cy="5183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" descr=""/>
          <p:cNvPicPr/>
          <p:nvPr/>
        </p:nvPicPr>
        <p:blipFill>
          <a:blip r:embed="rId1"/>
          <a:stretch/>
        </p:blipFill>
        <p:spPr>
          <a:xfrm>
            <a:off x="2088000" y="959400"/>
            <a:ext cx="8784000" cy="5898600"/>
          </a:xfrm>
          <a:prstGeom prst="rect">
            <a:avLst/>
          </a:prstGeom>
          <a:ln>
            <a:noFill/>
          </a:ln>
        </p:spPr>
      </p:pic>
      <p:sp>
        <p:nvSpPr>
          <p:cNvPr id="268" name="CustomShape 1"/>
          <p:cNvSpPr/>
          <p:nvPr/>
        </p:nvSpPr>
        <p:spPr>
          <a:xfrm>
            <a:off x="1143000" y="1285920"/>
            <a:ext cx="990504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Football ontology in GraphDB</a:t>
            </a:r>
            <a:br/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143000" y="1285920"/>
            <a:ext cx="990504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SHACL(1)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738720" y="2179800"/>
            <a:ext cx="10308960" cy="39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571680" indent="-342000">
              <a:lnSpc>
                <a:spcPct val="100000"/>
              </a:lnSpc>
              <a:spcBef>
                <a:spcPts val="479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Tip Constraint</a:t>
            </a:r>
            <a:endParaRPr b="0" lang="en-GB" sz="2400" spc="-1" strike="noStrike">
              <a:latin typeface="Arial"/>
            </a:endParaRPr>
          </a:p>
          <a:p>
            <a:pPr lvl="1" marL="1028880" indent="-34200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If placed on a Match Result Market </a:t>
            </a:r>
            <a:r>
              <a:rPr b="0" lang="en-US" sz="2000" spc="-1" strike="noStrike">
                <a:solidFill>
                  <a:srgbClr val="000000"/>
                </a:solidFill>
                <a:latin typeface="Wingdings"/>
                <a:ea typeface="Arial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String pattern “A|H|D”</a:t>
            </a:r>
            <a:endParaRPr b="0" lang="en-GB" sz="2000" spc="-1" strike="noStrike">
              <a:latin typeface="Arial"/>
            </a:endParaRPr>
          </a:p>
          <a:p>
            <a:pPr lvl="1" marL="1028880" indent="-34200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If placed on another Market </a:t>
            </a:r>
            <a:r>
              <a:rPr b="0" lang="en-US" sz="2000" spc="-1" strike="noStrike">
                <a:solidFill>
                  <a:srgbClr val="000000"/>
                </a:solidFill>
                <a:latin typeface="Wingdings"/>
                <a:ea typeface="Arial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String pattern “.*”</a:t>
            </a:r>
            <a:endParaRPr b="0" lang="en-GB" sz="2000" spc="-1" strike="noStrike">
              <a:latin typeface="Arial"/>
            </a:endParaRPr>
          </a:p>
          <a:p>
            <a:pPr marL="571680" indent="-342000">
              <a:lnSpc>
                <a:spcPct val="100000"/>
              </a:lnSpc>
              <a:spcBef>
                <a:spcPts val="479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Quotes Constraint (for all quotes)</a:t>
            </a:r>
            <a:endParaRPr b="0" lang="en-GB" sz="2400" spc="-1" strike="noStrike">
              <a:latin typeface="Arial"/>
            </a:endParaRPr>
          </a:p>
          <a:p>
            <a:pPr lvl="1" marL="1028880" indent="-34200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minExclusive 1</a:t>
            </a:r>
            <a:endParaRPr b="0" lang="en-GB" sz="2000" spc="-1" strike="noStrike">
              <a:latin typeface="Arial"/>
            </a:endParaRPr>
          </a:p>
          <a:p>
            <a:pPr marL="571680" indent="-342000">
              <a:lnSpc>
                <a:spcPct val="100000"/>
              </a:lnSpc>
              <a:spcBef>
                <a:spcPts val="479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Password Constraint</a:t>
            </a:r>
            <a:endParaRPr b="0" lang="en-GB" sz="2400" spc="-1" strike="noStrike">
              <a:latin typeface="Arial"/>
            </a:endParaRPr>
          </a:p>
          <a:p>
            <a:pPr lvl="1" marL="1028880" indent="-34200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Exactly 1</a:t>
            </a:r>
            <a:endParaRPr b="0" lang="en-GB" sz="2000" spc="-1" strike="noStrike">
              <a:latin typeface="Arial"/>
            </a:endParaRPr>
          </a:p>
          <a:p>
            <a:pPr lvl="1" marL="1028880" indent="-34200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minLength 8</a:t>
            </a:r>
            <a:endParaRPr b="0" lang="en-GB" sz="2000" spc="-1" strike="noStrike">
              <a:latin typeface="Arial"/>
            </a:endParaRPr>
          </a:p>
          <a:p>
            <a:pPr marL="6858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1143000" y="1285920"/>
            <a:ext cx="990504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SHACL(2)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1143000" y="2571840"/>
            <a:ext cx="9905040" cy="355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571680" indent="-342000">
              <a:lnSpc>
                <a:spcPct val="100000"/>
              </a:lnSpc>
              <a:spcBef>
                <a:spcPts val="479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Nation Constraint</a:t>
            </a:r>
            <a:endParaRPr b="0" lang="en-GB" sz="2400" spc="-1" strike="noStrike">
              <a:latin typeface="Arial"/>
            </a:endParaRPr>
          </a:p>
          <a:p>
            <a:pPr lvl="1" marL="1028880" indent="-34200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Exactly 1 Address</a:t>
            </a:r>
            <a:endParaRPr b="0" lang="en-GB" sz="2000" spc="-1" strike="noStrike">
              <a:latin typeface="Arial"/>
            </a:endParaRPr>
          </a:p>
          <a:p>
            <a:pPr lvl="1" marL="1028880" indent="-34200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Must be a String or an Address Class</a:t>
            </a:r>
            <a:endParaRPr b="0" lang="en-GB" sz="2000" spc="-1" strike="noStrike">
              <a:latin typeface="Arial"/>
            </a:endParaRPr>
          </a:p>
          <a:p>
            <a:pPr marL="571680" indent="-342000">
              <a:lnSpc>
                <a:spcPct val="100000"/>
              </a:lnSpc>
              <a:spcBef>
                <a:spcPts val="479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Association Contract Constraint</a:t>
            </a:r>
            <a:endParaRPr b="0" lang="en-GB" sz="2400" spc="-1" strike="noStrike">
              <a:latin typeface="Arial"/>
            </a:endParaRPr>
          </a:p>
          <a:p>
            <a:pPr lvl="1" marL="1028880" indent="-34200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Exactly 1 Role</a:t>
            </a:r>
            <a:endParaRPr b="0" lang="en-GB" sz="2000" spc="-1" strike="noStrike">
              <a:latin typeface="Arial"/>
            </a:endParaRPr>
          </a:p>
          <a:p>
            <a:pPr lvl="1" marL="1028880" indent="-34200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Min 1 Season</a:t>
            </a:r>
            <a:endParaRPr b="0" lang="en-GB" sz="2000" spc="-1" strike="noStrike">
              <a:latin typeface="Arial"/>
            </a:endParaRPr>
          </a:p>
          <a:p>
            <a:pPr lvl="1" marL="1028880" indent="-34200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Exactly 1 Association</a:t>
            </a:r>
            <a:endParaRPr b="0" lang="en-GB" sz="2000" spc="-1" strike="noStrike">
              <a:latin typeface="Arial"/>
            </a:endParaRPr>
          </a:p>
          <a:p>
            <a:pPr lvl="1" marL="1028880" indent="-342000">
              <a:lnSpc>
                <a:spcPct val="100000"/>
              </a:lnSpc>
              <a:spcBef>
                <a:spcPts val="400"/>
              </a:spcBef>
              <a:buClr>
                <a:srgbClr val="00669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Exactly 1 FootballAssociate</a:t>
            </a:r>
            <a:endParaRPr b="0" lang="en-GB" sz="2000" spc="-1" strike="noStrike">
              <a:latin typeface="Arial"/>
            </a:endParaRPr>
          </a:p>
          <a:p>
            <a:pPr marL="457200" indent="-2275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143000" y="1285920"/>
            <a:ext cx="9905040" cy="68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Oops! (Before and after)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274" name="Picture 6" descr=""/>
          <p:cNvPicPr/>
          <p:nvPr/>
        </p:nvPicPr>
        <p:blipFill>
          <a:blip r:embed="rId1"/>
          <a:stretch/>
        </p:blipFill>
        <p:spPr>
          <a:xfrm>
            <a:off x="502200" y="2112120"/>
            <a:ext cx="5107320" cy="4535280"/>
          </a:xfrm>
          <a:prstGeom prst="rect">
            <a:avLst/>
          </a:prstGeom>
          <a:ln>
            <a:noFill/>
          </a:ln>
        </p:spPr>
      </p:pic>
      <p:pic>
        <p:nvPicPr>
          <p:cNvPr id="275" name="Picture 8" descr=""/>
          <p:cNvPicPr/>
          <p:nvPr/>
        </p:nvPicPr>
        <p:blipFill>
          <a:blip r:embed="rId2"/>
          <a:stretch/>
        </p:blipFill>
        <p:spPr>
          <a:xfrm>
            <a:off x="5981400" y="1973880"/>
            <a:ext cx="5107320" cy="474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1143000" y="1285920"/>
            <a:ext cx="990504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Arial"/>
              </a:rPr>
              <a:t>Ontology Alignment – Our experience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1143000" y="2571840"/>
            <a:ext cx="9905040" cy="355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2275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Two different ontologies found.</a:t>
            </a:r>
            <a:endParaRPr b="0" lang="en-GB" sz="2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Different complexities</a:t>
            </a:r>
            <a:endParaRPr b="0" lang="en-GB" sz="1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No betting concepts in the second ontology</a:t>
            </a:r>
            <a:endParaRPr b="0" lang="en-GB" sz="1400" spc="-1" strike="noStrike">
              <a:latin typeface="Arial"/>
            </a:endParaRPr>
          </a:p>
          <a:p>
            <a:pPr marL="457200" indent="-2275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* Used Logmap and AgreementMaker</a:t>
            </a:r>
            <a:endParaRPr b="0" lang="en-GB" sz="2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Only Logmap was able to deliver a result for only one of the two ontologies</a:t>
            </a:r>
            <a:endParaRPr b="0" lang="en-GB" sz="1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One similar class found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* Matched classes do not have the same semantics</a:t>
            </a:r>
            <a:endParaRPr b="0" lang="en-GB" sz="2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Our Person class also includes legal bodies while the other does not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Application>LibreOffice/6.4.7.2$Linux_X86_64 LibreOffice_project/40$Build-2</Application>
  <Words>279</Words>
  <Paragraphs>71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2020-12-07T08:24:36Z</dcterms:created>
  <dc:creator>Winkler</dc:creator>
  <dc:description/>
  <dc:language>en-GB</dc:language>
  <cp:lastModifiedBy/>
  <dcterms:modified xsi:type="dcterms:W3CDTF">2022-06-10T10:43:17Z</dcterms:modified>
  <cp:revision>17</cp:revision>
  <dc:subject/>
  <dc:title>SAIKS 2022 final presentation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