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7C06E1B-E5EA-4F9E-BB7A-D0244E52906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973195-6651-40BE-98E6-294BC955B4DF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87BAAC-3E5C-4710-BB1D-18C233DA6CBE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419E6C-1047-43AB-9E63-ADBBF54D0E1F}" type="slidenum">
              <a:rPr b="0" lang="de-DE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CBE9FB-0552-41C3-AF65-8EA3E6F8AB42}" type="slidenum">
              <a:rPr b="0" lang="de-DE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6" descr="TU_rendering.tif"/>
          <p:cNvPicPr/>
          <p:nvPr/>
        </p:nvPicPr>
        <p:blipFill>
          <a:blip r:embed="rId2"/>
          <a:srcRect l="0" t="0" r="0" b="2469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2076480"/>
            <a:ext cx="11522520" cy="4780800"/>
            <a:chOff x="0" y="2076480"/>
            <a:chExt cx="11522520" cy="4780800"/>
          </a:xfrm>
        </p:grpSpPr>
        <p:sp>
          <p:nvSpPr>
            <p:cNvPr id="2" name="CustomShape 2"/>
            <p:cNvSpPr/>
            <p:nvPr/>
          </p:nvSpPr>
          <p:spPr>
            <a:xfrm>
              <a:off x="0" y="2076480"/>
              <a:ext cx="10857600" cy="47808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0170720" y="2076480"/>
              <a:ext cx="1349640" cy="101196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6527880" y="2571840"/>
              <a:ext cx="4994640" cy="428544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5;p6" descr=""/>
          <p:cNvPicPr/>
          <p:nvPr/>
        </p:nvPicPr>
        <p:blipFill>
          <a:blip r:embed="rId3"/>
          <a:stretch/>
        </p:blipFill>
        <p:spPr>
          <a:xfrm>
            <a:off x="191520" y="188640"/>
            <a:ext cx="3707640" cy="140436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</a:t>
            </a:r>
            <a:r>
              <a:rPr b="0" lang="en-GB" sz="3200" spc="-1" strike="noStrike">
                <a:latin typeface="Arial"/>
              </a:rPr>
              <a:t>the outline </a:t>
            </a:r>
            <a:r>
              <a:rPr b="0" lang="en-GB" sz="3200" spc="-1" strike="noStrike">
                <a:latin typeface="Arial"/>
              </a:rPr>
              <a:t>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</a:t>
            </a:r>
            <a:r>
              <a:rPr b="0" lang="en-GB" sz="2800" spc="-1" strike="noStrike">
                <a:latin typeface="Arial"/>
              </a:rPr>
              <a:t>Outline </a:t>
            </a:r>
            <a:r>
              <a:rPr b="0" lang="en-GB" sz="2800" spc="-1" strike="noStrike">
                <a:latin typeface="Arial"/>
              </a:rPr>
              <a:t>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</a:t>
            </a:r>
            <a:r>
              <a:rPr b="0" lang="en-GB" sz="2400" spc="-1" strike="noStrike">
                <a:latin typeface="Arial"/>
              </a:rPr>
              <a:t>Outline </a:t>
            </a:r>
            <a:r>
              <a:rPr b="0" lang="en-GB" sz="2400" spc="-1" strike="noStrike">
                <a:latin typeface="Arial"/>
              </a:rPr>
              <a:t>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</a:t>
            </a:r>
            <a:r>
              <a:rPr b="0" lang="en-GB" sz="2000" spc="-1" strike="noStrike">
                <a:latin typeface="Arial"/>
              </a:rPr>
              <a:t>Outline </a:t>
            </a:r>
            <a:r>
              <a:rPr b="0" lang="en-GB" sz="2000" spc="-1" strike="noStrike">
                <a:latin typeface="Arial"/>
              </a:rPr>
              <a:t>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</a:t>
            </a:r>
            <a:r>
              <a:rPr b="0" lang="en-GB" sz="2000" spc="-1" strike="noStrike">
                <a:latin typeface="Arial"/>
              </a:rPr>
              <a:t>h </a:t>
            </a:r>
            <a:r>
              <a:rPr b="0" lang="en-GB" sz="2000" spc="-1" strike="noStrike">
                <a:latin typeface="Arial"/>
              </a:rPr>
              <a:t>Out</a:t>
            </a:r>
            <a:r>
              <a:rPr b="0" lang="en-GB" sz="2000" spc="-1" strike="noStrike">
                <a:latin typeface="Arial"/>
              </a:rPr>
              <a:t>line </a:t>
            </a:r>
            <a:r>
              <a:rPr b="0" lang="en-GB" sz="2000" spc="-1" strike="noStrike">
                <a:latin typeface="Arial"/>
              </a:rPr>
              <a:t>Lev</a:t>
            </a:r>
            <a:r>
              <a:rPr b="0" lang="en-GB" sz="2000" spc="-1" strike="noStrike">
                <a:latin typeface="Arial"/>
              </a:rPr>
              <a:t>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</a:t>
            </a:r>
            <a:r>
              <a:rPr b="0" lang="en-GB" sz="2000" spc="-1" strike="noStrike">
                <a:latin typeface="Arial"/>
              </a:rPr>
              <a:t>i</a:t>
            </a:r>
            <a:r>
              <a:rPr b="0" lang="en-GB" sz="2000" spc="-1" strike="noStrike">
                <a:latin typeface="Arial"/>
              </a:rPr>
              <a:t>x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h</a:t>
            </a: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u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l</a:t>
            </a:r>
            <a:r>
              <a:rPr b="0" lang="en-GB" sz="2000" spc="-1" strike="noStrike">
                <a:latin typeface="Arial"/>
              </a:rPr>
              <a:t>i</a:t>
            </a:r>
            <a:r>
              <a:rPr b="0" lang="en-GB" sz="2000" spc="-1" strike="noStrike">
                <a:latin typeface="Arial"/>
              </a:rPr>
              <a:t>n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L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v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v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n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h</a:t>
            </a: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u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l</a:t>
            </a:r>
            <a:r>
              <a:rPr b="0" lang="en-GB" sz="2000" spc="-1" strike="noStrike">
                <a:latin typeface="Arial"/>
              </a:rPr>
              <a:t>i</a:t>
            </a:r>
            <a:r>
              <a:rPr b="0" lang="en-GB" sz="2000" spc="-1" strike="noStrike">
                <a:latin typeface="Arial"/>
              </a:rPr>
              <a:t>n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L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v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857160"/>
            <a:ext cx="11522520" cy="6000120"/>
            <a:chOff x="0" y="857160"/>
            <a:chExt cx="11522520" cy="6000120"/>
          </a:xfrm>
        </p:grpSpPr>
        <p:sp>
          <p:nvSpPr>
            <p:cNvPr id="45" name="CustomShape 2"/>
            <p:cNvSpPr/>
            <p:nvPr/>
          </p:nvSpPr>
          <p:spPr>
            <a:xfrm>
              <a:off x="0" y="857160"/>
              <a:ext cx="10857960" cy="60001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0171080" y="858240"/>
              <a:ext cx="1348560" cy="1269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527520" y="1478880"/>
              <a:ext cx="4995000" cy="537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560" cy="39600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0720" cy="12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857160"/>
            <a:ext cx="11522520" cy="6000120"/>
            <a:chOff x="0" y="857160"/>
            <a:chExt cx="11522520" cy="6000120"/>
          </a:xfrm>
        </p:grpSpPr>
        <p:sp>
          <p:nvSpPr>
            <p:cNvPr id="89" name="CustomShape 2"/>
            <p:cNvSpPr/>
            <p:nvPr/>
          </p:nvSpPr>
          <p:spPr>
            <a:xfrm>
              <a:off x="0" y="857160"/>
              <a:ext cx="10857960" cy="60001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0171080" y="858240"/>
              <a:ext cx="1348560" cy="1269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6527520" y="1478880"/>
              <a:ext cx="4995000" cy="537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560" cy="396000"/>
          </a:xfrm>
          <a:prstGeom prst="rect">
            <a:avLst/>
          </a:prstGeom>
          <a:ln>
            <a:noFill/>
          </a:ln>
        </p:spPr>
      </p:pic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0" y="857160"/>
            <a:ext cx="11522520" cy="6000120"/>
            <a:chOff x="0" y="857160"/>
            <a:chExt cx="11522520" cy="6000120"/>
          </a:xfrm>
        </p:grpSpPr>
        <p:sp>
          <p:nvSpPr>
            <p:cNvPr id="132" name="CustomShape 2"/>
            <p:cNvSpPr/>
            <p:nvPr/>
          </p:nvSpPr>
          <p:spPr>
            <a:xfrm>
              <a:off x="0" y="857160"/>
              <a:ext cx="10857960" cy="60001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"/>
            <p:cNvSpPr/>
            <p:nvPr/>
          </p:nvSpPr>
          <p:spPr>
            <a:xfrm>
              <a:off x="10171080" y="858240"/>
              <a:ext cx="1348560" cy="1269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6527520" y="1478880"/>
              <a:ext cx="4995000" cy="537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5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560" cy="3960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"/>
          <p:cNvGrpSpPr/>
          <p:nvPr/>
        </p:nvGrpSpPr>
        <p:grpSpPr>
          <a:xfrm>
            <a:off x="0" y="857160"/>
            <a:ext cx="11522520" cy="6000120"/>
            <a:chOff x="0" y="857160"/>
            <a:chExt cx="11522520" cy="6000120"/>
          </a:xfrm>
        </p:grpSpPr>
        <p:sp>
          <p:nvSpPr>
            <p:cNvPr id="175" name="CustomShape 2"/>
            <p:cNvSpPr/>
            <p:nvPr/>
          </p:nvSpPr>
          <p:spPr>
            <a:xfrm>
              <a:off x="0" y="857160"/>
              <a:ext cx="10857960" cy="60001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3"/>
            <p:cNvSpPr/>
            <p:nvPr/>
          </p:nvSpPr>
          <p:spPr>
            <a:xfrm>
              <a:off x="10171080" y="858240"/>
              <a:ext cx="1348560" cy="1269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"/>
            <p:cNvSpPr/>
            <p:nvPr/>
          </p:nvSpPr>
          <p:spPr>
            <a:xfrm>
              <a:off x="6527520" y="1478880"/>
              <a:ext cx="4995000" cy="537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8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560" cy="396000"/>
          </a:xfrm>
          <a:prstGeom prst="rect">
            <a:avLst/>
          </a:prstGeom>
          <a:ln>
            <a:noFill/>
          </a:ln>
        </p:spPr>
      </p:pic>
      <p:sp>
        <p:nvSpPr>
          <p:cNvPr id="179" name="PlaceHolder 5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0720" cy="12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</a:t>
            </a:r>
            <a:r>
              <a:rPr b="0" lang="en-GB" sz="1800" spc="-1" strike="noStrike">
                <a:latin typeface="Arial"/>
              </a:rPr>
              <a:t>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</a:t>
            </a:r>
            <a:r>
              <a:rPr b="0" lang="en-GB" sz="1800" spc="-1" strike="noStrike">
                <a:latin typeface="Arial"/>
              </a:rPr>
              <a:t>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</a:t>
            </a:r>
            <a:r>
              <a:rPr b="0" lang="en-GB" sz="1800" spc="-1" strike="noStrike">
                <a:latin typeface="Arial"/>
              </a:rPr>
              <a:t>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</a:t>
            </a:r>
            <a:r>
              <a:rPr b="0" lang="en-GB" sz="1800" spc="-1" strike="noStrike">
                <a:latin typeface="Arial"/>
              </a:rPr>
              <a:t>Outline </a:t>
            </a:r>
            <a:r>
              <a:rPr b="0" lang="en-GB" sz="1800" spc="-1" strike="noStrike">
                <a:latin typeface="Arial"/>
              </a:rPr>
              <a:t>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</a:t>
            </a:r>
            <a:r>
              <a:rPr b="0" lang="en-GB" sz="1800" spc="-1" strike="noStrike">
                <a:latin typeface="Arial"/>
              </a:rPr>
              <a:t>Outl</a:t>
            </a:r>
            <a:r>
              <a:rPr b="0" lang="en-GB" sz="1800" spc="-1" strike="noStrike">
                <a:latin typeface="Arial"/>
              </a:rPr>
              <a:t>ine </a:t>
            </a:r>
            <a:r>
              <a:rPr b="0" lang="en-GB" sz="1800" spc="-1" strike="noStrike">
                <a:latin typeface="Arial"/>
              </a:rPr>
              <a:t>Lev</a:t>
            </a:r>
            <a:r>
              <a:rPr b="0" lang="en-GB" sz="1800" spc="-1" strike="noStrike">
                <a:latin typeface="Arial"/>
              </a:rPr>
              <a:t>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81360" y="3867840"/>
            <a:ext cx="9520560" cy="9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SAIKS 2022 final presentation</a:t>
            </a:r>
            <a:br/>
            <a:endParaRPr b="0" lang="en-GB" sz="5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81360" y="4895640"/>
            <a:ext cx="62103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Arial"/>
              </a:rPr>
              <a:t>Bogdan Bordeianu, Filip Kovacevic, Nino Ziegelwanger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43000" y="1285920"/>
            <a:ext cx="9905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143000" y="2571840"/>
            <a:ext cx="9905400" cy="35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60" y="2364120"/>
            <a:ext cx="12191400" cy="397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81360" y="3867840"/>
            <a:ext cx="9520560" cy="9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br/>
            <a:endParaRPr b="0" lang="en-GB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89280" y="1052640"/>
            <a:ext cx="9905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Application Domain</a:t>
            </a:r>
            <a:br/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89280" y="2195640"/>
            <a:ext cx="9905400" cy="41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7560">
              <a:lnSpc>
                <a:spcPct val="100000"/>
              </a:lnSpc>
              <a:buClr>
                <a:srgbClr val="006699"/>
              </a:buClr>
              <a:buFont typeface="Arial"/>
              <a:buChar char="●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Football information system with betting capabilities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Information about: Game results, transfers, clubs, teams, players, seasons, infrastructures, …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 also: Bets on games, betting providers and their offered quotes</a:t>
            </a:r>
            <a:br/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User Accounts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needed to place bets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but: Football associates (players, club managers, referees) cannot place bets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28" name="Google Shape;63;p2" descr=""/>
          <p:cNvPicPr/>
          <p:nvPr/>
        </p:nvPicPr>
        <p:blipFill>
          <a:blip r:embed="rId1"/>
          <a:stretch/>
        </p:blipFill>
        <p:spPr>
          <a:xfrm>
            <a:off x="7090920" y="4620600"/>
            <a:ext cx="1951920" cy="195192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64;p2" descr=""/>
          <p:cNvPicPr/>
          <p:nvPr/>
        </p:nvPicPr>
        <p:blipFill>
          <a:blip r:embed="rId2"/>
          <a:stretch/>
        </p:blipFill>
        <p:spPr>
          <a:xfrm>
            <a:off x="4713840" y="4778640"/>
            <a:ext cx="1635840" cy="163584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65;p2" descr=""/>
          <p:cNvPicPr/>
          <p:nvPr/>
        </p:nvPicPr>
        <p:blipFill>
          <a:blip r:embed="rId3"/>
          <a:stretch/>
        </p:blipFill>
        <p:spPr>
          <a:xfrm>
            <a:off x="2584080" y="4896720"/>
            <a:ext cx="1148400" cy="13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1285920"/>
            <a:ext cx="9905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members</a:t>
            </a:r>
            <a:br/>
            <a:endParaRPr b="0" lang="en-GB" sz="3600" spc="-1" strike="noStrike">
              <a:latin typeface="Arial"/>
            </a:endParaRPr>
          </a:p>
        </p:txBody>
      </p:sp>
      <p:pic>
        <p:nvPicPr>
          <p:cNvPr id="232" name="Google Shape;79;g126814dc880_0_1" descr=""/>
          <p:cNvPicPr/>
          <p:nvPr/>
        </p:nvPicPr>
        <p:blipFill>
          <a:blip r:embed="rId1"/>
          <a:stretch/>
        </p:blipFill>
        <p:spPr>
          <a:xfrm>
            <a:off x="1584000" y="2127960"/>
            <a:ext cx="2663280" cy="44956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616000" y="2116800"/>
            <a:ext cx="3240000" cy="451368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6192000" y="5328000"/>
            <a:ext cx="1080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904000" y="4320000"/>
            <a:ext cx="1224000" cy="288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6120000" y="482400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143000" y="1285920"/>
            <a:ext cx="9905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in GraphDB</a:t>
            </a:r>
            <a:br/>
            <a:endParaRPr b="0" lang="en-GB" sz="36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440000" y="1863360"/>
            <a:ext cx="7438320" cy="49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8208000" y="1678320"/>
            <a:ext cx="3240000" cy="451368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8748000" y="398232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9036000" y="463032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8892000" y="541332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8505000" y="5557320"/>
            <a:ext cx="1152000" cy="369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8748000" y="268632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6"/>
          <p:cNvSpPr/>
          <p:nvPr/>
        </p:nvSpPr>
        <p:spPr>
          <a:xfrm>
            <a:off x="8532000" y="311832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"/>
          <p:cNvSpPr/>
          <p:nvPr/>
        </p:nvSpPr>
        <p:spPr>
          <a:xfrm>
            <a:off x="8892000" y="527832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8"/>
          <p:cNvSpPr/>
          <p:nvPr/>
        </p:nvSpPr>
        <p:spPr>
          <a:xfrm>
            <a:off x="8532000" y="1822320"/>
            <a:ext cx="1152000" cy="144000"/>
          </a:xfrm>
          <a:prstGeom prst="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Shape 9"/>
          <p:cNvSpPr txBox="1"/>
          <p:nvPr/>
        </p:nvSpPr>
        <p:spPr>
          <a:xfrm>
            <a:off x="3519360" y="936000"/>
            <a:ext cx="35366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Ontop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Mappin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gs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1848240" y="1717920"/>
            <a:ext cx="743760" cy="74376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1848240" y="5520240"/>
            <a:ext cx="743760" cy="74376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4"/>
          <a:stretch/>
        </p:blipFill>
        <p:spPr>
          <a:xfrm>
            <a:off x="1728000" y="1717920"/>
            <a:ext cx="743760" cy="74376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5"/>
          <a:stretch/>
        </p:blipFill>
        <p:spPr>
          <a:xfrm>
            <a:off x="1776240" y="4152240"/>
            <a:ext cx="743760" cy="743760"/>
          </a:xfrm>
          <a:prstGeom prst="rect">
            <a:avLst/>
          </a:prstGeom>
          <a:ln>
            <a:noFill/>
          </a:ln>
        </p:spPr>
      </p:pic>
      <p:sp>
        <p:nvSpPr>
          <p:cNvPr id="253" name="TextShape 10"/>
          <p:cNvSpPr txBox="1"/>
          <p:nvPr/>
        </p:nvSpPr>
        <p:spPr>
          <a:xfrm>
            <a:off x="1728000" y="2533680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B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TextShape 11"/>
          <p:cNvSpPr txBox="1"/>
          <p:nvPr/>
        </p:nvSpPr>
        <p:spPr>
          <a:xfrm>
            <a:off x="1872000" y="4909680"/>
            <a:ext cx="135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betting_ods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TextShape 12"/>
          <p:cNvSpPr txBox="1"/>
          <p:nvPr/>
        </p:nvSpPr>
        <p:spPr>
          <a:xfrm>
            <a:off x="1906200" y="6349680"/>
            <a:ext cx="237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df_full_pr</a:t>
            </a:r>
            <a:r>
              <a:rPr b="0" lang="en-GB" sz="1800" spc="-1" strike="noStrike">
                <a:latin typeface="Arial"/>
              </a:rPr>
              <a:t>emierlea</a:t>
            </a:r>
            <a:r>
              <a:rPr b="0" lang="en-GB" sz="1800" spc="-1" strike="noStrike">
                <a:latin typeface="Arial"/>
              </a:rPr>
              <a:t>gue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6"/>
          <a:stretch/>
        </p:blipFill>
        <p:spPr>
          <a:xfrm>
            <a:off x="1776240" y="3024000"/>
            <a:ext cx="743760" cy="743760"/>
          </a:xfrm>
          <a:prstGeom prst="rect">
            <a:avLst/>
          </a:prstGeom>
          <a:ln>
            <a:noFill/>
          </a:ln>
        </p:spPr>
      </p:pic>
      <p:sp>
        <p:nvSpPr>
          <p:cNvPr id="257" name="TextShape 13"/>
          <p:cNvSpPr txBox="1"/>
          <p:nvPr/>
        </p:nvSpPr>
        <p:spPr>
          <a:xfrm>
            <a:off x="1881360" y="3805920"/>
            <a:ext cx="106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transfers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7"/>
          <a:stretch/>
        </p:blipFill>
        <p:spPr>
          <a:xfrm>
            <a:off x="3942720" y="3744000"/>
            <a:ext cx="449280" cy="449280"/>
          </a:xfrm>
          <a:prstGeom prst="rect">
            <a:avLst/>
          </a:prstGeom>
          <a:ln>
            <a:noFill/>
          </a:ln>
        </p:spPr>
      </p:pic>
      <p:sp>
        <p:nvSpPr>
          <p:cNvPr id="259" name="TextShape 14"/>
          <p:cNvSpPr txBox="1"/>
          <p:nvPr/>
        </p:nvSpPr>
        <p:spPr>
          <a:xfrm>
            <a:off x="3456000" y="4320000"/>
            <a:ext cx="19393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400" spc="-1" strike="noStrike">
                <a:latin typeface="Arial"/>
              </a:rPr>
              <a:t>Insert into </a:t>
            </a:r>
            <a:r>
              <a:rPr b="0" lang="en-GB" sz="1400" spc="-1" strike="noStrike">
                <a:latin typeface="Arial"/>
              </a:rPr>
              <a:t>normalized </a:t>
            </a:r>
            <a:br/>
            <a:r>
              <a:rPr b="0" lang="en-GB" sz="1400" spc="-1" strike="noStrike">
                <a:latin typeface="Arial"/>
              </a:rPr>
              <a:t>postgres </a:t>
            </a:r>
            <a:r>
              <a:rPr b="0" lang="en-GB" sz="1400" spc="-1" strike="noStrike">
                <a:latin typeface="Arial"/>
              </a:rPr>
              <a:t>schema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5688000" y="3888000"/>
            <a:ext cx="180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Ontop mappings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Line 16"/>
          <p:cNvSpPr/>
          <p:nvPr/>
        </p:nvSpPr>
        <p:spPr>
          <a:xfrm>
            <a:off x="2664000" y="2232000"/>
            <a:ext cx="127872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7"/>
          <p:cNvSpPr/>
          <p:nvPr/>
        </p:nvSpPr>
        <p:spPr>
          <a:xfrm>
            <a:off x="2736000" y="3384000"/>
            <a:ext cx="120672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8"/>
          <p:cNvSpPr/>
          <p:nvPr/>
        </p:nvSpPr>
        <p:spPr>
          <a:xfrm flipV="1">
            <a:off x="2520000" y="4032000"/>
            <a:ext cx="142272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9"/>
          <p:cNvSpPr/>
          <p:nvPr/>
        </p:nvSpPr>
        <p:spPr>
          <a:xfrm flipV="1">
            <a:off x="2736000" y="4104000"/>
            <a:ext cx="1080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0"/>
          <p:cNvSpPr/>
          <p:nvPr/>
        </p:nvSpPr>
        <p:spPr>
          <a:xfrm>
            <a:off x="4464000" y="4104000"/>
            <a:ext cx="129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1"/>
          <p:cNvSpPr/>
          <p:nvPr/>
        </p:nvSpPr>
        <p:spPr>
          <a:xfrm>
            <a:off x="7488000" y="4104000"/>
            <a:ext cx="72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8"/>
          <a:stretch/>
        </p:blipFill>
        <p:spPr>
          <a:xfrm>
            <a:off x="4878720" y="6048000"/>
            <a:ext cx="737280" cy="73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2"/>
          <p:cNvSpPr/>
          <p:nvPr/>
        </p:nvSpPr>
        <p:spPr>
          <a:xfrm>
            <a:off x="1152000" y="1584000"/>
            <a:ext cx="4104000" cy="51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143000" y="1285920"/>
            <a:ext cx="9905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SHACL(1)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38720" y="2179800"/>
            <a:ext cx="10309320" cy="39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23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Tip Constraint</a:t>
            </a:r>
            <a:endParaRPr b="0" lang="en-GB" sz="24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 Match Result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“A|H|D”</a:t>
            </a:r>
            <a:endParaRPr b="0" lang="en-GB" sz="20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another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“.*”</a:t>
            </a:r>
            <a:endParaRPr b="0" lang="en-GB" sz="2000" spc="-1" strike="noStrike">
              <a:latin typeface="Arial"/>
            </a:endParaRPr>
          </a:p>
          <a:p>
            <a:pPr marL="571680" indent="-3423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Quotes Constraint (for all quotes)</a:t>
            </a:r>
            <a:endParaRPr b="0" lang="en-GB" sz="24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minExclusive 1</a:t>
            </a:r>
            <a:endParaRPr b="0" lang="en-GB" sz="2000" spc="-1" strike="noStrike">
              <a:latin typeface="Arial"/>
            </a:endParaRPr>
          </a:p>
          <a:p>
            <a:pPr marL="571680" indent="-3423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Password Constraint</a:t>
            </a:r>
            <a:endParaRPr b="0" lang="en-GB" sz="24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</a:t>
            </a:r>
            <a:endParaRPr b="0" lang="en-GB" sz="20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minLength 8</a:t>
            </a:r>
            <a:endParaRPr b="0" lang="en-GB" sz="20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143000" y="1285920"/>
            <a:ext cx="9905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SHACL(2)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143000" y="2571840"/>
            <a:ext cx="9905400" cy="35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23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Nation Constraint</a:t>
            </a:r>
            <a:endParaRPr b="0" lang="en-GB" sz="24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Address</a:t>
            </a:r>
            <a:endParaRPr b="0" lang="en-GB" sz="20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Must be a String or an Address Class</a:t>
            </a:r>
            <a:endParaRPr b="0" lang="en-GB" sz="2000" spc="-1" strike="noStrike">
              <a:latin typeface="Arial"/>
            </a:endParaRPr>
          </a:p>
          <a:p>
            <a:pPr marL="571680" indent="-3423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Contract Constraint</a:t>
            </a:r>
            <a:endParaRPr b="0" lang="en-GB" sz="24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Role</a:t>
            </a:r>
            <a:endParaRPr b="0" lang="en-GB" sz="20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 1 Season</a:t>
            </a:r>
            <a:endParaRPr b="0" lang="en-GB" sz="20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Association</a:t>
            </a:r>
            <a:endParaRPr b="0" lang="en-GB" sz="2000" spc="-1" strike="noStrike">
              <a:latin typeface="Arial"/>
            </a:endParaRPr>
          </a:p>
          <a:p>
            <a:pPr lvl="1" marL="1028880" indent="-3423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FootballAssociate</a:t>
            </a:r>
            <a:endParaRPr b="0" lang="en-GB" sz="20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43000" y="1285920"/>
            <a:ext cx="990540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Oops! (Before and after)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74" name="Picture 6" descr=""/>
          <p:cNvPicPr/>
          <p:nvPr/>
        </p:nvPicPr>
        <p:blipFill>
          <a:blip r:embed="rId1"/>
          <a:stretch/>
        </p:blipFill>
        <p:spPr>
          <a:xfrm>
            <a:off x="502200" y="2112120"/>
            <a:ext cx="5107680" cy="4535640"/>
          </a:xfrm>
          <a:prstGeom prst="rect">
            <a:avLst/>
          </a:prstGeom>
          <a:ln>
            <a:noFill/>
          </a:ln>
        </p:spPr>
      </p:pic>
      <p:pic>
        <p:nvPicPr>
          <p:cNvPr id="275" name="Picture 8" descr=""/>
          <p:cNvPicPr/>
          <p:nvPr/>
        </p:nvPicPr>
        <p:blipFill>
          <a:blip r:embed="rId2"/>
          <a:stretch/>
        </p:blipFill>
        <p:spPr>
          <a:xfrm>
            <a:off x="5981400" y="1973880"/>
            <a:ext cx="5107680" cy="474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3000" y="1285920"/>
            <a:ext cx="9905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 – Our experience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000" y="2571840"/>
            <a:ext cx="9905400" cy="35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2278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* Two different ontologies found.</a:t>
            </a:r>
            <a:endParaRPr b="0" lang="en-GB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Different complexities</a:t>
            </a:r>
            <a:endParaRPr b="0" lang="en-GB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No betting concepts in the second ontology</a:t>
            </a:r>
            <a:endParaRPr b="0" lang="en-GB" sz="14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* Used Logmap and AgreementMaker</a:t>
            </a:r>
            <a:endParaRPr b="0" lang="en-GB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Only Logmap was able to deliver a result for only one of the two ontologies</a:t>
            </a:r>
            <a:endParaRPr b="0" lang="en-GB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One similar class found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* Matched classes do not have the same semantics</a:t>
            </a:r>
            <a:endParaRPr b="0" lang="en-GB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Our Person class also includes legal bodies while the other does not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LibreOffice/6.4.7.2$Linux_X86_64 LibreOffice_project/40$Build-2</Application>
  <Words>279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  <dc:description/>
  <dc:language>en-GB</dc:language>
  <cp:lastModifiedBy/>
  <dcterms:modified xsi:type="dcterms:W3CDTF">2022-06-10T10:37:00Z</dcterms:modified>
  <cp:revision>14</cp:revision>
  <dc:subject/>
  <dc:title>SAIKS 2022 final presentation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