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2A3AEF8-2255-4CF2-9CFE-A9EF934FE6EE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3DADB24-0B67-4D3A-B3A9-ABDAC459098C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1B842BF-BB56-423F-A5D6-20EFB1037DF1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9BD8D0-76F5-406A-AF3C-07FA2F06C817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769425B-1090-4708-8E0F-A612F85799B7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6" descr="TU_rendering.tif"/>
          <p:cNvPicPr/>
          <p:nvPr/>
        </p:nvPicPr>
        <p:blipFill>
          <a:blip r:embed="rId2"/>
          <a:srcRect l="0" t="0" r="0" b="24679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0" y="2076480"/>
            <a:ext cx="11520360" cy="4778640"/>
            <a:chOff x="0" y="2076480"/>
            <a:chExt cx="11520360" cy="4778640"/>
          </a:xfrm>
        </p:grpSpPr>
        <p:sp>
          <p:nvSpPr>
            <p:cNvPr id="2" name="CustomShape 2"/>
            <p:cNvSpPr/>
            <p:nvPr/>
          </p:nvSpPr>
          <p:spPr>
            <a:xfrm>
              <a:off x="0" y="2076480"/>
              <a:ext cx="10855440" cy="477864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10170720" y="2076480"/>
              <a:ext cx="1347480" cy="1009800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6527880" y="2571840"/>
              <a:ext cx="4992480" cy="42832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oogle Shape;15;p6" descr=""/>
          <p:cNvPicPr/>
          <p:nvPr/>
        </p:nvPicPr>
        <p:blipFill>
          <a:blip r:embed="rId3"/>
          <a:stretch/>
        </p:blipFill>
        <p:spPr>
          <a:xfrm>
            <a:off x="191520" y="188640"/>
            <a:ext cx="3705480" cy="140220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857160"/>
            <a:ext cx="11520360" cy="5997960"/>
            <a:chOff x="0" y="857160"/>
            <a:chExt cx="11520360" cy="5997960"/>
          </a:xfrm>
        </p:grpSpPr>
        <p:sp>
          <p:nvSpPr>
            <p:cNvPr id="45" name="CustomShape 2"/>
            <p:cNvSpPr/>
            <p:nvPr/>
          </p:nvSpPr>
          <p:spPr>
            <a:xfrm>
              <a:off x="0" y="857160"/>
              <a:ext cx="10855800" cy="59979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0171080" y="858240"/>
              <a:ext cx="1346400" cy="12668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6527520" y="1478880"/>
              <a:ext cx="4992840" cy="5376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8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400" cy="393840"/>
          </a:xfrm>
          <a:prstGeom prst="rect">
            <a:avLst/>
          </a:prstGeom>
          <a:ln>
            <a:noFill/>
          </a:ln>
        </p:spPr>
      </p:pic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857160"/>
            <a:ext cx="11520360" cy="5997960"/>
            <a:chOff x="0" y="857160"/>
            <a:chExt cx="11520360" cy="5997960"/>
          </a:xfrm>
        </p:grpSpPr>
        <p:sp>
          <p:nvSpPr>
            <p:cNvPr id="89" name="CustomShape 2"/>
            <p:cNvSpPr/>
            <p:nvPr/>
          </p:nvSpPr>
          <p:spPr>
            <a:xfrm>
              <a:off x="0" y="857160"/>
              <a:ext cx="10855800" cy="59979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10171080" y="858240"/>
              <a:ext cx="1346400" cy="12668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4"/>
            <p:cNvSpPr/>
            <p:nvPr/>
          </p:nvSpPr>
          <p:spPr>
            <a:xfrm>
              <a:off x="6527520" y="1478880"/>
              <a:ext cx="4992840" cy="5376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2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400" cy="393840"/>
          </a:xfrm>
          <a:prstGeom prst="rect">
            <a:avLst/>
          </a:prstGeom>
          <a:ln>
            <a:noFill/>
          </a:ln>
        </p:spPr>
      </p:pic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"/>
          <p:cNvGrpSpPr/>
          <p:nvPr/>
        </p:nvGrpSpPr>
        <p:grpSpPr>
          <a:xfrm>
            <a:off x="0" y="857160"/>
            <a:ext cx="11520360" cy="5997960"/>
            <a:chOff x="0" y="857160"/>
            <a:chExt cx="11520360" cy="5997960"/>
          </a:xfrm>
        </p:grpSpPr>
        <p:sp>
          <p:nvSpPr>
            <p:cNvPr id="132" name="CustomShape 2"/>
            <p:cNvSpPr/>
            <p:nvPr/>
          </p:nvSpPr>
          <p:spPr>
            <a:xfrm>
              <a:off x="0" y="857160"/>
              <a:ext cx="10855800" cy="59979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3"/>
            <p:cNvSpPr/>
            <p:nvPr/>
          </p:nvSpPr>
          <p:spPr>
            <a:xfrm>
              <a:off x="10171080" y="858240"/>
              <a:ext cx="1346400" cy="12668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6527520" y="1478880"/>
              <a:ext cx="4992840" cy="5376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5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400" cy="39384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"/>
          <p:cNvGrpSpPr/>
          <p:nvPr/>
        </p:nvGrpSpPr>
        <p:grpSpPr>
          <a:xfrm>
            <a:off x="0" y="857160"/>
            <a:ext cx="11520360" cy="5997960"/>
            <a:chOff x="0" y="857160"/>
            <a:chExt cx="11520360" cy="5997960"/>
          </a:xfrm>
        </p:grpSpPr>
        <p:sp>
          <p:nvSpPr>
            <p:cNvPr id="176" name="CustomShape 2"/>
            <p:cNvSpPr/>
            <p:nvPr/>
          </p:nvSpPr>
          <p:spPr>
            <a:xfrm>
              <a:off x="0" y="857160"/>
              <a:ext cx="10855800" cy="59979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3"/>
            <p:cNvSpPr/>
            <p:nvPr/>
          </p:nvSpPr>
          <p:spPr>
            <a:xfrm>
              <a:off x="10171080" y="858240"/>
              <a:ext cx="1346400" cy="12668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4"/>
            <p:cNvSpPr/>
            <p:nvPr/>
          </p:nvSpPr>
          <p:spPr>
            <a:xfrm>
              <a:off x="6527520" y="1478880"/>
              <a:ext cx="4992840" cy="5376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9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400" cy="393840"/>
          </a:xfrm>
          <a:prstGeom prst="rect">
            <a:avLst/>
          </a:prstGeom>
          <a:ln>
            <a:noFill/>
          </a:ln>
        </p:spPr>
      </p:pic>
      <p:sp>
        <p:nvSpPr>
          <p:cNvPr id="18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0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981360" y="3867840"/>
            <a:ext cx="9518400" cy="9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SAIKS 2022 final presentation</a:t>
            </a:r>
            <a:br/>
            <a:endParaRPr b="0" lang="en-GB" sz="5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981360" y="4895640"/>
            <a:ext cx="62082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Arial"/>
              </a:rPr>
              <a:t>Bogdan Bordeianu, Filip Kovacevic, Nino Ziegelwanger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143000" y="1285920"/>
            <a:ext cx="990324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143000" y="2571840"/>
            <a:ext cx="9903240" cy="35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360" y="2364120"/>
            <a:ext cx="12189240" cy="396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981360" y="3867840"/>
            <a:ext cx="9518400" cy="9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br/>
            <a:endParaRPr b="0" lang="en-GB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89280" y="1052640"/>
            <a:ext cx="990324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Application Domain</a:t>
            </a:r>
            <a:br/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989280" y="2195640"/>
            <a:ext cx="9903240" cy="41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65400">
              <a:lnSpc>
                <a:spcPct val="100000"/>
              </a:lnSpc>
              <a:buClr>
                <a:srgbClr val="006699"/>
              </a:buClr>
              <a:buFont typeface="Arial"/>
              <a:buChar char="●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Football information system with betting capabilities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Information about: Game results, transfers, clubs, teams, players, seasons, infrastructures, …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 also: Bets on games, betting providers and their offered quotes</a:t>
            </a:r>
            <a:br/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User Accounts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needed to place bets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but: Football associates (players, club managers, referees) cannot place bets</a:t>
            </a:r>
            <a:br/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28" name="Google Shape;63;p2" descr=""/>
          <p:cNvPicPr/>
          <p:nvPr/>
        </p:nvPicPr>
        <p:blipFill>
          <a:blip r:embed="rId1"/>
          <a:stretch/>
        </p:blipFill>
        <p:spPr>
          <a:xfrm>
            <a:off x="7090920" y="4620600"/>
            <a:ext cx="1949760" cy="1949760"/>
          </a:xfrm>
          <a:prstGeom prst="rect">
            <a:avLst/>
          </a:prstGeom>
          <a:ln>
            <a:noFill/>
          </a:ln>
        </p:spPr>
      </p:pic>
      <p:pic>
        <p:nvPicPr>
          <p:cNvPr id="229" name="Google Shape;64;p2" descr=""/>
          <p:cNvPicPr/>
          <p:nvPr/>
        </p:nvPicPr>
        <p:blipFill>
          <a:blip r:embed="rId2"/>
          <a:stretch/>
        </p:blipFill>
        <p:spPr>
          <a:xfrm>
            <a:off x="4713840" y="4778640"/>
            <a:ext cx="1633680" cy="1633680"/>
          </a:xfrm>
          <a:prstGeom prst="rect">
            <a:avLst/>
          </a:prstGeom>
          <a:ln>
            <a:noFill/>
          </a:ln>
        </p:spPr>
      </p:pic>
      <p:pic>
        <p:nvPicPr>
          <p:cNvPr id="230" name="Google Shape;65;p2" descr=""/>
          <p:cNvPicPr/>
          <p:nvPr/>
        </p:nvPicPr>
        <p:blipFill>
          <a:blip r:embed="rId3"/>
          <a:stretch/>
        </p:blipFill>
        <p:spPr>
          <a:xfrm>
            <a:off x="2584080" y="4896720"/>
            <a:ext cx="1146240" cy="139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43000" y="1285920"/>
            <a:ext cx="990324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members</a:t>
            </a:r>
            <a:br/>
            <a:endParaRPr b="0" lang="en-GB" sz="3600" spc="-1" strike="noStrike">
              <a:latin typeface="Arial"/>
            </a:endParaRPr>
          </a:p>
        </p:txBody>
      </p:sp>
      <p:pic>
        <p:nvPicPr>
          <p:cNvPr id="232" name="Google Shape;79;g126814dc880_0_1" descr=""/>
          <p:cNvPicPr/>
          <p:nvPr/>
        </p:nvPicPr>
        <p:blipFill>
          <a:blip r:embed="rId1"/>
          <a:stretch/>
        </p:blipFill>
        <p:spPr>
          <a:xfrm>
            <a:off x="1584000" y="2127960"/>
            <a:ext cx="2661120" cy="449352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5616000" y="2116800"/>
            <a:ext cx="3237840" cy="451152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6192000" y="5328000"/>
            <a:ext cx="1077840" cy="14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5904000" y="4320000"/>
            <a:ext cx="1221840" cy="28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6120000" y="4824000"/>
            <a:ext cx="1149840" cy="14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7740000" y="1678320"/>
            <a:ext cx="3237840" cy="4511520"/>
          </a:xfrm>
          <a:prstGeom prst="rect">
            <a:avLst/>
          </a:prstGeom>
          <a:ln>
            <a:noFill/>
          </a:ln>
        </p:spPr>
      </p:pic>
      <p:sp>
        <p:nvSpPr>
          <p:cNvPr id="238" name="CustomShape 1"/>
          <p:cNvSpPr/>
          <p:nvPr/>
        </p:nvSpPr>
        <p:spPr>
          <a:xfrm>
            <a:off x="8424000" y="3982320"/>
            <a:ext cx="1149840" cy="14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8712000" y="4630320"/>
            <a:ext cx="1149840" cy="14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8568000" y="5413320"/>
            <a:ext cx="1149840" cy="14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8181000" y="5557320"/>
            <a:ext cx="1149840" cy="36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8424000" y="2686320"/>
            <a:ext cx="1149840" cy="14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8208000" y="3118320"/>
            <a:ext cx="1149840" cy="14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8568000" y="5278320"/>
            <a:ext cx="1149840" cy="14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8208000" y="1822320"/>
            <a:ext cx="1149840" cy="14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3519360" y="936000"/>
            <a:ext cx="44726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Ontop Mappings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848240" y="1717920"/>
            <a:ext cx="741600" cy="74160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1848240" y="5520240"/>
            <a:ext cx="741600" cy="74160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4"/>
          <a:stretch/>
        </p:blipFill>
        <p:spPr>
          <a:xfrm>
            <a:off x="1728000" y="1717920"/>
            <a:ext cx="741600" cy="74160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5"/>
          <a:stretch/>
        </p:blipFill>
        <p:spPr>
          <a:xfrm>
            <a:off x="1776240" y="4152240"/>
            <a:ext cx="741600" cy="741600"/>
          </a:xfrm>
          <a:prstGeom prst="rect">
            <a:avLst/>
          </a:prstGeom>
          <a:ln>
            <a:noFill/>
          </a:ln>
        </p:spPr>
      </p:pic>
      <p:sp>
        <p:nvSpPr>
          <p:cNvPr id="251" name="CustomShape 10"/>
          <p:cNvSpPr/>
          <p:nvPr/>
        </p:nvSpPr>
        <p:spPr>
          <a:xfrm>
            <a:off x="1728000" y="2533680"/>
            <a:ext cx="6357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1872000" y="4909680"/>
            <a:ext cx="135648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betting_ods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1906200" y="6349680"/>
            <a:ext cx="2368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df_full_premierleague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6"/>
          <a:stretch/>
        </p:blipFill>
        <p:spPr>
          <a:xfrm>
            <a:off x="1776240" y="3024000"/>
            <a:ext cx="741600" cy="741600"/>
          </a:xfrm>
          <a:prstGeom prst="rect">
            <a:avLst/>
          </a:prstGeom>
          <a:ln>
            <a:noFill/>
          </a:ln>
        </p:spPr>
      </p:pic>
      <p:sp>
        <p:nvSpPr>
          <p:cNvPr id="255" name="CustomShape 13"/>
          <p:cNvSpPr/>
          <p:nvPr/>
        </p:nvSpPr>
        <p:spPr>
          <a:xfrm>
            <a:off x="1881360" y="3805920"/>
            <a:ext cx="10670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transfers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7"/>
          <a:stretch/>
        </p:blipFill>
        <p:spPr>
          <a:xfrm>
            <a:off x="3942720" y="3744000"/>
            <a:ext cx="447120" cy="447120"/>
          </a:xfrm>
          <a:prstGeom prst="rect">
            <a:avLst/>
          </a:prstGeom>
          <a:ln>
            <a:noFill/>
          </a:ln>
        </p:spPr>
      </p:pic>
      <p:sp>
        <p:nvSpPr>
          <p:cNvPr id="257" name="CustomShape 14"/>
          <p:cNvSpPr/>
          <p:nvPr/>
        </p:nvSpPr>
        <p:spPr>
          <a:xfrm>
            <a:off x="3456000" y="4320000"/>
            <a:ext cx="19371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Insert into normalized 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postgres schema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8" name="CustomShape 15"/>
          <p:cNvSpPr/>
          <p:nvPr/>
        </p:nvSpPr>
        <p:spPr>
          <a:xfrm>
            <a:off x="5544000" y="3744000"/>
            <a:ext cx="1797840" cy="42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Ontop mappings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9" name="Line 16"/>
          <p:cNvSpPr/>
          <p:nvPr/>
        </p:nvSpPr>
        <p:spPr>
          <a:xfrm>
            <a:off x="2664000" y="2232000"/>
            <a:ext cx="127872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7"/>
          <p:cNvSpPr/>
          <p:nvPr/>
        </p:nvSpPr>
        <p:spPr>
          <a:xfrm>
            <a:off x="2736000" y="3384000"/>
            <a:ext cx="120672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8"/>
          <p:cNvSpPr/>
          <p:nvPr/>
        </p:nvSpPr>
        <p:spPr>
          <a:xfrm flipV="1">
            <a:off x="2520000" y="4032000"/>
            <a:ext cx="142272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9"/>
          <p:cNvSpPr/>
          <p:nvPr/>
        </p:nvSpPr>
        <p:spPr>
          <a:xfrm flipV="1">
            <a:off x="2736000" y="4104000"/>
            <a:ext cx="108000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8"/>
          <a:stretch/>
        </p:blipFill>
        <p:spPr>
          <a:xfrm>
            <a:off x="4878720" y="6048000"/>
            <a:ext cx="735120" cy="735120"/>
          </a:xfrm>
          <a:prstGeom prst="rect">
            <a:avLst/>
          </a:prstGeom>
          <a:ln>
            <a:noFill/>
          </a:ln>
        </p:spPr>
      </p:pic>
      <p:sp>
        <p:nvSpPr>
          <p:cNvPr id="264" name="CustomShape 20"/>
          <p:cNvSpPr/>
          <p:nvPr/>
        </p:nvSpPr>
        <p:spPr>
          <a:xfrm>
            <a:off x="1152000" y="1584000"/>
            <a:ext cx="4101840" cy="5181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1"/>
          <p:cNvSpPr/>
          <p:nvPr/>
        </p:nvSpPr>
        <p:spPr>
          <a:xfrm>
            <a:off x="8925120" y="6408000"/>
            <a:ext cx="22694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https://github.com/GreenfishK/SAIKS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9"/>
          <a:stretch/>
        </p:blipFill>
        <p:spPr>
          <a:xfrm>
            <a:off x="8209080" y="6264000"/>
            <a:ext cx="537480" cy="53748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10"/>
          <a:stretch/>
        </p:blipFill>
        <p:spPr>
          <a:xfrm>
            <a:off x="4752000" y="3744000"/>
            <a:ext cx="475920" cy="490680"/>
          </a:xfrm>
          <a:prstGeom prst="rect">
            <a:avLst/>
          </a:prstGeom>
          <a:ln>
            <a:noFill/>
          </a:ln>
        </p:spPr>
      </p:pic>
      <p:sp>
        <p:nvSpPr>
          <p:cNvPr id="268" name="Line 22"/>
          <p:cNvSpPr/>
          <p:nvPr/>
        </p:nvSpPr>
        <p:spPr>
          <a:xfrm>
            <a:off x="4391280" y="4032000"/>
            <a:ext cx="360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" descr=""/>
          <p:cNvPicPr/>
          <p:nvPr/>
        </p:nvPicPr>
        <p:blipFill>
          <a:blip r:embed="rId11"/>
          <a:stretch/>
        </p:blipFill>
        <p:spPr>
          <a:xfrm>
            <a:off x="10584000" y="3713040"/>
            <a:ext cx="684000" cy="678960"/>
          </a:xfrm>
          <a:prstGeom prst="rect">
            <a:avLst/>
          </a:prstGeom>
          <a:ln>
            <a:noFill/>
          </a:ln>
        </p:spPr>
      </p:pic>
      <p:sp>
        <p:nvSpPr>
          <p:cNvPr id="270" name="Line 23"/>
          <p:cNvSpPr/>
          <p:nvPr/>
        </p:nvSpPr>
        <p:spPr>
          <a:xfrm>
            <a:off x="10080000" y="4032000"/>
            <a:ext cx="504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4"/>
          <p:cNvSpPr/>
          <p:nvPr/>
        </p:nvSpPr>
        <p:spPr>
          <a:xfrm>
            <a:off x="7416000" y="3960000"/>
            <a:ext cx="324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5"/>
          <p:cNvSpPr/>
          <p:nvPr/>
        </p:nvSpPr>
        <p:spPr>
          <a:xfrm>
            <a:off x="5328000" y="3960000"/>
            <a:ext cx="216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TextShape 26"/>
          <p:cNvSpPr txBox="1"/>
          <p:nvPr/>
        </p:nvSpPr>
        <p:spPr>
          <a:xfrm>
            <a:off x="10008000" y="4389840"/>
            <a:ext cx="169092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400" spc="-1" strike="noStrike">
                <a:latin typeface="Arial"/>
              </a:rPr>
              <a:t>O</a:t>
            </a:r>
            <a:r>
              <a:rPr b="0" lang="en-GB" sz="1400" spc="-1" strike="noStrike">
                <a:latin typeface="Arial"/>
              </a:rPr>
              <a:t>v</a:t>
            </a:r>
            <a:r>
              <a:rPr b="0" lang="en-GB" sz="1400" spc="-1" strike="noStrike">
                <a:latin typeface="Arial"/>
              </a:rPr>
              <a:t>e</a:t>
            </a:r>
            <a:r>
              <a:rPr b="0" lang="en-GB" sz="1400" spc="-1" strike="noStrike">
                <a:latin typeface="Arial"/>
              </a:rPr>
              <a:t>r</a:t>
            </a:r>
            <a:r>
              <a:rPr b="0" lang="en-GB" sz="1400" spc="-1" strike="noStrike">
                <a:latin typeface="Arial"/>
              </a:rPr>
              <a:t> </a:t>
            </a:r>
            <a:r>
              <a:rPr b="0" lang="en-GB" sz="1400" spc="-1" strike="noStrike">
                <a:latin typeface="Arial"/>
              </a:rPr>
              <a:t>6</a:t>
            </a:r>
            <a:r>
              <a:rPr b="0" lang="en-GB" sz="1400" spc="-1" strike="noStrike">
                <a:latin typeface="Arial"/>
              </a:rPr>
              <a:t>0</a:t>
            </a:r>
            <a:r>
              <a:rPr b="0" lang="en-GB" sz="1400" spc="-1" strike="noStrike">
                <a:latin typeface="Arial"/>
              </a:rPr>
              <a:t>.</a:t>
            </a:r>
            <a:r>
              <a:rPr b="0" lang="en-GB" sz="1400" spc="-1" strike="noStrike">
                <a:latin typeface="Arial"/>
              </a:rPr>
              <a:t>0</a:t>
            </a:r>
            <a:r>
              <a:rPr b="0" lang="en-GB" sz="1400" spc="-1" strike="noStrike">
                <a:latin typeface="Arial"/>
              </a:rPr>
              <a:t>0</a:t>
            </a:r>
            <a:r>
              <a:rPr b="0" lang="en-GB" sz="1400" spc="-1" strike="noStrike">
                <a:latin typeface="Arial"/>
              </a:rPr>
              <a:t>0</a:t>
            </a:r>
            <a:r>
              <a:rPr b="0" lang="en-GB" sz="1400" spc="-1" strike="noStrike">
                <a:latin typeface="Arial"/>
              </a:rPr>
              <a:t> </a:t>
            </a:r>
            <a:r>
              <a:rPr b="0" lang="en-GB" sz="1400" spc="-1" strike="noStrike">
                <a:latin typeface="Arial"/>
              </a:rPr>
              <a:t>t</a:t>
            </a:r>
            <a:r>
              <a:rPr b="0" lang="en-GB" sz="1400" spc="-1" strike="noStrike">
                <a:latin typeface="Arial"/>
              </a:rPr>
              <a:t>r</a:t>
            </a:r>
            <a:r>
              <a:rPr b="0" lang="en-GB" sz="1400" spc="-1" strike="noStrike">
                <a:latin typeface="Arial"/>
              </a:rPr>
              <a:t>i</a:t>
            </a:r>
            <a:r>
              <a:rPr b="0" lang="en-GB" sz="1400" spc="-1" strike="noStrike">
                <a:latin typeface="Arial"/>
              </a:rPr>
              <a:t>p</a:t>
            </a:r>
            <a:r>
              <a:rPr b="0" lang="en-GB" sz="1400" spc="-1" strike="noStrike">
                <a:latin typeface="Arial"/>
              </a:rPr>
              <a:t>l</a:t>
            </a:r>
            <a:r>
              <a:rPr b="0" lang="en-GB" sz="1400" spc="-1" strike="noStrike">
                <a:latin typeface="Arial"/>
              </a:rPr>
              <a:t>e</a:t>
            </a:r>
            <a:r>
              <a:rPr b="0" lang="en-GB" sz="1400" spc="-1" strike="noStrike">
                <a:latin typeface="Arial"/>
              </a:rPr>
              <a:t>s</a:t>
            </a:r>
            <a:br/>
            <a:r>
              <a:rPr b="0" lang="en-GB" sz="1400" spc="-1" strike="noStrike">
                <a:latin typeface="Arial"/>
              </a:rPr>
              <a:t>i</a:t>
            </a:r>
            <a:r>
              <a:rPr b="0" lang="en-GB" sz="1400" spc="-1" strike="noStrike">
                <a:latin typeface="Arial"/>
              </a:rPr>
              <a:t>n</a:t>
            </a:r>
            <a:r>
              <a:rPr b="0" lang="en-GB" sz="1400" spc="-1" strike="noStrike">
                <a:latin typeface="Arial"/>
              </a:rPr>
              <a:t>c</a:t>
            </a:r>
            <a:r>
              <a:rPr b="0" lang="en-GB" sz="1400" spc="-1" strike="noStrike">
                <a:latin typeface="Arial"/>
              </a:rPr>
              <a:t>l</a:t>
            </a:r>
            <a:r>
              <a:rPr b="0" lang="en-GB" sz="1400" spc="-1" strike="noStrike">
                <a:latin typeface="Arial"/>
              </a:rPr>
              <a:t>u</a:t>
            </a:r>
            <a:r>
              <a:rPr b="0" lang="en-GB" sz="1400" spc="-1" strike="noStrike">
                <a:latin typeface="Arial"/>
              </a:rPr>
              <a:t>d</a:t>
            </a:r>
            <a:r>
              <a:rPr b="0" lang="en-GB" sz="1400" spc="-1" strike="noStrike">
                <a:latin typeface="Arial"/>
              </a:rPr>
              <a:t>i</a:t>
            </a:r>
            <a:r>
              <a:rPr b="0" lang="en-GB" sz="1400" spc="-1" strike="noStrike">
                <a:latin typeface="Arial"/>
              </a:rPr>
              <a:t>n</a:t>
            </a:r>
            <a:r>
              <a:rPr b="0" lang="en-GB" sz="1400" spc="-1" strike="noStrike">
                <a:latin typeface="Arial"/>
              </a:rPr>
              <a:t>g</a:t>
            </a:r>
            <a:r>
              <a:rPr b="0" lang="en-GB" sz="1400" spc="-1" strike="noStrike">
                <a:latin typeface="Arial"/>
              </a:rPr>
              <a:t> </a:t>
            </a:r>
            <a:br/>
            <a:r>
              <a:rPr b="0" lang="en-GB" sz="1400" spc="-1" strike="noStrike">
                <a:latin typeface="Arial"/>
              </a:rPr>
              <a:t>i</a:t>
            </a:r>
            <a:r>
              <a:rPr b="0" lang="en-GB" sz="1400" spc="-1" strike="noStrike">
                <a:latin typeface="Arial"/>
              </a:rPr>
              <a:t>n</a:t>
            </a:r>
            <a:r>
              <a:rPr b="0" lang="en-GB" sz="1400" spc="-1" strike="noStrike">
                <a:latin typeface="Arial"/>
              </a:rPr>
              <a:t>f</a:t>
            </a:r>
            <a:r>
              <a:rPr b="0" lang="en-GB" sz="1400" spc="-1" strike="noStrike">
                <a:latin typeface="Arial"/>
              </a:rPr>
              <a:t>e</a:t>
            </a:r>
            <a:r>
              <a:rPr b="0" lang="en-GB" sz="1400" spc="-1" strike="noStrike">
                <a:latin typeface="Arial"/>
              </a:rPr>
              <a:t>r</a:t>
            </a:r>
            <a:r>
              <a:rPr b="0" lang="en-GB" sz="1400" spc="-1" strike="noStrike">
                <a:latin typeface="Arial"/>
              </a:rPr>
              <a:t>r</a:t>
            </a:r>
            <a:r>
              <a:rPr b="0" lang="en-GB" sz="1400" spc="-1" strike="noStrike">
                <a:latin typeface="Arial"/>
              </a:rPr>
              <a:t>e</a:t>
            </a:r>
            <a:r>
              <a:rPr b="0" lang="en-GB" sz="1400" spc="-1" strike="noStrike">
                <a:latin typeface="Arial"/>
              </a:rPr>
              <a:t>d</a:t>
            </a:r>
            <a:r>
              <a:rPr b="0" lang="en-GB" sz="1400" spc="-1" strike="noStrike">
                <a:latin typeface="Arial"/>
              </a:rPr>
              <a:t> </a:t>
            </a:r>
            <a:r>
              <a:rPr b="0" lang="en-GB" sz="1400" spc="-1" strike="noStrike">
                <a:latin typeface="Arial"/>
              </a:rPr>
              <a:t>t</a:t>
            </a:r>
            <a:r>
              <a:rPr b="0" lang="en-GB" sz="1400" spc="-1" strike="noStrike">
                <a:latin typeface="Arial"/>
              </a:rPr>
              <a:t>r</a:t>
            </a:r>
            <a:r>
              <a:rPr b="0" lang="en-GB" sz="1400" spc="-1" strike="noStrike">
                <a:latin typeface="Arial"/>
              </a:rPr>
              <a:t>i</a:t>
            </a:r>
            <a:r>
              <a:rPr b="0" lang="en-GB" sz="1400" spc="-1" strike="noStrike">
                <a:latin typeface="Arial"/>
              </a:rPr>
              <a:t>p</a:t>
            </a:r>
            <a:r>
              <a:rPr b="0" lang="en-GB" sz="1400" spc="-1" strike="noStrike">
                <a:latin typeface="Arial"/>
              </a:rPr>
              <a:t>l</a:t>
            </a:r>
            <a:r>
              <a:rPr b="0" lang="en-GB" sz="1400" spc="-1" strike="noStrike">
                <a:latin typeface="Arial"/>
              </a:rPr>
              <a:t>e</a:t>
            </a:r>
            <a:r>
              <a:rPr b="0" lang="en-GB" sz="1400" spc="-1" strike="noStrike">
                <a:latin typeface="Arial"/>
              </a:rPr>
              <a:t>s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2088000" y="959400"/>
            <a:ext cx="8782200" cy="5896800"/>
          </a:xfrm>
          <a:prstGeom prst="rect">
            <a:avLst/>
          </a:prstGeom>
          <a:ln>
            <a:noFill/>
          </a:ln>
        </p:spPr>
      </p:pic>
      <p:sp>
        <p:nvSpPr>
          <p:cNvPr id="275" name="CustomShape 1"/>
          <p:cNvSpPr/>
          <p:nvPr/>
        </p:nvSpPr>
        <p:spPr>
          <a:xfrm>
            <a:off x="1143000" y="1285920"/>
            <a:ext cx="990324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in GraphDB</a:t>
            </a:r>
            <a:br/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3000" y="1285920"/>
            <a:ext cx="990324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SHACL(1)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738720" y="2179800"/>
            <a:ext cx="10307160" cy="39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4020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Tip Constraint</a:t>
            </a:r>
            <a:endParaRPr b="0" lang="en-GB" sz="2400" spc="-1" strike="noStrike">
              <a:latin typeface="Arial"/>
            </a:endParaRPr>
          </a:p>
          <a:p>
            <a:pPr lvl="1" marL="1028880" indent="-3402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 Match Result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“A|H|D”</a:t>
            </a:r>
            <a:endParaRPr b="0" lang="en-GB" sz="2000" spc="-1" strike="noStrike">
              <a:latin typeface="Arial"/>
            </a:endParaRPr>
          </a:p>
          <a:p>
            <a:pPr lvl="1" marL="1028880" indent="-3402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another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“.*”</a:t>
            </a:r>
            <a:endParaRPr b="0" lang="en-GB" sz="2000" spc="-1" strike="noStrike">
              <a:latin typeface="Arial"/>
            </a:endParaRPr>
          </a:p>
          <a:p>
            <a:pPr marL="571680" indent="-34020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Quotes Constraint (for all quotes)</a:t>
            </a:r>
            <a:endParaRPr b="0" lang="en-GB" sz="2400" spc="-1" strike="noStrike">
              <a:latin typeface="Arial"/>
            </a:endParaRPr>
          </a:p>
          <a:p>
            <a:pPr lvl="1" marL="1028880" indent="-3402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minExclusive 1</a:t>
            </a:r>
            <a:endParaRPr b="0" lang="en-GB" sz="2000" spc="-1" strike="noStrike">
              <a:latin typeface="Arial"/>
            </a:endParaRPr>
          </a:p>
          <a:p>
            <a:pPr marL="571680" indent="-34020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Password Constraint</a:t>
            </a:r>
            <a:endParaRPr b="0" lang="en-GB" sz="2400" spc="-1" strike="noStrike">
              <a:latin typeface="Arial"/>
            </a:endParaRPr>
          </a:p>
          <a:p>
            <a:pPr lvl="1" marL="1028880" indent="-3402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</a:t>
            </a:r>
            <a:endParaRPr b="0" lang="en-GB" sz="2000" spc="-1" strike="noStrike">
              <a:latin typeface="Arial"/>
            </a:endParaRPr>
          </a:p>
          <a:p>
            <a:pPr lvl="1" marL="1028880" indent="-3402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minLength 8</a:t>
            </a:r>
            <a:endParaRPr b="0" lang="en-GB" sz="2000" spc="-1" strike="noStrike">
              <a:latin typeface="Arial"/>
            </a:endParaRPr>
          </a:p>
          <a:p>
            <a:pPr marL="685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143000" y="1285920"/>
            <a:ext cx="990324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SHACL(2)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143000" y="2571840"/>
            <a:ext cx="9903240" cy="35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4020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Nation Constraint</a:t>
            </a:r>
            <a:endParaRPr b="0" lang="en-GB" sz="2400" spc="-1" strike="noStrike">
              <a:latin typeface="Arial"/>
            </a:endParaRPr>
          </a:p>
          <a:p>
            <a:pPr lvl="1" marL="1028880" indent="-3402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Address</a:t>
            </a:r>
            <a:endParaRPr b="0" lang="en-GB" sz="2000" spc="-1" strike="noStrike">
              <a:latin typeface="Arial"/>
            </a:endParaRPr>
          </a:p>
          <a:p>
            <a:pPr lvl="1" marL="1028880" indent="-3402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Must be a String or an Address Class</a:t>
            </a:r>
            <a:endParaRPr b="0" lang="en-GB" sz="2000" spc="-1" strike="noStrike">
              <a:latin typeface="Arial"/>
            </a:endParaRPr>
          </a:p>
          <a:p>
            <a:pPr marL="571680" indent="-34020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Association Contract Constraint</a:t>
            </a:r>
            <a:endParaRPr b="0" lang="en-GB" sz="2400" spc="-1" strike="noStrike">
              <a:latin typeface="Arial"/>
            </a:endParaRPr>
          </a:p>
          <a:p>
            <a:pPr lvl="1" marL="1028880" indent="-3402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Role</a:t>
            </a:r>
            <a:endParaRPr b="0" lang="en-GB" sz="2000" spc="-1" strike="noStrike">
              <a:latin typeface="Arial"/>
            </a:endParaRPr>
          </a:p>
          <a:p>
            <a:pPr lvl="1" marL="1028880" indent="-3402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 1 Season</a:t>
            </a:r>
            <a:endParaRPr b="0" lang="en-GB" sz="2000" spc="-1" strike="noStrike">
              <a:latin typeface="Arial"/>
            </a:endParaRPr>
          </a:p>
          <a:p>
            <a:pPr lvl="1" marL="1028880" indent="-3402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Association</a:t>
            </a:r>
            <a:endParaRPr b="0" lang="en-GB" sz="2000" spc="-1" strike="noStrike">
              <a:latin typeface="Arial"/>
            </a:endParaRPr>
          </a:p>
          <a:p>
            <a:pPr lvl="1" marL="1028880" indent="-3402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FootballAssociate</a:t>
            </a:r>
            <a:endParaRPr b="0" lang="en-GB" sz="2000" spc="-1" strike="noStrike">
              <a:latin typeface="Arial"/>
            </a:endParaRPr>
          </a:p>
          <a:p>
            <a:pPr marL="457200" indent="-225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143000" y="1285920"/>
            <a:ext cx="9903240" cy="67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Oops! (Before and after)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81" name="Picture 6" descr=""/>
          <p:cNvPicPr/>
          <p:nvPr/>
        </p:nvPicPr>
        <p:blipFill>
          <a:blip r:embed="rId1"/>
          <a:stretch/>
        </p:blipFill>
        <p:spPr>
          <a:xfrm>
            <a:off x="502200" y="2112120"/>
            <a:ext cx="5105520" cy="4533480"/>
          </a:xfrm>
          <a:prstGeom prst="rect">
            <a:avLst/>
          </a:prstGeom>
          <a:ln>
            <a:noFill/>
          </a:ln>
        </p:spPr>
      </p:pic>
      <p:pic>
        <p:nvPicPr>
          <p:cNvPr id="282" name="Picture 8" descr=""/>
          <p:cNvPicPr/>
          <p:nvPr/>
        </p:nvPicPr>
        <p:blipFill>
          <a:blip r:embed="rId2"/>
          <a:stretch/>
        </p:blipFill>
        <p:spPr>
          <a:xfrm>
            <a:off x="5981400" y="1973880"/>
            <a:ext cx="5105520" cy="474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143000" y="1285920"/>
            <a:ext cx="990324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 – Our experience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143000" y="2571840"/>
            <a:ext cx="9903240" cy="35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225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Two different ontologies found.</a:t>
            </a:r>
            <a:endParaRPr b="0" lang="en-GB" sz="2400" spc="-1" strike="noStrike">
              <a:latin typeface="Arial"/>
            </a:endParaRPr>
          </a:p>
          <a:p>
            <a:pPr marL="457200" indent="-225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Different complexities</a:t>
            </a:r>
            <a:endParaRPr b="0" lang="en-GB" sz="1600" spc="-1" strike="noStrike">
              <a:latin typeface="Arial"/>
            </a:endParaRPr>
          </a:p>
          <a:p>
            <a:pPr marL="457200" indent="-225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 betting concepts in the second ontology</a:t>
            </a:r>
            <a:endParaRPr b="0" lang="en-GB" sz="1600" spc="-1" strike="noStrike">
              <a:latin typeface="Arial"/>
            </a:endParaRPr>
          </a:p>
          <a:p>
            <a:pPr marL="457200" indent="-225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Used Logmap and AgreementMaker</a:t>
            </a:r>
            <a:endParaRPr b="0" lang="en-GB" sz="2400" spc="-1" strike="noStrike">
              <a:latin typeface="Arial"/>
            </a:endParaRPr>
          </a:p>
          <a:p>
            <a:pPr marL="457200" indent="-225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Only Logmap was able to deliver a result for only one of the two ontologies</a:t>
            </a:r>
            <a:endParaRPr b="0" lang="en-GB" sz="1600" spc="-1" strike="noStrike">
              <a:latin typeface="Arial"/>
            </a:endParaRPr>
          </a:p>
          <a:p>
            <a:pPr marL="457200" indent="-225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One similar class found</a:t>
            </a:r>
            <a:endParaRPr b="0" lang="en-GB" sz="1600" spc="-1" strike="noStrike">
              <a:latin typeface="Arial"/>
            </a:endParaRPr>
          </a:p>
          <a:p>
            <a:pPr marL="457200" indent="-225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Matched classes do not have the same semantics</a:t>
            </a:r>
            <a:endParaRPr b="0" lang="en-GB" sz="2400" spc="-1" strike="noStrike">
              <a:latin typeface="Arial"/>
            </a:endParaRPr>
          </a:p>
          <a:p>
            <a:pPr marL="457200" indent="-225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Our Person class also includes legal bodies while the other does not</a:t>
            </a:r>
            <a:endParaRPr b="0" lang="en-GB" sz="1600" spc="-1" strike="noStrike">
              <a:latin typeface="Arial"/>
            </a:endParaRPr>
          </a:p>
          <a:p>
            <a:pPr marL="457200" indent="-225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457200" indent="-225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LibreOffice/6.4.7.2$Linux_X86_64 LibreOffice_project/40$Build-2</Application>
  <Words>279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2020-12-07T08:24:36Z</dcterms:created>
  <dc:creator>Winkler</dc:creator>
  <dc:description/>
  <dc:language>en-GB</dc:language>
  <cp:lastModifiedBy/>
  <dcterms:modified xsi:type="dcterms:W3CDTF">2022-06-10T13:10:47Z</dcterms:modified>
  <cp:revision>25</cp:revision>
  <dc:subject/>
  <dc:title>SAIKS 2022 final presentation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