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VO9goldyiQTQ9mIaoeLEbFQ8Z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A9D9BE-53EE-4CE2-9B6F-26BAB6E8FB07}">
  <a:tblStyle styleId="{7EA9D9BE-53EE-4CE2-9B6F-26BAB6E8FB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6814dc880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6814dc88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126814dc880_0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6814dc880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6814dc88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126814dc880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6814dc880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6814dc88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26814dc880_0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6814dc880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6814dc88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126814dc880_0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6814dc880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6814dc88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26814dc880_0_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_TU-Hintergrund">
  <p:cSld name="Titelfolie_TU-Hintergrund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ctrTitle"/>
          </p:nvPr>
        </p:nvSpPr>
        <p:spPr>
          <a:xfrm>
            <a:off x="2190724" y="2928937"/>
            <a:ext cx="8191557" cy="1255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7"/>
          <p:cNvSpPr txBox="1"/>
          <p:nvPr>
            <p:ph idx="1" type="subTitle"/>
          </p:nvPr>
        </p:nvSpPr>
        <p:spPr>
          <a:xfrm>
            <a:off x="2190723" y="4500570"/>
            <a:ext cx="8286808" cy="928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2190753" y="6000753"/>
            <a:ext cx="5835649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_weißer Hintergrund">
  <p:cSld name="Titelfolie_weißer Hintergrund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/>
          <p:nvPr>
            <p:ph type="ctrTitle"/>
          </p:nvPr>
        </p:nvSpPr>
        <p:spPr>
          <a:xfrm>
            <a:off x="2190724" y="2928937"/>
            <a:ext cx="8191557" cy="1255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" type="subTitle"/>
          </p:nvPr>
        </p:nvSpPr>
        <p:spPr>
          <a:xfrm>
            <a:off x="2190723" y="4500570"/>
            <a:ext cx="8286808" cy="928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2190753" y="6000753"/>
            <a:ext cx="5835649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enutzerdefiniertes Layout">
  <p:cSld name="Benutzerdefiniertes Layou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>
            <p:ph type="title"/>
          </p:nvPr>
        </p:nvSpPr>
        <p:spPr>
          <a:xfrm>
            <a:off x="571461" y="2857496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1" type="ftr"/>
          </p:nvPr>
        </p:nvSpPr>
        <p:spPr>
          <a:xfrm>
            <a:off x="2190753" y="6000753"/>
            <a:ext cx="5835649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blauer Rahmen zweispaltig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1142968" y="1285860"/>
            <a:ext cx="9906069" cy="1143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1142965" y="2571747"/>
            <a:ext cx="4667283" cy="3554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6576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60"/>
              <a:buChar char="−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6381753" y="2571747"/>
            <a:ext cx="4667283" cy="3554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6576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60"/>
              <a:buChar char="−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10" type="dt"/>
          </p:nvPr>
        </p:nvSpPr>
        <p:spPr>
          <a:xfrm>
            <a:off x="1143002" y="6356353"/>
            <a:ext cx="21907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7376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blauer Rahmen einspaltig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1142967" y="1285860"/>
            <a:ext cx="9906069" cy="1143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1142967" y="2571747"/>
            <a:ext cx="9906069" cy="3554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6576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60"/>
              <a:buChar char="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1143002" y="6356353"/>
            <a:ext cx="21738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7376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U_rendering.tif" id="10" name="Google Shape;10;p6"/>
          <p:cNvPicPr preferRelativeResize="0"/>
          <p:nvPr/>
        </p:nvPicPr>
        <p:blipFill rotWithShape="1">
          <a:blip r:embed="rId1">
            <a:alphaModFix/>
          </a:blip>
          <a:srcRect b="24701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6"/>
          <p:cNvGrpSpPr/>
          <p:nvPr/>
        </p:nvGrpSpPr>
        <p:grpSpPr>
          <a:xfrm>
            <a:off x="0" y="2076450"/>
            <a:ext cx="11523133" cy="4781550"/>
            <a:chOff x="0" y="2076528"/>
            <a:chExt cx="8642400" cy="4781472"/>
          </a:xfrm>
        </p:grpSpPr>
        <p:sp>
          <p:nvSpPr>
            <p:cNvPr id="12" name="Google Shape;12;p6"/>
            <p:cNvSpPr/>
            <p:nvPr/>
          </p:nvSpPr>
          <p:spPr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6"/>
            <p:cNvSpPr/>
            <p:nvPr/>
          </p:nvSpPr>
          <p:spPr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6"/>
            <p:cNvSpPr/>
            <p:nvPr/>
          </p:nvSpPr>
          <p:spPr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" name="Google Shape;1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1344" y="188640"/>
            <a:ext cx="3708400" cy="140493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E7EC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99"/>
              </a:buClr>
              <a:buSzPts val="264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576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99"/>
              </a:buClr>
              <a:buSzPts val="2160"/>
              <a:buFont typeface="Noto Sans Symbols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32" name="Google Shape;32;p8"/>
          <p:cNvGrpSpPr/>
          <p:nvPr/>
        </p:nvGrpSpPr>
        <p:grpSpPr>
          <a:xfrm>
            <a:off x="0" y="857232"/>
            <a:ext cx="11523200" cy="6000768"/>
            <a:chOff x="0" y="1214422"/>
            <a:chExt cx="8642400" cy="5643578"/>
          </a:xfrm>
        </p:grpSpPr>
        <p:sp>
          <p:nvSpPr>
            <p:cNvPr id="33" name="Google Shape;33;p8"/>
            <p:cNvSpPr/>
            <p:nvPr/>
          </p:nvSpPr>
          <p:spPr>
            <a:xfrm>
              <a:off x="0" y="1214422"/>
              <a:ext cx="8143900" cy="564357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8"/>
            <p:cNvSpPr/>
            <p:nvPr/>
          </p:nvSpPr>
          <p:spPr>
            <a:xfrm>
              <a:off x="7628400" y="1215215"/>
              <a:ext cx="1011966" cy="11939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8"/>
            <p:cNvSpPr/>
            <p:nvPr/>
          </p:nvSpPr>
          <p:spPr>
            <a:xfrm>
              <a:off x="4895586" y="1798926"/>
              <a:ext cx="3746814" cy="50590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TU_Logo.gif" id="36" name="Google Shape;36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9336" y="116632"/>
            <a:ext cx="395288" cy="396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  <p:sldLayoutId id="2147483654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type="ctrTitle"/>
          </p:nvPr>
        </p:nvSpPr>
        <p:spPr>
          <a:xfrm>
            <a:off x="981250" y="2928950"/>
            <a:ext cx="9521400" cy="17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200"/>
              <a:t>SAIKS 2022 midterm presentation</a:t>
            </a:r>
            <a:endParaRPr sz="5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5200"/>
          </a:p>
        </p:txBody>
      </p:sp>
      <p:sp>
        <p:nvSpPr>
          <p:cNvPr id="56" name="Google Shape;56;p1"/>
          <p:cNvSpPr txBox="1"/>
          <p:nvPr/>
        </p:nvSpPr>
        <p:spPr>
          <a:xfrm>
            <a:off x="981250" y="4895475"/>
            <a:ext cx="621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>
                <a:solidFill>
                  <a:schemeClr val="lt1"/>
                </a:solidFill>
              </a:rPr>
              <a:t>Bogdan Bordeianu, Filip Kovacevic, Nino Ziegelwanger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989201" y="1052736"/>
            <a:ext cx="9906069" cy="1143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Application Domain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2"/>
          <p:cNvSpPr txBox="1"/>
          <p:nvPr>
            <p:ph type="title"/>
          </p:nvPr>
        </p:nvSpPr>
        <p:spPr>
          <a:xfrm>
            <a:off x="989200" y="2195696"/>
            <a:ext cx="9906000" cy="41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Char char="●"/>
            </a:pPr>
            <a:r>
              <a:rPr lang="de-DE" sz="2200"/>
              <a:t>Football information system with betting capabilities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2000"/>
              <a:t>Information about: Game results, transfers, clubs, teams, players, seasons, infrastructures, …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2000"/>
              <a:t>But also: Bets on games, betting providers and their offered quotes</a:t>
            </a:r>
            <a:endParaRPr sz="20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Char char="●"/>
            </a:pPr>
            <a:r>
              <a:rPr lang="de-DE" sz="2200"/>
              <a:t>User Accounts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2000"/>
              <a:t>needed to place bets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2000"/>
              <a:t>but: Football associates (players, club managers, referees) cannot place bets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300"/>
          </a:p>
        </p:txBody>
      </p:sp>
      <p:pic>
        <p:nvPicPr>
          <p:cNvPr id="63" name="Google Shape;6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1025" y="4620575"/>
            <a:ext cx="1952500" cy="1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000" y="4778550"/>
            <a:ext cx="1636550" cy="16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4125" y="4896575"/>
            <a:ext cx="1149125" cy="14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g126814dc880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200" y="2010600"/>
            <a:ext cx="10536475" cy="43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126814dc880_0_4"/>
          <p:cNvSpPr txBox="1"/>
          <p:nvPr>
            <p:ph type="title"/>
          </p:nvPr>
        </p:nvSpPr>
        <p:spPr>
          <a:xfrm>
            <a:off x="989201" y="1052736"/>
            <a:ext cx="990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Current status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6814dc880_0_12"/>
          <p:cNvSpPr txBox="1"/>
          <p:nvPr>
            <p:ph type="title"/>
          </p:nvPr>
        </p:nvSpPr>
        <p:spPr>
          <a:xfrm>
            <a:off x="1142968" y="1285860"/>
            <a:ext cx="99060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Football ontology members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g126814dc880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475" y="2307858"/>
            <a:ext cx="2664106" cy="4496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g126814dc880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0006" y="2280130"/>
            <a:ext cx="2122068" cy="4079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126814dc880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3" y="2242250"/>
            <a:ext cx="2028447" cy="2834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6814dc880_0_22"/>
          <p:cNvSpPr txBox="1"/>
          <p:nvPr>
            <p:ph type="title"/>
          </p:nvPr>
        </p:nvSpPr>
        <p:spPr>
          <a:xfrm>
            <a:off x="1142968" y="1285860"/>
            <a:ext cx="99060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Ontology features - Advanced OWL2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8" name="Google Shape;88;g126814dc880_0_22"/>
          <p:cNvGraphicFramePr/>
          <p:nvPr/>
        </p:nvGraphicFramePr>
        <p:xfrm>
          <a:off x="986450" y="20365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{7EA9D9BE-53EE-4CE2-9B6F-26BAB6E8FB07}</a:tableStyleId>
              </a:tblPr>
              <a:tblGrid>
                <a:gridCol w="3580625"/>
                <a:gridCol w="6481900"/>
              </a:tblGrid>
              <a:tr h="103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/>
                        <a:t>disjointUnionOf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/>
                        <a:t>Club Competitions are a disjoint union of Domestic Club Competition and International Club Competitions.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104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/>
                        <a:t>propertyDisjointWith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:Transfer1 :</a:t>
                      </a:r>
                      <a:r>
                        <a:rPr b="1" lang="de-DE" sz="1800"/>
                        <a:t>newContract</a:t>
                      </a:r>
                      <a:r>
                        <a:rPr lang="de-DE" sz="1800"/>
                        <a:t> :Contract1 </a:t>
                      </a:r>
                      <a:br>
                        <a:rPr lang="de-DE" sz="1800"/>
                      </a:br>
                      <a:r>
                        <a:rPr lang="de-DE" sz="1800"/>
                        <a:t>→ :Transfer1 :</a:t>
                      </a:r>
                      <a:r>
                        <a:rPr b="1" lang="de-DE" sz="1800"/>
                        <a:t>oldContract</a:t>
                      </a:r>
                      <a:r>
                        <a:rPr lang="de-DE" sz="1800"/>
                        <a:t> :Contract1 </a:t>
                      </a:r>
                      <a:br>
                        <a:rPr lang="de-DE" sz="1800"/>
                      </a:br>
                      <a:r>
                        <a:rPr lang="de-DE" sz="1800"/>
                        <a:t>cannot exist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86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/>
                        <a:t>Data types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/>
                        <a:t>hasQuote1, hasQuote2, hasQuoteX are of datatype xsd:double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56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/>
                        <a:t>Comments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/>
                        <a:t>“Is Nation an Enum?”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65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/>
                        <a:t>minQualifiedCardinality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/>
                        <a:t>International Club Competition has min 1 Division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56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/>
                        <a:t>qualifiedCardinality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/>
                        <a:t>Game has 2 Teams</a:t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6814dc880_0_30"/>
          <p:cNvSpPr txBox="1"/>
          <p:nvPr>
            <p:ph type="title"/>
          </p:nvPr>
        </p:nvSpPr>
        <p:spPr>
          <a:xfrm>
            <a:off x="1142968" y="1285860"/>
            <a:ext cx="99060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Ontology features - Ontology Design patterns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26814dc880_0_30"/>
          <p:cNvSpPr/>
          <p:nvPr/>
        </p:nvSpPr>
        <p:spPr>
          <a:xfrm>
            <a:off x="4030800" y="2635700"/>
            <a:ext cx="1827600" cy="639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AssociationContract</a:t>
            </a:r>
            <a:endParaRPr/>
          </a:p>
        </p:txBody>
      </p:sp>
      <p:sp>
        <p:nvSpPr>
          <p:cNvPr id="96" name="Google Shape;96;g126814dc880_0_30"/>
          <p:cNvSpPr/>
          <p:nvPr/>
        </p:nvSpPr>
        <p:spPr>
          <a:xfrm>
            <a:off x="3637925" y="4218300"/>
            <a:ext cx="1471800" cy="639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Role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-DE"/>
              <a:t>hasName</a:t>
            </a:r>
            <a:endParaRPr/>
          </a:p>
        </p:txBody>
      </p:sp>
      <p:sp>
        <p:nvSpPr>
          <p:cNvPr id="97" name="Google Shape;97;g126814dc880_0_30"/>
          <p:cNvSpPr/>
          <p:nvPr/>
        </p:nvSpPr>
        <p:spPr>
          <a:xfrm>
            <a:off x="979375" y="4218300"/>
            <a:ext cx="2234700" cy="1563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FootballAssociate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-DE"/>
              <a:t>hasName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-DE"/>
              <a:t>hasNation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26814dc880_0_30"/>
          <p:cNvSpPr/>
          <p:nvPr/>
        </p:nvSpPr>
        <p:spPr>
          <a:xfrm>
            <a:off x="5271950" y="4218200"/>
            <a:ext cx="2139300" cy="1463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Association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de-DE">
                <a:solidFill>
                  <a:srgbClr val="000000"/>
                </a:solidFill>
              </a:rPr>
              <a:t>hasFoundingDate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de-DE">
                <a:solidFill>
                  <a:srgbClr val="000000"/>
                </a:solidFill>
              </a:rPr>
              <a:t>hasInfrastructure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de-DE">
                <a:solidFill>
                  <a:srgbClr val="000000"/>
                </a:solidFill>
              </a:rPr>
              <a:t>hasName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de-DE">
                <a:solidFill>
                  <a:srgbClr val="000000"/>
                </a:solidFill>
              </a:rPr>
              <a:t>hasNation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de-DE">
                <a:solidFill>
                  <a:srgbClr val="000000"/>
                </a:solidFill>
              </a:rPr>
              <a:t>hasTeam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26814dc880_0_30"/>
          <p:cNvSpPr/>
          <p:nvPr/>
        </p:nvSpPr>
        <p:spPr>
          <a:xfrm>
            <a:off x="7859050" y="4218300"/>
            <a:ext cx="1902900" cy="943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Season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-	hasName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-	hasStartDate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- 	hasEndDate</a:t>
            </a:r>
            <a:endParaRPr/>
          </a:p>
        </p:txBody>
      </p:sp>
      <p:cxnSp>
        <p:nvCxnSpPr>
          <p:cNvPr id="100" name="Google Shape;100;g126814dc880_0_30"/>
          <p:cNvCxnSpPr>
            <a:stCxn id="95" idx="2"/>
            <a:endCxn id="99" idx="0"/>
          </p:cNvCxnSpPr>
          <p:nvPr/>
        </p:nvCxnSpPr>
        <p:spPr>
          <a:xfrm>
            <a:off x="4944600" y="3274700"/>
            <a:ext cx="3865800" cy="943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g126814dc880_0_30"/>
          <p:cNvSpPr txBox="1"/>
          <p:nvPr/>
        </p:nvSpPr>
        <p:spPr>
          <a:xfrm>
            <a:off x="6311300" y="3363525"/>
            <a:ext cx="46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forSeason</a:t>
            </a:r>
            <a:endParaRPr/>
          </a:p>
        </p:txBody>
      </p:sp>
      <p:cxnSp>
        <p:nvCxnSpPr>
          <p:cNvPr id="102" name="Google Shape;102;g126814dc880_0_30"/>
          <p:cNvCxnSpPr>
            <a:stCxn id="95" idx="2"/>
            <a:endCxn id="98" idx="0"/>
          </p:cNvCxnSpPr>
          <p:nvPr/>
        </p:nvCxnSpPr>
        <p:spPr>
          <a:xfrm>
            <a:off x="4944600" y="3274700"/>
            <a:ext cx="1397100" cy="943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g126814dc880_0_30"/>
          <p:cNvSpPr txBox="1"/>
          <p:nvPr/>
        </p:nvSpPr>
        <p:spPr>
          <a:xfrm>
            <a:off x="4839500" y="3648000"/>
            <a:ext cx="147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hasAssociation</a:t>
            </a:r>
            <a:endParaRPr/>
          </a:p>
        </p:txBody>
      </p:sp>
      <p:cxnSp>
        <p:nvCxnSpPr>
          <p:cNvPr id="104" name="Google Shape;104;g126814dc880_0_30"/>
          <p:cNvCxnSpPr>
            <a:stCxn id="95" idx="2"/>
            <a:endCxn id="96" idx="0"/>
          </p:cNvCxnSpPr>
          <p:nvPr/>
        </p:nvCxnSpPr>
        <p:spPr>
          <a:xfrm flipH="1">
            <a:off x="4373700" y="3274700"/>
            <a:ext cx="570900" cy="943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g126814dc880_0_30"/>
          <p:cNvSpPr txBox="1"/>
          <p:nvPr/>
        </p:nvSpPr>
        <p:spPr>
          <a:xfrm>
            <a:off x="3594050" y="3616325"/>
            <a:ext cx="9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hasRole</a:t>
            </a:r>
            <a:endParaRPr/>
          </a:p>
        </p:txBody>
      </p:sp>
      <p:cxnSp>
        <p:nvCxnSpPr>
          <p:cNvPr id="106" name="Google Shape;106;g126814dc880_0_30"/>
          <p:cNvCxnSpPr>
            <a:stCxn id="95" idx="2"/>
            <a:endCxn id="97" idx="0"/>
          </p:cNvCxnSpPr>
          <p:nvPr/>
        </p:nvCxnSpPr>
        <p:spPr>
          <a:xfrm flipH="1">
            <a:off x="2096700" y="3274700"/>
            <a:ext cx="2847900" cy="943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g126814dc880_0_30"/>
          <p:cNvSpPr txBox="1"/>
          <p:nvPr/>
        </p:nvSpPr>
        <p:spPr>
          <a:xfrm>
            <a:off x="1645025" y="3497100"/>
            <a:ext cx="15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hasAssociate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814dc880_0_63"/>
          <p:cNvSpPr txBox="1"/>
          <p:nvPr>
            <p:ph type="title"/>
          </p:nvPr>
        </p:nvSpPr>
        <p:spPr>
          <a:xfrm>
            <a:off x="1142968" y="1285860"/>
            <a:ext cx="99060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Next steps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26814dc880_0_63"/>
          <p:cNvSpPr txBox="1"/>
          <p:nvPr>
            <p:ph idx="2" type="body"/>
          </p:nvPr>
        </p:nvSpPr>
        <p:spPr>
          <a:xfrm>
            <a:off x="1143150" y="2211400"/>
            <a:ext cx="9906000" cy="391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1640" lvl="0" marL="457200" rtl="0" algn="l">
              <a:spcBef>
                <a:spcPts val="480"/>
              </a:spcBef>
              <a:spcAft>
                <a:spcPts val="0"/>
              </a:spcAft>
              <a:buSzPts val="3040"/>
              <a:buChar char="●"/>
            </a:pPr>
            <a:r>
              <a:rPr lang="de-DE" sz="2800"/>
              <a:t>Obtaining relational datasets</a:t>
            </a:r>
            <a:endParaRPr sz="2800"/>
          </a:p>
          <a:p>
            <a:pPr indent="-406400" lvl="1" marL="914400" rtl="0" algn="l">
              <a:spcBef>
                <a:spcPts val="480"/>
              </a:spcBef>
              <a:spcAft>
                <a:spcPts val="0"/>
              </a:spcAft>
              <a:buSzPts val="2800"/>
              <a:buChar char="○"/>
            </a:pPr>
            <a:r>
              <a:rPr lang="de-DE" sz="2400"/>
              <a:t>for football games, clubs, competitions</a:t>
            </a:r>
            <a:endParaRPr sz="2400"/>
          </a:p>
          <a:p>
            <a:pPr indent="-406400" lvl="1" marL="914400" rtl="0" algn="l">
              <a:spcBef>
                <a:spcPts val="480"/>
              </a:spcBef>
              <a:spcAft>
                <a:spcPts val="0"/>
              </a:spcAft>
              <a:buSzPts val="2800"/>
              <a:buChar char="○"/>
            </a:pPr>
            <a:r>
              <a:rPr lang="de-DE" sz="2400"/>
              <a:t>bets</a:t>
            </a:r>
            <a:endParaRPr sz="2400"/>
          </a:p>
          <a:p>
            <a:pPr indent="-421640" lvl="0" marL="457200" rtl="0" algn="l">
              <a:spcBef>
                <a:spcPts val="480"/>
              </a:spcBef>
              <a:spcAft>
                <a:spcPts val="0"/>
              </a:spcAft>
              <a:buSzPts val="3040"/>
              <a:buChar char="●"/>
            </a:pPr>
            <a:r>
              <a:rPr lang="de-DE" sz="2800"/>
              <a:t>Creating synthetic data</a:t>
            </a:r>
            <a:endParaRPr sz="2800"/>
          </a:p>
          <a:p>
            <a:pPr indent="-406400" lvl="1" marL="914400" rtl="0" algn="l">
              <a:spcBef>
                <a:spcPts val="480"/>
              </a:spcBef>
              <a:spcAft>
                <a:spcPts val="0"/>
              </a:spcAft>
              <a:buSzPts val="2800"/>
              <a:buChar char="○"/>
            </a:pPr>
            <a:r>
              <a:rPr lang="de-DE" sz="2400"/>
              <a:t>probably for infrastructures like playgrounds, offices, sponsors, …</a:t>
            </a:r>
            <a:endParaRPr sz="2400"/>
          </a:p>
          <a:p>
            <a:pPr indent="-421640" lvl="0" marL="457200" rtl="0" algn="l">
              <a:spcBef>
                <a:spcPts val="480"/>
              </a:spcBef>
              <a:spcAft>
                <a:spcPts val="0"/>
              </a:spcAft>
              <a:buSzPts val="3040"/>
              <a:buChar char="●"/>
            </a:pPr>
            <a:r>
              <a:rPr lang="de-DE" sz="2800"/>
              <a:t>Mapping relational data from various sources to our ontology</a:t>
            </a:r>
            <a:endParaRPr sz="2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halt_blauer_Rahme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el mit weißem Rahmen und dunklem Logo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arissa-Desig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2020-12-07T08:24:36Z</dcterms:created>
  <dc:creator>Winkler</dc:creator>
</cp:coreProperties>
</file>