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VO9goldyiQTQ9mIaoeLEbFQ8Z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9D9BE-53EE-4CE2-9B6F-26BAB6E8FB07}">
  <a:tblStyle styleId="{7EA9D9BE-53EE-4CE2-9B6F-26BAB6E8F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814dc88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814dc88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26814dc88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814dc8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814dc8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26814dc880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814dc88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814dc88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26814dc880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6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_TU-Hintergrund">
  <p:cSld name="Titelfolie_TU-Hintergrund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_weißer Hintergrund">
  <p:cSld name="Titelfolie_weißer Hintergr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571461" y="285749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blauer Rahmen zweispaltig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142965" y="2571747"/>
            <a:ext cx="4667283" cy="35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657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−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381753" y="2571747"/>
            <a:ext cx="4667283" cy="35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657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−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1143002" y="6356353"/>
            <a:ext cx="21907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blauer Rahmen einspaltig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142967" y="2571747"/>
            <a:ext cx="9906069" cy="35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657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−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1143002" y="6356353"/>
            <a:ext cx="21738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 descr="TU_rendering.tif"/>
          <p:cNvPicPr preferRelativeResize="0"/>
          <p:nvPr/>
        </p:nvPicPr>
        <p:blipFill rotWithShape="1">
          <a:blip r:embed="rId5">
            <a:alphaModFix/>
          </a:blip>
          <a:srcRect b="2470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12" name="Google Shape;12;p6"/>
            <p:cNvSpPr/>
            <p:nvPr/>
          </p:nvSpPr>
          <p:spPr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Google Shape;1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62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99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216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</p:grpSpPr>
        <p:sp>
          <p:nvSpPr>
            <p:cNvPr id="33" name="Google Shape;33;p8"/>
            <p:cNvSpPr/>
            <p:nvPr/>
          </p:nvSpPr>
          <p:spPr>
            <a:xfrm>
              <a:off x="0" y="1214422"/>
              <a:ext cx="8143900" cy="56435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7628400" y="1215215"/>
              <a:ext cx="1011966" cy="11939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895586" y="1798926"/>
              <a:ext cx="3746814" cy="50590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36;p8" descr="TU_Log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981250" y="3867843"/>
            <a:ext cx="9521400" cy="9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200" dirty="0"/>
              <a:t>SAIKS 2022 final </a:t>
            </a:r>
            <a:r>
              <a:rPr lang="de-DE" sz="5200" dirty="0" err="1"/>
              <a:t>presentation</a:t>
            </a:r>
            <a:endParaRPr sz="5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5200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981250" y="4895475"/>
            <a:ext cx="62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Bogdan Bordeianu, Filip Kovacevic, Nino Ziegelwanger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205B-B53E-5A42-03B4-E2624FEA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Ontology</a:t>
            </a:r>
            <a:r>
              <a:rPr lang="de-DE" dirty="0"/>
              <a:t> Alignment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2AB3-4600-49D3-0736-159B44DF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157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981250" y="3867843"/>
            <a:ext cx="9521400" cy="9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200" dirty="0" err="1"/>
              <a:t>Thank</a:t>
            </a:r>
            <a:r>
              <a:rPr lang="de-DE" sz="5200" dirty="0"/>
              <a:t> </a:t>
            </a:r>
            <a:r>
              <a:rPr lang="de-DE" sz="5200" dirty="0" err="1"/>
              <a:t>you</a:t>
            </a:r>
            <a:r>
              <a:rPr lang="de-DE" sz="5200" dirty="0"/>
              <a:t>!</a:t>
            </a:r>
            <a:endParaRPr sz="5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5200" dirty="0"/>
          </a:p>
        </p:txBody>
      </p:sp>
    </p:spTree>
    <p:extLst>
      <p:ext uri="{BB962C8B-B14F-4D97-AF65-F5344CB8AC3E}">
        <p14:creationId xmlns:p14="http://schemas.microsoft.com/office/powerpoint/2010/main" val="11623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989201" y="1052736"/>
            <a:ext cx="9906069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Application Domain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989200" y="2195696"/>
            <a:ext cx="9906000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Char char="●"/>
            </a:pPr>
            <a:r>
              <a:rPr lang="de-DE" sz="2200"/>
              <a:t>Football information system with betting capabilities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Information about: Game results, transfers, clubs, teams, players, seasons, infrastructures, …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But also: Bets on games, betting providers and their offered quotes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Char char="●"/>
            </a:pPr>
            <a:r>
              <a:rPr lang="de-DE" sz="2200"/>
              <a:t>User Accounts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needed to place bets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but: Football associates (players, club managers, referees) cannot place bets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300"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025" y="4620575"/>
            <a:ext cx="1952500" cy="1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00" y="4778550"/>
            <a:ext cx="1636550" cy="1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125" y="4896575"/>
            <a:ext cx="1149125" cy="1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814dc880_0_12"/>
          <p:cNvSpPr txBox="1">
            <a:spLocks noGrp="1"/>
          </p:cNvSpPr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Football </a:t>
            </a:r>
            <a:r>
              <a:rPr lang="de-DE" dirty="0" err="1"/>
              <a:t>ontology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6E1F7-CDF2-93C2-E0EC-3483C2D0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68" y="1857360"/>
            <a:ext cx="2190863" cy="4819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CECF3-7E42-3B1B-B107-7D6996D7B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959" y="1929369"/>
            <a:ext cx="1841595" cy="4127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91E8B-5024-DBFC-B78F-67ABF3687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427" y="1929369"/>
            <a:ext cx="1962251" cy="2768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814dc880_0_22"/>
          <p:cNvSpPr txBox="1">
            <a:spLocks noGrp="1"/>
          </p:cNvSpPr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Ontology features - Advanced OWL2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8" name="Google Shape;88;g126814dc880_0_22"/>
          <p:cNvGraphicFramePr/>
          <p:nvPr/>
        </p:nvGraphicFramePr>
        <p:xfrm>
          <a:off x="986450" y="2036545"/>
          <a:ext cx="10062525" cy="4724725"/>
        </p:xfrm>
        <a:graphic>
          <a:graphicData uri="http://schemas.openxmlformats.org/drawingml/2006/table">
            <a:tbl>
              <a:tblPr>
                <a:noFill/>
                <a:tableStyleId>{7EA9D9BE-53EE-4CE2-9B6F-26BAB6E8FB07}</a:tableStyleId>
              </a:tblPr>
              <a:tblGrid>
                <a:gridCol w="358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disjointUnionOf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Club Competitions are a disjoint union of Domestic Club Competition and International Club Competitions.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propertyDisjointWith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:Transfer1 :</a:t>
                      </a:r>
                      <a:r>
                        <a:rPr lang="de-DE" sz="1800" b="1"/>
                        <a:t>newContract</a:t>
                      </a:r>
                      <a:r>
                        <a:rPr lang="de-DE" sz="1800"/>
                        <a:t> :Contract1 </a:t>
                      </a:r>
                      <a:br>
                        <a:rPr lang="de-DE" sz="1800"/>
                      </a:br>
                      <a:r>
                        <a:rPr lang="de-DE" sz="1800"/>
                        <a:t>→ :Transfer1 :</a:t>
                      </a:r>
                      <a:r>
                        <a:rPr lang="de-DE" sz="1800" b="1"/>
                        <a:t>oldContract</a:t>
                      </a:r>
                      <a:r>
                        <a:rPr lang="de-DE" sz="1800"/>
                        <a:t> :Contract1 </a:t>
                      </a:r>
                      <a:br>
                        <a:rPr lang="de-DE" sz="1800"/>
                      </a:br>
                      <a:r>
                        <a:rPr lang="de-DE" sz="1800"/>
                        <a:t>cannot exist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Data types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hasQuote1, hasQuote2, hasQuoteX are of datatype xsd:double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Comments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“Is Nation an Enum?”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minQualifiedCardinality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International Club Competition has min 1 Division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qualifiedCardinality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Game has 2 Teams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814dc880_0_30"/>
          <p:cNvSpPr txBox="1">
            <a:spLocks noGrp="1"/>
          </p:cNvSpPr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Ontology features - Ontology Design patterns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26814dc880_0_30"/>
          <p:cNvSpPr/>
          <p:nvPr/>
        </p:nvSpPr>
        <p:spPr>
          <a:xfrm>
            <a:off x="4030800" y="2635700"/>
            <a:ext cx="1827600" cy="63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AssociationContract</a:t>
            </a:r>
            <a:endParaRPr/>
          </a:p>
        </p:txBody>
      </p:sp>
      <p:sp>
        <p:nvSpPr>
          <p:cNvPr id="96" name="Google Shape;96;g126814dc880_0_30"/>
          <p:cNvSpPr/>
          <p:nvPr/>
        </p:nvSpPr>
        <p:spPr>
          <a:xfrm>
            <a:off x="3637925" y="4218300"/>
            <a:ext cx="1471800" cy="63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hasName</a:t>
            </a:r>
            <a:endParaRPr/>
          </a:p>
        </p:txBody>
      </p:sp>
      <p:sp>
        <p:nvSpPr>
          <p:cNvPr id="97" name="Google Shape;97;g126814dc880_0_30"/>
          <p:cNvSpPr/>
          <p:nvPr/>
        </p:nvSpPr>
        <p:spPr>
          <a:xfrm>
            <a:off x="979375" y="4218300"/>
            <a:ext cx="2234700" cy="1563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FootballAssociate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hasName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hasNation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26814dc880_0_30"/>
          <p:cNvSpPr/>
          <p:nvPr/>
        </p:nvSpPr>
        <p:spPr>
          <a:xfrm>
            <a:off x="5271950" y="4218200"/>
            <a:ext cx="2139300" cy="146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Association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hasFoundingDate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hasInfrastructure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hasName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hasNation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hasTeam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6814dc880_0_30"/>
          <p:cNvSpPr/>
          <p:nvPr/>
        </p:nvSpPr>
        <p:spPr>
          <a:xfrm>
            <a:off x="7859050" y="4218300"/>
            <a:ext cx="2244254" cy="943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Season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	</a:t>
            </a:r>
            <a:r>
              <a:rPr lang="de-DE" dirty="0" err="1"/>
              <a:t>hasName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	</a:t>
            </a:r>
            <a:r>
              <a:rPr lang="de-DE" dirty="0" err="1"/>
              <a:t>hasStartDate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	</a:t>
            </a:r>
            <a:r>
              <a:rPr lang="de-DE" dirty="0" err="1"/>
              <a:t>hasEndDate</a:t>
            </a:r>
            <a:endParaRPr dirty="0"/>
          </a:p>
        </p:txBody>
      </p:sp>
      <p:cxnSp>
        <p:nvCxnSpPr>
          <p:cNvPr id="100" name="Google Shape;100;g126814dc880_0_30"/>
          <p:cNvCxnSpPr>
            <a:cxnSpLocks/>
            <a:stCxn id="95" idx="2"/>
            <a:endCxn id="99" idx="0"/>
          </p:cNvCxnSpPr>
          <p:nvPr/>
        </p:nvCxnSpPr>
        <p:spPr>
          <a:xfrm>
            <a:off x="4944600" y="3274700"/>
            <a:ext cx="4036577" cy="94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g126814dc880_0_30"/>
          <p:cNvSpPr txBox="1"/>
          <p:nvPr/>
        </p:nvSpPr>
        <p:spPr>
          <a:xfrm>
            <a:off x="6311300" y="3363525"/>
            <a:ext cx="465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forSeason</a:t>
            </a:r>
            <a:endParaRPr/>
          </a:p>
        </p:txBody>
      </p:sp>
      <p:cxnSp>
        <p:nvCxnSpPr>
          <p:cNvPr id="102" name="Google Shape;102;g126814dc880_0_30"/>
          <p:cNvCxnSpPr>
            <a:stCxn id="95" idx="2"/>
            <a:endCxn id="98" idx="0"/>
          </p:cNvCxnSpPr>
          <p:nvPr/>
        </p:nvCxnSpPr>
        <p:spPr>
          <a:xfrm>
            <a:off x="4944600" y="3274700"/>
            <a:ext cx="1397100" cy="94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g126814dc880_0_30"/>
          <p:cNvSpPr txBox="1"/>
          <p:nvPr/>
        </p:nvSpPr>
        <p:spPr>
          <a:xfrm>
            <a:off x="4839500" y="3648000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hasAssociation</a:t>
            </a:r>
            <a:endParaRPr/>
          </a:p>
        </p:txBody>
      </p:sp>
      <p:cxnSp>
        <p:nvCxnSpPr>
          <p:cNvPr id="104" name="Google Shape;104;g126814dc880_0_30"/>
          <p:cNvCxnSpPr>
            <a:stCxn id="95" idx="2"/>
            <a:endCxn id="96" idx="0"/>
          </p:cNvCxnSpPr>
          <p:nvPr/>
        </p:nvCxnSpPr>
        <p:spPr>
          <a:xfrm flipH="1">
            <a:off x="4373700" y="3274700"/>
            <a:ext cx="570900" cy="94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g126814dc880_0_30"/>
          <p:cNvSpPr txBox="1"/>
          <p:nvPr/>
        </p:nvSpPr>
        <p:spPr>
          <a:xfrm>
            <a:off x="3594050" y="3616325"/>
            <a:ext cx="9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hasRole</a:t>
            </a:r>
            <a:endParaRPr/>
          </a:p>
        </p:txBody>
      </p:sp>
      <p:cxnSp>
        <p:nvCxnSpPr>
          <p:cNvPr id="106" name="Google Shape;106;g126814dc880_0_30"/>
          <p:cNvCxnSpPr>
            <a:stCxn id="95" idx="2"/>
            <a:endCxn id="97" idx="0"/>
          </p:cNvCxnSpPr>
          <p:nvPr/>
        </p:nvCxnSpPr>
        <p:spPr>
          <a:xfrm flipH="1">
            <a:off x="2096700" y="3274700"/>
            <a:ext cx="2847900" cy="94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g126814dc880_0_30"/>
          <p:cNvSpPr txBox="1"/>
          <p:nvPr/>
        </p:nvSpPr>
        <p:spPr>
          <a:xfrm>
            <a:off x="1645025" y="3497100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hasAssociate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C4F2-A6F5-C340-D3D6-A82CDDE4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Ontop</a:t>
            </a:r>
            <a:r>
              <a:rPr lang="de-DE" dirty="0"/>
              <a:t> Mappings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6493-4D36-F19B-7914-2AF0B88E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AB90A-4923-BE4C-C6CA-59F1BEEB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595"/>
            <a:ext cx="11527971" cy="44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3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9A95-306A-C245-B571-63FDEA16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681733"/>
          </a:xfrm>
        </p:spPr>
        <p:txBody>
          <a:bodyPr/>
          <a:lstStyle/>
          <a:p>
            <a:r>
              <a:rPr lang="de-DE" dirty="0" err="1"/>
              <a:t>Oops</a:t>
            </a:r>
            <a:r>
              <a:rPr lang="de-DE" dirty="0"/>
              <a:t>! (</a:t>
            </a:r>
            <a:r>
              <a:rPr lang="de-DE" dirty="0" err="1"/>
              <a:t>Before</a:t>
            </a:r>
            <a:r>
              <a:rPr lang="de-DE" dirty="0"/>
              <a:t> and after)</a:t>
            </a:r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2D44A-16F9-89B9-F3B0-85887FC2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3" y="2112160"/>
            <a:ext cx="5108315" cy="4536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887B5-7A5D-F452-5C6B-F64CB8C2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31" y="1973941"/>
            <a:ext cx="5108315" cy="4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672B-39AF-7905-EC75-B87ACF46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SHACL(1)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676B-9C03-EF0E-B12C-2E61FF9D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869" y="2179865"/>
            <a:ext cx="10310168" cy="3946302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Tip Constraint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If placed on a Match Result Market </a:t>
            </a:r>
            <a:r>
              <a:rPr lang="en-US" dirty="0">
                <a:sym typeface="Wingdings" panose="05000000000000000000" pitchFamily="2" charset="2"/>
              </a:rPr>
              <a:t> String pattern “A|H|D”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If placed on another Market  String pattern “.*”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Quotes Constraint (for all quotes)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minExclusive</a:t>
            </a:r>
            <a:r>
              <a:rPr lang="en-US" dirty="0"/>
              <a:t> 1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Password Constraint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Exactly 1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minLength</a:t>
            </a:r>
            <a:r>
              <a:rPr lang="en-US" dirty="0"/>
              <a:t> 8</a:t>
            </a:r>
          </a:p>
          <a:p>
            <a:pPr marL="6858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8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71CC-9627-D19D-A5A1-C92DF4D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SHACL(2)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A1A44-79A8-91E9-D163-708A934B5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Nation Constraint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Exactly 1 Address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Must be a String or an Address Class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Association Contract Constraint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Exactly 1 Role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Min 1 Season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Exactly 1 Association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Exactly 1 </a:t>
            </a:r>
            <a:r>
              <a:rPr lang="en-US" dirty="0" err="1"/>
              <a:t>FootballAssociate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6606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71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Titel mit weißem Rahmen und dunklem Logo</vt:lpstr>
      <vt:lpstr>Inhalt_blauer_Rahmen</vt:lpstr>
      <vt:lpstr>SAIKS 2022 final presentation </vt:lpstr>
      <vt:lpstr>Application Domain  </vt:lpstr>
      <vt:lpstr>Football ontology members </vt:lpstr>
      <vt:lpstr>Ontology features - Advanced OWL2 features </vt:lpstr>
      <vt:lpstr>Ontology features - Ontology Design patterns </vt:lpstr>
      <vt:lpstr>Ontop Mappings</vt:lpstr>
      <vt:lpstr>Oops! (Before and after)</vt:lpstr>
      <vt:lpstr>SHACL(1)</vt:lpstr>
      <vt:lpstr>SHACL(2)</vt:lpstr>
      <vt:lpstr>Ontology Alignment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SAIKS 2022 final presentation </dc:title>
  <dc:creator>Winkler</dc:creator>
  <cp:lastModifiedBy>Ziegelwanger, Nino</cp:lastModifiedBy>
  <cp:revision>1</cp:revision>
  <dcterms:created xsi:type="dcterms:W3CDTF">2020-12-07T08:24:36Z</dcterms:created>
  <dcterms:modified xsi:type="dcterms:W3CDTF">2022-06-09T16:09:22Z</dcterms:modified>
</cp:coreProperties>
</file>