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7" autoAdjust="0"/>
    <p:restoredTop sz="48686" autoAdjust="0"/>
  </p:normalViewPr>
  <p:slideViewPr>
    <p:cSldViewPr snapToGrid="0">
      <p:cViewPr>
        <p:scale>
          <a:sx n="33" d="100"/>
          <a:sy n="33" d="100"/>
        </p:scale>
        <p:origin x="-2820" y="-156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6D88-CE1A-4D63-9FF1-EA30F2E8E8E0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0F9D8-7640-4F67-9AF1-CD7E04D0CBF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993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0F9D8-7640-4F67-9AF1-CD7E04D0CBF7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433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16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91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694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42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29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29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79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56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171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0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71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82F8E-3E7A-489A-B406-E989E2C7A291}" type="datetimeFigureOut">
              <a:rPr lang="el-GR" smtClean="0"/>
              <a:t>25/5/2017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C4F6-D7BA-42F8-9F2E-AE79655EE7A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72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://jedai.scify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" y="-160461"/>
            <a:ext cx="21383624" cy="148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 err="1" smtClean="0"/>
              <a:t>JedAI</a:t>
            </a:r>
            <a:r>
              <a:rPr lang="en-US" sz="8800" dirty="0" smtClean="0"/>
              <a:t>: The </a:t>
            </a:r>
            <a:r>
              <a:rPr lang="en-US" sz="8800" dirty="0"/>
              <a:t>Force behind Entity Resolution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929" y="21907713"/>
            <a:ext cx="579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Modular</a:t>
            </a:r>
            <a:r>
              <a:rPr lang="en-US" sz="3600" dirty="0"/>
              <a:t> &amp; </a:t>
            </a:r>
            <a:r>
              <a:rPr lang="en-US" sz="3600" b="1" dirty="0">
                <a:solidFill>
                  <a:srgbClr val="C00000"/>
                </a:solidFill>
              </a:rPr>
              <a:t>Extensible</a:t>
            </a:r>
            <a:r>
              <a:rPr lang="en-US" sz="3600" dirty="0"/>
              <a:t>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54895" y="29048884"/>
            <a:ext cx="9624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Trebuchet MS" panose="020B0603020202020204" pitchFamily="34" charset="0"/>
                <a:hlinkClick r:id="rId3"/>
              </a:rPr>
              <a:t>http://jedai.scify.org</a:t>
            </a:r>
            <a:r>
              <a:rPr lang="en-US" sz="6000" dirty="0">
                <a:latin typeface="Trebuchet MS" panose="020B0603020202020204" pitchFamily="34" charset="0"/>
              </a:rPr>
              <a:t> </a:t>
            </a:r>
            <a:endParaRPr lang="el-GR" sz="6000" dirty="0">
              <a:latin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156" y="1805234"/>
            <a:ext cx="20706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 </a:t>
            </a:r>
            <a:r>
              <a:rPr lang="en-US" sz="4400" dirty="0">
                <a:solidFill>
                  <a:srgbClr val="C00000"/>
                </a:solidFill>
              </a:rPr>
              <a:t>open source library</a:t>
            </a:r>
            <a:r>
              <a:rPr lang="en-US" sz="4400" dirty="0"/>
              <a:t>, </a:t>
            </a:r>
            <a:r>
              <a:rPr lang="en-US" sz="4400" dirty="0">
                <a:solidFill>
                  <a:srgbClr val="C00000"/>
                </a:solidFill>
              </a:rPr>
              <a:t>desktop application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C00000"/>
                </a:solidFill>
              </a:rPr>
              <a:t>workbench</a:t>
            </a:r>
            <a:r>
              <a:rPr lang="en-US" sz="4400" dirty="0"/>
              <a:t> for running and comparing the performance of </a:t>
            </a:r>
            <a:r>
              <a:rPr lang="en-US" sz="4400" dirty="0" smtClean="0"/>
              <a:t>state-of-the-art, out-of-the-box end-to-end </a:t>
            </a:r>
            <a:r>
              <a:rPr lang="en-US" sz="4400" dirty="0"/>
              <a:t>ER workflows</a:t>
            </a:r>
            <a:endParaRPr lang="el-GR" sz="4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599079" y="23148986"/>
            <a:ext cx="5289100" cy="5421682"/>
            <a:chOff x="13570506" y="22916617"/>
            <a:chExt cx="6260704" cy="6573225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0506" y="22916617"/>
              <a:ext cx="6260704" cy="6573225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14686740" y="28099238"/>
              <a:ext cx="21065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10832" y="3464728"/>
            <a:ext cx="657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Entity Resolution (ER)</a:t>
            </a:r>
            <a:endParaRPr lang="el-GR" sz="3600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85607" y="1269075"/>
            <a:ext cx="20756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George </a:t>
            </a:r>
            <a:r>
              <a:rPr lang="en-US" sz="3200" dirty="0" err="1" smtClean="0"/>
              <a:t>Papadakis</a:t>
            </a:r>
            <a:r>
              <a:rPr lang="en-US" sz="3200" dirty="0" smtClean="0"/>
              <a:t>, Leonidas Tsekouras</a:t>
            </a:r>
            <a:r>
              <a:rPr lang="en-US" sz="3200" dirty="0"/>
              <a:t>, </a:t>
            </a:r>
            <a:r>
              <a:rPr lang="en-US" sz="3200" dirty="0" err="1"/>
              <a:t>Emmanouil</a:t>
            </a:r>
            <a:r>
              <a:rPr lang="en-US" sz="3200" dirty="0"/>
              <a:t> </a:t>
            </a:r>
            <a:r>
              <a:rPr lang="en-US" sz="3200" dirty="0" err="1" smtClean="0"/>
              <a:t>Thanos</a:t>
            </a:r>
            <a:r>
              <a:rPr lang="en-US" sz="3200" dirty="0" smtClean="0"/>
              <a:t>, George Giannakopoulos, Themis </a:t>
            </a:r>
            <a:r>
              <a:rPr lang="en-US" sz="3200" dirty="0" err="1" smtClean="0"/>
              <a:t>Palpanas</a:t>
            </a:r>
            <a:r>
              <a:rPr lang="en-US" sz="3200" dirty="0" smtClean="0"/>
              <a:t>, </a:t>
            </a:r>
            <a:r>
              <a:rPr lang="en-US" sz="3200" dirty="0" err="1" smtClean="0"/>
              <a:t>Manolis</a:t>
            </a:r>
            <a:r>
              <a:rPr lang="en-US" sz="3200" dirty="0" smtClean="0"/>
              <a:t> </a:t>
            </a:r>
            <a:r>
              <a:rPr lang="en-US" sz="3200" dirty="0" err="1" smtClean="0"/>
              <a:t>Koubarakis</a:t>
            </a:r>
            <a:endParaRPr lang="en-US" sz="3200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7" y="29155019"/>
            <a:ext cx="2441654" cy="93754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8"/>
          <a:stretch/>
        </p:blipFill>
        <p:spPr>
          <a:xfrm>
            <a:off x="2941285" y="29228318"/>
            <a:ext cx="2784224" cy="65679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296" y="29260760"/>
            <a:ext cx="2086982" cy="69744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3" r="12909"/>
          <a:stretch/>
        </p:blipFill>
        <p:spPr>
          <a:xfrm>
            <a:off x="9141198" y="29228318"/>
            <a:ext cx="1941362" cy="72747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33" y="29076085"/>
            <a:ext cx="933343" cy="1086198"/>
          </a:xfrm>
          <a:prstGeom prst="rect">
            <a:avLst/>
          </a:prstGeom>
        </p:spPr>
      </p:pic>
      <p:sp>
        <p:nvSpPr>
          <p:cNvPr id="82" name="Rounded Rectangle 81"/>
          <p:cNvSpPr/>
          <p:nvPr/>
        </p:nvSpPr>
        <p:spPr>
          <a:xfrm>
            <a:off x="272731" y="21907713"/>
            <a:ext cx="5793068" cy="6948185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3" name="Rounded Rectangle 82"/>
          <p:cNvSpPr/>
          <p:nvPr/>
        </p:nvSpPr>
        <p:spPr>
          <a:xfrm>
            <a:off x="271157" y="3440831"/>
            <a:ext cx="6656773" cy="5732198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84" name="Rectangle 83"/>
          <p:cNvSpPr/>
          <p:nvPr/>
        </p:nvSpPr>
        <p:spPr>
          <a:xfrm>
            <a:off x="350509" y="4165999"/>
            <a:ext cx="649807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800" dirty="0" smtClean="0"/>
              <a:t>Identifies and aggregates different entity profiles/records that describe the same real-world object.</a:t>
            </a:r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Useful because:</a:t>
            </a:r>
          </a:p>
          <a:p>
            <a:pPr marL="457200" indent="-457200" algn="just">
              <a:spcBef>
                <a:spcPts val="600"/>
              </a:spcBef>
              <a:buFontTx/>
              <a:buChar char="-"/>
            </a:pPr>
            <a:r>
              <a:rPr lang="en-US" sz="2800" dirty="0" smtClean="0"/>
              <a:t>Improves data quality and integrity</a:t>
            </a:r>
          </a:p>
          <a:p>
            <a:pPr marL="457200" indent="-457200" algn="just">
              <a:spcBef>
                <a:spcPts val="600"/>
              </a:spcBef>
              <a:buFontTx/>
              <a:buChar char="-"/>
            </a:pPr>
            <a:r>
              <a:rPr lang="en-US" sz="2800" dirty="0" smtClean="0"/>
              <a:t>Fosters re-use of existing data sources</a:t>
            </a:r>
            <a:endParaRPr lang="en-US" sz="2800" dirty="0"/>
          </a:p>
          <a:p>
            <a:pPr algn="just">
              <a:spcBef>
                <a:spcPts val="600"/>
              </a:spcBef>
            </a:pPr>
            <a:r>
              <a:rPr lang="en-US" sz="2800" b="1" dirty="0" smtClean="0"/>
              <a:t>Application areas:</a:t>
            </a:r>
          </a:p>
          <a:p>
            <a:pPr algn="just">
              <a:spcBef>
                <a:spcPts val="600"/>
              </a:spcBef>
            </a:pPr>
            <a:r>
              <a:rPr lang="en-US" sz="2800" dirty="0" smtClean="0"/>
              <a:t>Linked Data, Social Networks, census data, price comparison portals, etc.</a:t>
            </a:r>
          </a:p>
          <a:p>
            <a:pPr marL="457200" indent="-457200">
              <a:spcBef>
                <a:spcPts val="600"/>
              </a:spcBef>
              <a:buFontTx/>
              <a:buChar char="-"/>
            </a:pPr>
            <a:endParaRPr lang="el-GR" sz="28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320272" y="3461217"/>
            <a:ext cx="661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Volume Challenge</a:t>
            </a:r>
            <a:endParaRPr lang="el-GR" sz="3600" b="1" u="sng" dirty="0"/>
          </a:p>
        </p:txBody>
      </p:sp>
      <p:sp>
        <p:nvSpPr>
          <p:cNvPr id="93" name="Rounded Rectangle 92"/>
          <p:cNvSpPr/>
          <p:nvPr/>
        </p:nvSpPr>
        <p:spPr>
          <a:xfrm>
            <a:off x="7320272" y="3428715"/>
            <a:ext cx="6611443" cy="5744314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94" name="Rectangle 93"/>
          <p:cNvSpPr/>
          <p:nvPr/>
        </p:nvSpPr>
        <p:spPr>
          <a:xfrm>
            <a:off x="7433644" y="4153883"/>
            <a:ext cx="6391097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ER is an inherently quadratic problem: </a:t>
            </a:r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  <a:r>
              <a:rPr lang="en-US" sz="2800" dirty="0"/>
              <a:t>:</a:t>
            </a:r>
            <a:r>
              <a:rPr lang="el-GR" sz="2800" dirty="0"/>
              <a:t> </a:t>
            </a:r>
            <a:r>
              <a:rPr lang="en-US" sz="2800" dirty="0"/>
              <a:t>every entity </a:t>
            </a:r>
            <a:r>
              <a:rPr lang="en-US" sz="2800" dirty="0" smtClean="0"/>
              <a:t>should be compared </a:t>
            </a:r>
            <a:r>
              <a:rPr lang="en-US" sz="2800" dirty="0"/>
              <a:t>to all others </a:t>
            </a:r>
            <a:r>
              <a:rPr lang="el-GR" sz="2800" dirty="0"/>
              <a:t>→ </a:t>
            </a:r>
            <a:r>
              <a:rPr lang="en-US" sz="2800" dirty="0"/>
              <a:t>the brute-force approach does not scale to large </a:t>
            </a:r>
            <a:r>
              <a:rPr lang="en-US" sz="2800" dirty="0" smtClean="0"/>
              <a:t>the millions of entities and billion of triples in Linked Data</a:t>
            </a:r>
          </a:p>
          <a:p>
            <a:pPr algn="just">
              <a:spcBef>
                <a:spcPts val="600"/>
              </a:spcBef>
            </a:pPr>
            <a:r>
              <a:rPr lang="en-US" sz="2800" b="1" u="sng" dirty="0" smtClean="0"/>
              <a:t>Solution: (Meta-)Blocking</a:t>
            </a:r>
          </a:p>
          <a:p>
            <a:pPr marL="570777" indent="-570777" algn="just">
              <a:buFont typeface="Arial" pitchFamily="34" charset="0"/>
              <a:buChar char="•"/>
            </a:pPr>
            <a:r>
              <a:rPr lang="en-US" sz="2800" dirty="0" smtClean="0"/>
              <a:t>group </a:t>
            </a:r>
            <a:r>
              <a:rPr lang="en-US" sz="2800" dirty="0"/>
              <a:t>similar entities into blocks</a:t>
            </a:r>
            <a:endParaRPr lang="el-GR" sz="2800" dirty="0"/>
          </a:p>
          <a:p>
            <a:pPr marL="570777" indent="-570777" algn="just">
              <a:buFont typeface="Arial" pitchFamily="34" charset="0"/>
              <a:buChar char="•"/>
            </a:pPr>
            <a:r>
              <a:rPr lang="en-US" sz="2800" dirty="0"/>
              <a:t>execute comparisons only inside each block</a:t>
            </a:r>
            <a:endParaRPr lang="el-GR" sz="2800" dirty="0"/>
          </a:p>
          <a:p>
            <a:pPr marL="570777" indent="-570777" algn="just">
              <a:buFont typeface="Arial" pitchFamily="34" charset="0"/>
              <a:buChar char="•"/>
            </a:pPr>
            <a:r>
              <a:rPr lang="en-US" sz="2800" dirty="0" smtClean="0"/>
              <a:t>refine initial blocks by removing </a:t>
            </a:r>
            <a:r>
              <a:rPr lang="en-US" sz="2800" dirty="0" smtClean="0">
                <a:solidFill>
                  <a:srgbClr val="C00000"/>
                </a:solidFill>
              </a:rPr>
              <a:t>repeated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superfluous</a:t>
            </a:r>
            <a:r>
              <a:rPr lang="en-US" sz="2800" dirty="0" smtClean="0"/>
              <a:t> comparisons</a:t>
            </a:r>
            <a:endParaRPr lang="en-US" sz="2800" dirty="0"/>
          </a:p>
        </p:txBody>
      </p:sp>
      <p:sp>
        <p:nvSpPr>
          <p:cNvPr id="95" name="TextBox 94"/>
          <p:cNvSpPr txBox="1"/>
          <p:nvPr/>
        </p:nvSpPr>
        <p:spPr>
          <a:xfrm>
            <a:off x="14324058" y="3439052"/>
            <a:ext cx="6653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Variety Challenge</a:t>
            </a:r>
            <a:endParaRPr lang="el-GR" sz="3600" b="1" u="sng" dirty="0"/>
          </a:p>
        </p:txBody>
      </p:sp>
      <p:sp>
        <p:nvSpPr>
          <p:cNvPr id="96" name="Rounded Rectangle 95"/>
          <p:cNvSpPr/>
          <p:nvPr/>
        </p:nvSpPr>
        <p:spPr>
          <a:xfrm>
            <a:off x="14324057" y="3424711"/>
            <a:ext cx="6690793" cy="5748318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grpSp>
        <p:nvGrpSpPr>
          <p:cNvPr id="99" name="Group 98"/>
          <p:cNvGrpSpPr/>
          <p:nvPr/>
        </p:nvGrpSpPr>
        <p:grpSpPr>
          <a:xfrm>
            <a:off x="1050481" y="9537536"/>
            <a:ext cx="19682012" cy="1741909"/>
            <a:chOff x="2783541" y="11691626"/>
            <a:chExt cx="8900164" cy="827733"/>
          </a:xfrm>
        </p:grpSpPr>
        <p:sp>
          <p:nvSpPr>
            <p:cNvPr id="100" name="TextBox 99"/>
            <p:cNvSpPr txBox="1"/>
            <p:nvPr/>
          </p:nvSpPr>
          <p:spPr>
            <a:xfrm>
              <a:off x="2783541" y="12001959"/>
              <a:ext cx="883296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Data Reading</a:t>
              </a:r>
            </a:p>
          </p:txBody>
        </p: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>
              <a:off x="3673833" y="12294345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78633" y="12001961"/>
              <a:ext cx="891646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Block</a:t>
              </a:r>
            </a:p>
            <a:p>
              <a:pPr algn="ctr"/>
              <a:r>
                <a:rPr lang="en-US" sz="3200" b="1" dirty="0"/>
                <a:t>Building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182699" y="12001960"/>
              <a:ext cx="914400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Block</a:t>
              </a:r>
            </a:p>
            <a:p>
              <a:pPr algn="ctr"/>
              <a:r>
                <a:rPr lang="en-US" sz="3200" b="1" dirty="0"/>
                <a:t>Cleaning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401899" y="11997457"/>
              <a:ext cx="1234856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Comparison</a:t>
              </a:r>
            </a:p>
            <a:p>
              <a:pPr algn="ctr"/>
              <a:r>
                <a:rPr lang="en-US" sz="3200" b="1" dirty="0"/>
                <a:t>Cleaning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41555" y="12002059"/>
              <a:ext cx="998950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Entity</a:t>
              </a:r>
            </a:p>
            <a:p>
              <a:pPr algn="ctr"/>
              <a:r>
                <a:rPr lang="en-US" sz="3200" b="1" dirty="0"/>
                <a:t>Matching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245305" y="12001962"/>
              <a:ext cx="1066800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Entity</a:t>
              </a:r>
            </a:p>
            <a:p>
              <a:pPr algn="ctr"/>
              <a:r>
                <a:rPr lang="en-US" sz="3200" b="1" dirty="0"/>
                <a:t>Clustering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616905" y="12007479"/>
              <a:ext cx="1066800" cy="5118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Evaluation &amp; Storing</a:t>
              </a:r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4877899" y="12289845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cxnSpLocks/>
            </p:cNvCxnSpPr>
            <p:nvPr/>
          </p:nvCxnSpPr>
          <p:spPr>
            <a:xfrm>
              <a:off x="6097099" y="12294446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6755" y="12289843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cxnSpLocks/>
            </p:cNvCxnSpPr>
            <p:nvPr/>
          </p:nvCxnSpPr>
          <p:spPr>
            <a:xfrm>
              <a:off x="8940505" y="12294447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</p:cNvCxnSpPr>
            <p:nvPr/>
          </p:nvCxnSpPr>
          <p:spPr>
            <a:xfrm>
              <a:off x="10312105" y="12289842"/>
              <a:ext cx="30480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940307" y="11702986"/>
              <a:ext cx="1000198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5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78633" y="11691785"/>
              <a:ext cx="890292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182699" y="11702986"/>
              <a:ext cx="914400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3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401275" y="11691626"/>
              <a:ext cx="1235480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4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245305" y="11702986"/>
              <a:ext cx="1066800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83541" y="11697162"/>
              <a:ext cx="890292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1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0616905" y="11702986"/>
              <a:ext cx="1066800" cy="277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Step 7</a:t>
              </a: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470288" y="11334764"/>
            <a:ext cx="3173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Reads files containing the entity profiles and the golden standard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Supports any combination of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CSV, RDF/XML, Relational DBs</a:t>
            </a:r>
            <a:endParaRPr lang="en-US" sz="2800" b="1" dirty="0" smtClean="0"/>
          </a:p>
          <a:p>
            <a:pPr algn="ctr"/>
            <a:endParaRPr 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356312" y="11385275"/>
            <a:ext cx="2574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Creates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overlapping</a:t>
            </a:r>
            <a:r>
              <a:rPr lang="en-US" sz="2800" dirty="0"/>
              <a:t> blocks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8 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implemented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-US" sz="2800" dirty="0"/>
              <a:t>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739573" y="11421444"/>
            <a:ext cx="31460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Optional</a:t>
            </a:r>
            <a:r>
              <a:rPr lang="en-US" sz="2800" dirty="0"/>
              <a:t> step that cleans blocks from useless comparisons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3 (4) implemented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complementary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 methods for Dirty (Clean-Clean)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ER.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8800383" y="11385275"/>
            <a:ext cx="3304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Optional</a:t>
            </a:r>
            <a:r>
              <a:rPr lang="en-US" sz="2800" dirty="0"/>
              <a:t> step that operates on the level of individual comparisons to remove the useless ones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7 implemented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r>
              <a:rPr lang="en-US" sz="2800" dirty="0"/>
              <a:t>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019486" y="11385275"/>
            <a:ext cx="332067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Executes all retained comparisons</a:t>
            </a:r>
            <a:r>
              <a:rPr lang="en-US" sz="2800" dirty="0" smtClean="0"/>
              <a:t>.</a:t>
            </a:r>
          </a:p>
          <a:p>
            <a:pPr algn="ctr"/>
            <a:endParaRPr lang="en-US" sz="1100" dirty="0" smtClean="0"/>
          </a:p>
          <a:p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2 Matching methods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with:</a:t>
            </a:r>
            <a:endParaRPr lang="en-US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12 textual representation models</a:t>
            </a:r>
          </a:p>
          <a:p>
            <a:pPr marL="457200" indent="-457200">
              <a:buFontTx/>
              <a:buChar char="-"/>
            </a:pP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10 similarity measures</a:t>
            </a:r>
          </a:p>
          <a:p>
            <a:pPr algn="ctr"/>
            <a:endParaRPr lang="en-US" sz="2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5165505" y="11312233"/>
            <a:ext cx="3085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Partitions the similarity graph into equivalence clusters</a:t>
            </a:r>
            <a:r>
              <a:rPr lang="en-US" sz="2800" dirty="0" smtClean="0"/>
              <a:t>.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6 (1) implemented methods for Dirty (Clean-Clean)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ER.</a:t>
            </a:r>
            <a:endParaRPr lang="el-GR" sz="28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8134477" y="11336674"/>
            <a:ext cx="28891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Stores and presents performance results.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265333" y="9498486"/>
            <a:ext cx="20712330" cy="6046314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28" name="TextBox 127"/>
          <p:cNvSpPr txBox="1"/>
          <p:nvPr/>
        </p:nvSpPr>
        <p:spPr>
          <a:xfrm>
            <a:off x="310831" y="15863689"/>
            <a:ext cx="806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Our advantages</a:t>
            </a:r>
            <a:endParaRPr lang="el-GR" sz="3600" b="1" u="sng" dirty="0"/>
          </a:p>
        </p:txBody>
      </p:sp>
      <p:sp>
        <p:nvSpPr>
          <p:cNvPr id="129" name="Rounded Rectangle 128"/>
          <p:cNvSpPr/>
          <p:nvPr/>
        </p:nvSpPr>
        <p:spPr>
          <a:xfrm>
            <a:off x="255555" y="15842722"/>
            <a:ext cx="8529227" cy="5810777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30" name="Rectangle 129"/>
          <p:cNvSpPr/>
          <p:nvPr/>
        </p:nvSpPr>
        <p:spPr>
          <a:xfrm>
            <a:off x="321106" y="16489053"/>
            <a:ext cx="836466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err="1" smtClean="0"/>
              <a:t>JedAI</a:t>
            </a:r>
            <a:r>
              <a:rPr lang="en-US" sz="2800" dirty="0" smtClean="0"/>
              <a:t> covers both </a:t>
            </a:r>
            <a:r>
              <a:rPr lang="en-US" sz="2800" b="1" dirty="0" smtClean="0">
                <a:solidFill>
                  <a:srgbClr val="C00000"/>
                </a:solidFill>
              </a:rPr>
              <a:t>Dirty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Clean-Clean</a:t>
            </a:r>
            <a:r>
              <a:rPr lang="en-US" sz="2800" dirty="0" smtClean="0"/>
              <a:t> ER.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/>
              <a:t>We can process both </a:t>
            </a:r>
            <a:r>
              <a:rPr lang="en-US" sz="2800" b="1" dirty="0" smtClean="0">
                <a:solidFill>
                  <a:srgbClr val="C00000"/>
                </a:solidFill>
              </a:rPr>
              <a:t>RDF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C00000"/>
                </a:solidFill>
              </a:rPr>
              <a:t>structured</a:t>
            </a:r>
            <a:r>
              <a:rPr lang="en-US" sz="2800" dirty="0" smtClean="0"/>
              <a:t> data (CSV, Relational DBs) in any combination.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/>
              <a:t>Its methods are schema-agnostic, requiring </a:t>
            </a:r>
            <a:r>
              <a:rPr lang="en-US" sz="2800" b="1" dirty="0" smtClean="0">
                <a:solidFill>
                  <a:srgbClr val="C00000"/>
                </a:solidFill>
              </a:rPr>
              <a:t>no domain knowledge</a:t>
            </a:r>
            <a:r>
              <a:rPr lang="en-US" sz="2800" dirty="0" smtClean="0"/>
              <a:t>, and are associated with default configurations, </a:t>
            </a:r>
            <a:r>
              <a:rPr lang="en-US" sz="2800" b="1" dirty="0" smtClean="0">
                <a:solidFill>
                  <a:srgbClr val="C00000"/>
                </a:solidFill>
              </a:rPr>
              <a:t>requiring no manual fine-tuning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endParaRPr lang="en-US" sz="2800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/>
              <a:t>We offer a GUI for </a:t>
            </a:r>
            <a:r>
              <a:rPr lang="en-US" sz="2800" b="1" dirty="0" smtClean="0">
                <a:solidFill>
                  <a:srgbClr val="C00000"/>
                </a:solidFill>
              </a:rPr>
              <a:t>lay users </a:t>
            </a:r>
            <a:r>
              <a:rPr lang="en-US" sz="2800" dirty="0" smtClean="0"/>
              <a:t>and a library with a well-defined API for </a:t>
            </a:r>
            <a:r>
              <a:rPr lang="en-US" sz="2800" b="1" dirty="0" smtClean="0">
                <a:solidFill>
                  <a:srgbClr val="C00000"/>
                </a:solidFill>
              </a:rPr>
              <a:t>power users</a:t>
            </a:r>
            <a:r>
              <a:rPr lang="en-US" sz="2800" b="1" dirty="0" smtClean="0"/>
              <a:t> </a:t>
            </a:r>
            <a:r>
              <a:rPr lang="en-US" sz="2800" dirty="0" smtClean="0"/>
              <a:t>that is extensible with new methods for any step.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800" dirty="0" err="1" smtClean="0"/>
              <a:t>JedAI</a:t>
            </a:r>
            <a:r>
              <a:rPr lang="en-US" sz="2800" dirty="0" smtClean="0"/>
              <a:t> offers </a:t>
            </a:r>
            <a:r>
              <a:rPr lang="en-US" sz="2800" b="1" dirty="0" smtClean="0">
                <a:solidFill>
                  <a:srgbClr val="C00000"/>
                </a:solidFill>
              </a:rPr>
              <a:t>workbench</a:t>
            </a:r>
            <a:r>
              <a:rPr lang="en-US" sz="2800" dirty="0" smtClean="0"/>
              <a:t> functionality, allowing the comparison of over 4,000 possible ER workflows.</a:t>
            </a:r>
            <a:endParaRPr lang="el-GR" sz="2800" dirty="0"/>
          </a:p>
        </p:txBody>
      </p:sp>
      <p:sp>
        <p:nvSpPr>
          <p:cNvPr id="135" name="Rounded Rectangle 134"/>
          <p:cNvSpPr/>
          <p:nvPr/>
        </p:nvSpPr>
        <p:spPr>
          <a:xfrm>
            <a:off x="9141199" y="15842722"/>
            <a:ext cx="11873652" cy="5786200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137" name="Rectangle 136"/>
          <p:cNvSpPr/>
          <p:nvPr/>
        </p:nvSpPr>
        <p:spPr>
          <a:xfrm>
            <a:off x="14384357" y="4168414"/>
            <a:ext cx="65492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Linked Data involve </a:t>
            </a:r>
            <a:r>
              <a:rPr lang="en-US" sz="2800" b="1" dirty="0" smtClean="0"/>
              <a:t>extreme schema heterogeneity</a:t>
            </a:r>
            <a:r>
              <a:rPr lang="en-US" sz="2800" dirty="0" smtClean="0"/>
              <a:t>. E.g., out of the ~2,600 available vocabularies, only 109 are shared by at least two Knowledge Bases.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800" b="1" u="sng" dirty="0"/>
              <a:t>Solution</a:t>
            </a:r>
            <a:r>
              <a:rPr lang="en-US" sz="2800" b="1" u="sng" dirty="0" smtClean="0"/>
              <a:t>: Schema-agnostic Functionality</a:t>
            </a:r>
          </a:p>
          <a:p>
            <a:pPr marL="4572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all workflow steps are generic enough to disregard any schema information </a:t>
            </a:r>
            <a:r>
              <a:rPr lang="el-GR" sz="2800" dirty="0" smtClean="0"/>
              <a:t>→</a:t>
            </a:r>
            <a:r>
              <a:rPr lang="en-US" sz="2800" dirty="0" smtClean="0"/>
              <a:t> no domain knowledge is required</a:t>
            </a:r>
          </a:p>
          <a:p>
            <a:pPr marL="457200" indent="-4572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same workflow applies to relational data, as well</a:t>
            </a:r>
          </a:p>
          <a:p>
            <a:pPr marL="457200" indent="-457200" algn="just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graphicFrame>
        <p:nvGraphicFramePr>
          <p:cNvPr id="13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1127566"/>
              </p:ext>
            </p:extLst>
          </p:nvPr>
        </p:nvGraphicFramePr>
        <p:xfrm>
          <a:off x="9346274" y="16676467"/>
          <a:ext cx="11519049" cy="4511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349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374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465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6501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Block Building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Block Cleaning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Comparison Cleaning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1. Token Blocking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Block Filtering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1. Comparison Propagation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7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2. Sorted Neighborhood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2. Size-based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Block Purging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2. Cardinality Edge Pruning (CEP)</a:t>
                      </a:r>
                      <a:endParaRPr lang="en-US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3. Extended Sorted Neighborhood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3. Cardinality-based</a:t>
                      </a:r>
                      <a:r>
                        <a:rPr lang="en-US" sz="2200" baseline="0" dirty="0" smtClean="0"/>
                        <a:t> Block </a:t>
                      </a:r>
                      <a:br>
                        <a:rPr lang="en-US" sz="2200" baseline="0" dirty="0" smtClean="0"/>
                      </a:br>
                      <a:r>
                        <a:rPr lang="en-US" sz="2200" baseline="0" dirty="0" smtClean="0"/>
                        <a:t>Purging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3. Cardinality Node Pruning (CNP)</a:t>
                      </a:r>
                      <a:endParaRPr lang="en-US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5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4. Attribute Clustering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4. Block Scheduling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4. Weighted Edge Pruning (WEP)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5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5. Q-Grams</a:t>
                      </a:r>
                      <a:r>
                        <a:rPr lang="en-US" sz="2200" baseline="0" dirty="0" smtClean="0"/>
                        <a:t> Blocking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5. Weighted Node Pruning</a:t>
                      </a:r>
                      <a:r>
                        <a:rPr lang="en-US" sz="2200" baseline="0" dirty="0" smtClean="0"/>
                        <a:t> (WNP)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3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6. Extended Q-Grams Blocking</a:t>
                      </a:r>
                      <a:endParaRPr lang="en-US" sz="2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6. Reciprocal CNP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5015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7. Suffix Arrays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7. Reciprocal WNP</a:t>
                      </a:r>
                      <a:endParaRPr lang="en-US" sz="2200" b="1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17488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8. Extended Suffix Arrays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9433567" y="15842722"/>
            <a:ext cx="1140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Available (Meta-)Blocking Methods</a:t>
            </a:r>
            <a:endParaRPr lang="el-GR" sz="3600" b="1" u="sng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27" y="23342435"/>
            <a:ext cx="6877677" cy="518888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585811" y="21964409"/>
            <a:ext cx="6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Evaluate performance </a:t>
            </a:r>
            <a:r>
              <a:rPr lang="en-US" sz="3600" dirty="0" smtClean="0"/>
              <a:t>of results and export them to </a:t>
            </a:r>
            <a:r>
              <a:rPr lang="en-US" sz="3600" b="1" dirty="0" smtClean="0">
                <a:solidFill>
                  <a:srgbClr val="C00000"/>
                </a:solidFill>
              </a:rPr>
              <a:t>CSV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294743" y="21915544"/>
            <a:ext cx="7248144" cy="6948185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388" y="23384717"/>
            <a:ext cx="6884170" cy="519378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4090572" y="21964409"/>
            <a:ext cx="688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Workbench</a:t>
            </a:r>
            <a:r>
              <a:rPr lang="en-US" sz="3600" dirty="0" smtClean="0"/>
              <a:t> for comparing performance of multiple workflows</a:t>
            </a:r>
            <a:endParaRPr lang="en-US" sz="3600" dirty="0"/>
          </a:p>
        </p:txBody>
      </p:sp>
      <p:sp>
        <p:nvSpPr>
          <p:cNvPr id="81" name="Rounded Rectangle 80"/>
          <p:cNvSpPr/>
          <p:nvPr/>
        </p:nvSpPr>
        <p:spPr>
          <a:xfrm>
            <a:off x="13775471" y="21915200"/>
            <a:ext cx="7248144" cy="6948529"/>
          </a:xfrm>
          <a:prstGeom prst="roundRect">
            <a:avLst>
              <a:gd name="adj" fmla="val 474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</p:spTree>
    <p:extLst>
      <p:ext uri="{BB962C8B-B14F-4D97-AF65-F5344CB8AC3E}">
        <p14:creationId xmlns:p14="http://schemas.microsoft.com/office/powerpoint/2010/main" val="38392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593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G.A.P. II</cp:lastModifiedBy>
  <cp:revision>77</cp:revision>
  <dcterms:created xsi:type="dcterms:W3CDTF">2017-05-23T08:07:39Z</dcterms:created>
  <dcterms:modified xsi:type="dcterms:W3CDTF">2017-05-25T07:34:08Z</dcterms:modified>
</cp:coreProperties>
</file>