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21383625" cy="30275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9535">
          <p15:clr>
            <a:srgbClr val="A4A3A4"/>
          </p15:clr>
        </p15:guide>
        <p15:guide id="2" pos="673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257" autoAdjust="0"/>
    <p:restoredTop sz="96283" autoAdjust="0"/>
  </p:normalViewPr>
  <p:slideViewPr>
    <p:cSldViewPr snapToGrid="0">
      <p:cViewPr>
        <p:scale>
          <a:sx n="50" d="100"/>
          <a:sy n="50" d="100"/>
        </p:scale>
        <p:origin x="-754" y="-566"/>
      </p:cViewPr>
      <p:guideLst>
        <p:guide orient="horz" pos="9535"/>
        <p:guide pos="673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416D88-CE1A-4D63-9FF1-EA30F2E8E8E0}" type="datetimeFigureOut">
              <a:rPr lang="el-GR" smtClean="0"/>
              <a:t>19/8/2018</a:t>
            </a:fld>
            <a:endParaRPr lang="el-G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38388" y="1143000"/>
            <a:ext cx="2181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l-G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40F9D8-7640-4F67-9AF1-CD7E04D0CBF7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3799324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40F9D8-7640-4F67-9AF1-CD7E04D0CBF7}" type="slidenum">
              <a:rPr lang="el-GR" smtClean="0"/>
              <a:t>1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014331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3772" y="4954765"/>
            <a:ext cx="18176081" cy="10540259"/>
          </a:xfrm>
        </p:spPr>
        <p:txBody>
          <a:bodyPr anchor="b"/>
          <a:lstStyle>
            <a:lvl1pPr algn="ctr">
              <a:defRPr sz="1403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2953" y="15901497"/>
            <a:ext cx="16037719" cy="7309499"/>
          </a:xfrm>
        </p:spPr>
        <p:txBody>
          <a:bodyPr/>
          <a:lstStyle>
            <a:lvl1pPr marL="0" indent="0" algn="ctr">
              <a:buNone/>
              <a:defRPr sz="5612"/>
            </a:lvl1pPr>
            <a:lvl2pPr marL="1069162" indent="0" algn="ctr">
              <a:buNone/>
              <a:defRPr sz="4677"/>
            </a:lvl2pPr>
            <a:lvl3pPr marL="2138324" indent="0" algn="ctr">
              <a:buNone/>
              <a:defRPr sz="4209"/>
            </a:lvl3pPr>
            <a:lvl4pPr marL="3207487" indent="0" algn="ctr">
              <a:buNone/>
              <a:defRPr sz="3742"/>
            </a:lvl4pPr>
            <a:lvl5pPr marL="4276649" indent="0" algn="ctr">
              <a:buNone/>
              <a:defRPr sz="3742"/>
            </a:lvl5pPr>
            <a:lvl6pPr marL="5345811" indent="0" algn="ctr">
              <a:buNone/>
              <a:defRPr sz="3742"/>
            </a:lvl6pPr>
            <a:lvl7pPr marL="6414973" indent="0" algn="ctr">
              <a:buNone/>
              <a:defRPr sz="3742"/>
            </a:lvl7pPr>
            <a:lvl8pPr marL="7484135" indent="0" algn="ctr">
              <a:buNone/>
              <a:defRPr sz="3742"/>
            </a:lvl8pPr>
            <a:lvl9pPr marL="8553298" indent="0" algn="ctr">
              <a:buNone/>
              <a:defRPr sz="3742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82F8E-3E7A-489A-B406-E989E2C7A291}" type="datetimeFigureOut">
              <a:rPr lang="el-GR" smtClean="0"/>
              <a:t>19/8/2018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EC4F6-D7BA-42F8-9F2E-AE79655EE7A7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52166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82F8E-3E7A-489A-B406-E989E2C7A291}" type="datetimeFigureOut">
              <a:rPr lang="el-GR" smtClean="0"/>
              <a:t>19/8/2018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EC4F6-D7BA-42F8-9F2E-AE79655EE7A7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939166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302658" y="1611875"/>
            <a:ext cx="4610844" cy="256568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70125" y="1611875"/>
            <a:ext cx="13565237" cy="256568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82F8E-3E7A-489A-B406-E989E2C7A291}" type="datetimeFigureOut">
              <a:rPr lang="el-GR" smtClean="0"/>
              <a:t>19/8/2018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EC4F6-D7BA-42F8-9F2E-AE79655EE7A7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266943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82F8E-3E7A-489A-B406-E989E2C7A291}" type="datetimeFigureOut">
              <a:rPr lang="el-GR" smtClean="0"/>
              <a:t>19/8/2018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EC4F6-D7BA-42F8-9F2E-AE79655EE7A7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30427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8988" y="7547788"/>
            <a:ext cx="18443377" cy="12593645"/>
          </a:xfrm>
        </p:spPr>
        <p:txBody>
          <a:bodyPr anchor="b"/>
          <a:lstStyle>
            <a:lvl1pPr>
              <a:defRPr sz="1403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8988" y="20260574"/>
            <a:ext cx="18443377" cy="6622701"/>
          </a:xfrm>
        </p:spPr>
        <p:txBody>
          <a:bodyPr/>
          <a:lstStyle>
            <a:lvl1pPr marL="0" indent="0">
              <a:buNone/>
              <a:defRPr sz="5612">
                <a:solidFill>
                  <a:schemeClr val="tx1"/>
                </a:solidFill>
              </a:defRPr>
            </a:lvl1pPr>
            <a:lvl2pPr marL="1069162" indent="0">
              <a:buNone/>
              <a:defRPr sz="4677">
                <a:solidFill>
                  <a:schemeClr val="tx1">
                    <a:tint val="75000"/>
                  </a:schemeClr>
                </a:solidFill>
              </a:defRPr>
            </a:lvl2pPr>
            <a:lvl3pPr marL="2138324" indent="0">
              <a:buNone/>
              <a:defRPr sz="4209">
                <a:solidFill>
                  <a:schemeClr val="tx1">
                    <a:tint val="75000"/>
                  </a:schemeClr>
                </a:solidFill>
              </a:defRPr>
            </a:lvl3pPr>
            <a:lvl4pPr marL="3207487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4pPr>
            <a:lvl5pPr marL="4276649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5pPr>
            <a:lvl6pPr marL="5345811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6pPr>
            <a:lvl7pPr marL="6414973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7pPr>
            <a:lvl8pPr marL="7484135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8pPr>
            <a:lvl9pPr marL="8553298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82F8E-3E7A-489A-B406-E989E2C7A291}" type="datetimeFigureOut">
              <a:rPr lang="el-GR" smtClean="0"/>
              <a:t>19/8/2018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EC4F6-D7BA-42F8-9F2E-AE79655EE7A7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682966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70124" y="8059374"/>
            <a:ext cx="9088041" cy="1920934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25460" y="8059374"/>
            <a:ext cx="9088041" cy="1920934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82F8E-3E7A-489A-B406-E989E2C7A291}" type="datetimeFigureOut">
              <a:rPr lang="el-GR" smtClean="0"/>
              <a:t>19/8/2018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EC4F6-D7BA-42F8-9F2E-AE79655EE7A7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082927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1611882"/>
            <a:ext cx="18443377" cy="585180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2912" y="7421634"/>
            <a:ext cx="9046274" cy="3637228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72912" y="11058863"/>
            <a:ext cx="9046274" cy="1626592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25461" y="7421634"/>
            <a:ext cx="9090826" cy="3637228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25461" y="11058863"/>
            <a:ext cx="9090826" cy="1626592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82F8E-3E7A-489A-B406-E989E2C7A291}" type="datetimeFigureOut">
              <a:rPr lang="el-GR" smtClean="0"/>
              <a:t>19/8/2018</a:t>
            </a:fld>
            <a:endParaRPr lang="el-G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EC4F6-D7BA-42F8-9F2E-AE79655EE7A7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559792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82F8E-3E7A-489A-B406-E989E2C7A291}" type="datetimeFigureOut">
              <a:rPr lang="el-GR" smtClean="0"/>
              <a:t>19/8/2018</a:t>
            </a:fld>
            <a:endParaRPr lang="el-G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EC4F6-D7BA-42F8-9F2E-AE79655EE7A7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985627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82F8E-3E7A-489A-B406-E989E2C7A291}" type="datetimeFigureOut">
              <a:rPr lang="el-GR" smtClean="0"/>
              <a:t>19/8/2018</a:t>
            </a:fld>
            <a:endParaRPr lang="el-G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EC4F6-D7BA-42F8-9F2E-AE79655EE7A7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051711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90826" y="4359077"/>
            <a:ext cx="10825460" cy="21515024"/>
          </a:xfrm>
        </p:spPr>
        <p:txBody>
          <a:bodyPr/>
          <a:lstStyle>
            <a:lvl1pPr>
              <a:defRPr sz="7483"/>
            </a:lvl1pPr>
            <a:lvl2pPr>
              <a:defRPr sz="6548"/>
            </a:lvl2pPr>
            <a:lvl3pPr>
              <a:defRPr sz="5612"/>
            </a:lvl3pPr>
            <a:lvl4pPr>
              <a:defRPr sz="4677"/>
            </a:lvl4pPr>
            <a:lvl5pPr>
              <a:defRPr sz="4677"/>
            </a:lvl5pPr>
            <a:lvl6pPr>
              <a:defRPr sz="4677"/>
            </a:lvl6pPr>
            <a:lvl7pPr>
              <a:defRPr sz="4677"/>
            </a:lvl7pPr>
            <a:lvl8pPr>
              <a:defRPr sz="4677"/>
            </a:lvl8pPr>
            <a:lvl9pPr>
              <a:defRPr sz="4677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4"/>
            <a:ext cx="6896776" cy="16826573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82F8E-3E7A-489A-B406-E989E2C7A291}" type="datetimeFigureOut">
              <a:rPr lang="el-GR" smtClean="0"/>
              <a:t>19/8/2018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EC4F6-D7BA-42F8-9F2E-AE79655EE7A7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52064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090826" y="4359077"/>
            <a:ext cx="10825460" cy="21515024"/>
          </a:xfrm>
        </p:spPr>
        <p:txBody>
          <a:bodyPr anchor="t"/>
          <a:lstStyle>
            <a:lvl1pPr marL="0" indent="0">
              <a:buNone/>
              <a:defRPr sz="7483"/>
            </a:lvl1pPr>
            <a:lvl2pPr marL="1069162" indent="0">
              <a:buNone/>
              <a:defRPr sz="6548"/>
            </a:lvl2pPr>
            <a:lvl3pPr marL="2138324" indent="0">
              <a:buNone/>
              <a:defRPr sz="5612"/>
            </a:lvl3pPr>
            <a:lvl4pPr marL="3207487" indent="0">
              <a:buNone/>
              <a:defRPr sz="4677"/>
            </a:lvl4pPr>
            <a:lvl5pPr marL="4276649" indent="0">
              <a:buNone/>
              <a:defRPr sz="4677"/>
            </a:lvl5pPr>
            <a:lvl6pPr marL="5345811" indent="0">
              <a:buNone/>
              <a:defRPr sz="4677"/>
            </a:lvl6pPr>
            <a:lvl7pPr marL="6414973" indent="0">
              <a:buNone/>
              <a:defRPr sz="4677"/>
            </a:lvl7pPr>
            <a:lvl8pPr marL="7484135" indent="0">
              <a:buNone/>
              <a:defRPr sz="4677"/>
            </a:lvl8pPr>
            <a:lvl9pPr marL="8553298" indent="0">
              <a:buNone/>
              <a:defRPr sz="467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4"/>
            <a:ext cx="6896776" cy="16826573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82F8E-3E7A-489A-B406-E989E2C7A291}" type="datetimeFigureOut">
              <a:rPr lang="el-GR" smtClean="0"/>
              <a:t>19/8/2018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EC4F6-D7BA-42F8-9F2E-AE79655EE7A7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557169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70124" y="1611882"/>
            <a:ext cx="18443377" cy="585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0124" y="8059374"/>
            <a:ext cx="18443377" cy="19209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70124" y="28060644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482F8E-3E7A-489A-B406-E989E2C7A291}" type="datetimeFigureOut">
              <a:rPr lang="el-GR" smtClean="0"/>
              <a:t>19/8/2018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83326" y="28060644"/>
            <a:ext cx="7216973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102185" y="28060644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5EC4F6-D7BA-42F8-9F2E-AE79655EE7A7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098722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138324" rtl="0" eaLnBrk="1" latinLnBrk="0" hangingPunct="1">
        <a:lnSpc>
          <a:spcPct val="90000"/>
        </a:lnSpc>
        <a:spcBef>
          <a:spcPct val="0"/>
        </a:spcBef>
        <a:buNone/>
        <a:defRPr sz="1028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4581" indent="-534581" algn="l" defTabSz="2138324" rtl="0" eaLnBrk="1" latinLnBrk="0" hangingPunct="1">
        <a:lnSpc>
          <a:spcPct val="90000"/>
        </a:lnSpc>
        <a:spcBef>
          <a:spcPts val="2339"/>
        </a:spcBef>
        <a:buFont typeface="Arial" panose="020B0604020202020204" pitchFamily="34" charset="0"/>
        <a:buChar char="•"/>
        <a:defRPr sz="6548" kern="1200">
          <a:solidFill>
            <a:schemeClr val="tx1"/>
          </a:solidFill>
          <a:latin typeface="+mn-lt"/>
          <a:ea typeface="+mn-ea"/>
          <a:cs typeface="+mn-cs"/>
        </a:defRPr>
      </a:lvl1pPr>
      <a:lvl2pPr marL="1603743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5612" kern="1200">
          <a:solidFill>
            <a:schemeClr val="tx1"/>
          </a:solidFill>
          <a:latin typeface="+mn-lt"/>
          <a:ea typeface="+mn-ea"/>
          <a:cs typeface="+mn-cs"/>
        </a:defRPr>
      </a:lvl2pPr>
      <a:lvl3pPr marL="2672906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677" kern="1200">
          <a:solidFill>
            <a:schemeClr val="tx1"/>
          </a:solidFill>
          <a:latin typeface="+mn-lt"/>
          <a:ea typeface="+mn-ea"/>
          <a:cs typeface="+mn-cs"/>
        </a:defRPr>
      </a:lvl3pPr>
      <a:lvl4pPr marL="3742068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811230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880392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949554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8018717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9087879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1pPr>
      <a:lvl2pPr marL="1069162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2pPr>
      <a:lvl3pPr marL="2138324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3pPr>
      <a:lvl4pPr marL="3207487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276649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345811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414973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7484135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8553298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png"/><Relationship Id="rId3" Type="http://schemas.openxmlformats.org/officeDocument/2006/relationships/hyperlink" Target="http://jedai.scify.org/" TargetMode="External"/><Relationship Id="rId7" Type="http://schemas.openxmlformats.org/officeDocument/2006/relationships/image" Target="../media/image4.jpg"/><Relationship Id="rId12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5" Type="http://schemas.openxmlformats.org/officeDocument/2006/relationships/image" Target="../media/image2.jpg"/><Relationship Id="rId10" Type="http://schemas.openxmlformats.org/officeDocument/2006/relationships/image" Target="../media/image7.png"/><Relationship Id="rId4" Type="http://schemas.openxmlformats.org/officeDocument/2006/relationships/image" Target="../media/image1.png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/>
        </p:nvSpPr>
        <p:spPr>
          <a:xfrm>
            <a:off x="4145" y="1024668"/>
            <a:ext cx="21383624" cy="121055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l-GR" sz="7200" b="1" dirty="0" smtClean="0">
                <a:solidFill>
                  <a:srgbClr val="002060"/>
                </a:solidFill>
              </a:rPr>
              <a:t> </a:t>
            </a:r>
            <a:r>
              <a:rPr lang="en-US" sz="7200" b="1" dirty="0" smtClean="0">
                <a:solidFill>
                  <a:srgbClr val="002060"/>
                </a:solidFill>
              </a:rPr>
              <a:t>The </a:t>
            </a:r>
            <a:r>
              <a:rPr lang="en-US" sz="7200" b="1" dirty="0">
                <a:solidFill>
                  <a:srgbClr val="002060"/>
                </a:solidFill>
              </a:rPr>
              <a:t>return </a:t>
            </a:r>
            <a:r>
              <a:rPr lang="en-US" sz="7200" b="1" dirty="0" smtClean="0">
                <a:solidFill>
                  <a:srgbClr val="002060"/>
                </a:solidFill>
              </a:rPr>
              <a:t>of</a:t>
            </a:r>
            <a:r>
              <a:rPr lang="el-GR" sz="7200" b="1" dirty="0" smtClean="0">
                <a:solidFill>
                  <a:srgbClr val="002060"/>
                </a:solidFill>
              </a:rPr>
              <a:t>                    : </a:t>
            </a:r>
            <a:r>
              <a:rPr lang="en-US" sz="7200" b="1" dirty="0" smtClean="0">
                <a:solidFill>
                  <a:srgbClr val="002060"/>
                </a:solidFill>
              </a:rPr>
              <a:t>End-to-End </a:t>
            </a:r>
            <a:r>
              <a:rPr lang="en-US" sz="7200" b="1" dirty="0">
                <a:solidFill>
                  <a:srgbClr val="002060"/>
                </a:solidFill>
              </a:rPr>
              <a:t>Entity </a:t>
            </a:r>
            <a:r>
              <a:rPr lang="el-GR" sz="7200" b="1" dirty="0" smtClean="0">
                <a:solidFill>
                  <a:srgbClr val="002060"/>
                </a:solidFill>
              </a:rPr>
              <a:t/>
            </a:r>
            <a:br>
              <a:rPr lang="el-GR" sz="7200" b="1" dirty="0" smtClean="0">
                <a:solidFill>
                  <a:srgbClr val="002060"/>
                </a:solidFill>
              </a:rPr>
            </a:br>
            <a:endParaRPr lang="el-GR" sz="2000" b="1" dirty="0" smtClean="0">
              <a:solidFill>
                <a:srgbClr val="00206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98929" y="22105833"/>
            <a:ext cx="5793068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400" dirty="0" smtClean="0"/>
              <a:t>V2 updates the </a:t>
            </a:r>
            <a:r>
              <a:rPr lang="en-US" sz="3400" dirty="0" smtClean="0">
                <a:solidFill>
                  <a:srgbClr val="C00000"/>
                </a:solidFill>
              </a:rPr>
              <a:t>modular</a:t>
            </a:r>
            <a:r>
              <a:rPr lang="en-US" sz="3400" dirty="0" smtClean="0"/>
              <a:t> </a:t>
            </a:r>
            <a:r>
              <a:rPr lang="en-US" sz="3400" dirty="0"/>
              <a:t>&amp; </a:t>
            </a:r>
            <a:r>
              <a:rPr lang="en-US" sz="3400" dirty="0" smtClean="0">
                <a:solidFill>
                  <a:srgbClr val="C00000"/>
                </a:solidFill>
              </a:rPr>
              <a:t>extensible</a:t>
            </a:r>
            <a:r>
              <a:rPr lang="en-US" sz="3400" dirty="0" smtClean="0"/>
              <a:t> </a:t>
            </a:r>
            <a:r>
              <a:rPr lang="en-US" sz="3400" dirty="0"/>
              <a:t>architecture</a:t>
            </a:r>
          </a:p>
        </p:txBody>
      </p:sp>
      <p:sp>
        <p:nvSpPr>
          <p:cNvPr id="3" name="Rectangle 2"/>
          <p:cNvSpPr/>
          <p:nvPr/>
        </p:nvSpPr>
        <p:spPr>
          <a:xfrm>
            <a:off x="14986756" y="29048884"/>
            <a:ext cx="616636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0" b="1" dirty="0">
                <a:latin typeface="Arial Narrow" panose="020B0606020202030204" pitchFamily="34" charset="0"/>
                <a:hlinkClick r:id="rId3"/>
              </a:rPr>
              <a:t>http://jedai.scify.org</a:t>
            </a:r>
            <a:r>
              <a:rPr lang="en-US" sz="6000" b="1" dirty="0">
                <a:latin typeface="Arial Narrow" panose="020B0606020202030204" pitchFamily="34" charset="0"/>
              </a:rPr>
              <a:t> </a:t>
            </a:r>
            <a:endParaRPr lang="el-GR" sz="6000" b="1" dirty="0">
              <a:latin typeface="Arial Narrow" panose="020B0606020202030204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10831" y="3924630"/>
            <a:ext cx="109105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u="sng" dirty="0" smtClean="0"/>
              <a:t>What is </a:t>
            </a:r>
            <a:r>
              <a:rPr lang="en-US" sz="3600" b="1" u="sng" dirty="0" err="1" smtClean="0"/>
              <a:t>JedAI</a:t>
            </a:r>
            <a:r>
              <a:rPr lang="en-US" sz="3600" b="1" u="sng" dirty="0" smtClean="0"/>
              <a:t> (Java </a:t>
            </a:r>
            <a:r>
              <a:rPr lang="en-US" sz="3600" b="1" u="sng" dirty="0" err="1" smtClean="0"/>
              <a:t>gEneric</a:t>
            </a:r>
            <a:r>
              <a:rPr lang="en-US" sz="3600" b="1" u="sng" dirty="0" smtClean="0"/>
              <a:t> Data Integration)?</a:t>
            </a:r>
            <a:endParaRPr lang="el-GR" sz="3600" b="1" u="sng" dirty="0"/>
          </a:p>
        </p:txBody>
      </p:sp>
      <p:sp>
        <p:nvSpPr>
          <p:cNvPr id="66" name="TextBox 65"/>
          <p:cNvSpPr txBox="1"/>
          <p:nvPr/>
        </p:nvSpPr>
        <p:spPr>
          <a:xfrm>
            <a:off x="4145" y="3049165"/>
            <a:ext cx="213877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002060"/>
                </a:solidFill>
              </a:rPr>
              <a:t>George </a:t>
            </a:r>
            <a:r>
              <a:rPr lang="en-US" sz="3200" dirty="0" err="1" smtClean="0">
                <a:solidFill>
                  <a:srgbClr val="002060"/>
                </a:solidFill>
              </a:rPr>
              <a:t>Papadakis</a:t>
            </a:r>
            <a:r>
              <a:rPr lang="en-US" sz="3200" dirty="0" smtClean="0">
                <a:solidFill>
                  <a:srgbClr val="002060"/>
                </a:solidFill>
              </a:rPr>
              <a:t>, Leonidas Tsekouras</a:t>
            </a:r>
            <a:r>
              <a:rPr lang="en-US" sz="3200" dirty="0">
                <a:solidFill>
                  <a:srgbClr val="002060"/>
                </a:solidFill>
              </a:rPr>
              <a:t>, </a:t>
            </a:r>
            <a:r>
              <a:rPr lang="en-US" sz="3200" dirty="0" err="1">
                <a:solidFill>
                  <a:srgbClr val="002060"/>
                </a:solidFill>
              </a:rPr>
              <a:t>Emmanouil</a:t>
            </a:r>
            <a:r>
              <a:rPr lang="en-US" sz="3200" dirty="0">
                <a:solidFill>
                  <a:srgbClr val="002060"/>
                </a:solidFill>
              </a:rPr>
              <a:t> </a:t>
            </a:r>
            <a:r>
              <a:rPr lang="en-US" sz="3200" dirty="0" err="1" smtClean="0">
                <a:solidFill>
                  <a:srgbClr val="002060"/>
                </a:solidFill>
              </a:rPr>
              <a:t>Thanos</a:t>
            </a:r>
            <a:r>
              <a:rPr lang="en-US" sz="3200" dirty="0" smtClean="0">
                <a:solidFill>
                  <a:srgbClr val="002060"/>
                </a:solidFill>
              </a:rPr>
              <a:t>, George Giannakopoulos, Themis </a:t>
            </a:r>
            <a:r>
              <a:rPr lang="en-US" sz="3200" dirty="0" err="1" smtClean="0">
                <a:solidFill>
                  <a:srgbClr val="002060"/>
                </a:solidFill>
              </a:rPr>
              <a:t>Palpanas</a:t>
            </a:r>
            <a:r>
              <a:rPr lang="en-US" sz="3200" dirty="0" smtClean="0">
                <a:solidFill>
                  <a:srgbClr val="002060"/>
                </a:solidFill>
              </a:rPr>
              <a:t>, </a:t>
            </a:r>
            <a:r>
              <a:rPr lang="en-US" sz="3200" dirty="0" err="1" smtClean="0">
                <a:solidFill>
                  <a:srgbClr val="002060"/>
                </a:solidFill>
              </a:rPr>
              <a:t>Manolis</a:t>
            </a:r>
            <a:r>
              <a:rPr lang="en-US" sz="3200" dirty="0" smtClean="0">
                <a:solidFill>
                  <a:srgbClr val="002060"/>
                </a:solidFill>
              </a:rPr>
              <a:t> </a:t>
            </a:r>
            <a:r>
              <a:rPr lang="en-US" sz="3200" dirty="0" err="1" smtClean="0">
                <a:solidFill>
                  <a:srgbClr val="002060"/>
                </a:solidFill>
              </a:rPr>
              <a:t>Koubarakis</a:t>
            </a:r>
            <a:endParaRPr lang="en-US" sz="3200" dirty="0">
              <a:solidFill>
                <a:srgbClr val="002060"/>
              </a:solidFill>
            </a:endParaRPr>
          </a:p>
        </p:txBody>
      </p:sp>
      <p:pic>
        <p:nvPicPr>
          <p:cNvPr id="72" name="Picture 7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7" y="29155019"/>
            <a:ext cx="2441654" cy="937541"/>
          </a:xfrm>
          <a:prstGeom prst="rect">
            <a:avLst/>
          </a:prstGeom>
        </p:spPr>
      </p:pic>
      <p:pic>
        <p:nvPicPr>
          <p:cNvPr id="73" name="Picture 72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218"/>
          <a:stretch/>
        </p:blipFill>
        <p:spPr>
          <a:xfrm>
            <a:off x="3002245" y="29228318"/>
            <a:ext cx="2784224" cy="656796"/>
          </a:xfrm>
          <a:prstGeom prst="rect">
            <a:avLst/>
          </a:prstGeom>
        </p:spPr>
      </p:pic>
      <p:pic>
        <p:nvPicPr>
          <p:cNvPr id="74" name="Picture 7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8096" y="29260760"/>
            <a:ext cx="2086982" cy="697449"/>
          </a:xfrm>
          <a:prstGeom prst="rect">
            <a:avLst/>
          </a:prstGeom>
        </p:spPr>
      </p:pic>
      <p:pic>
        <p:nvPicPr>
          <p:cNvPr id="75" name="Picture 74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83" r="12909"/>
          <a:stretch/>
        </p:blipFill>
        <p:spPr>
          <a:xfrm>
            <a:off x="9567917" y="29192850"/>
            <a:ext cx="2369931" cy="888074"/>
          </a:xfrm>
          <a:prstGeom prst="rect">
            <a:avLst/>
          </a:prstGeom>
        </p:spPr>
      </p:pic>
      <p:pic>
        <p:nvPicPr>
          <p:cNvPr id="76" name="Picture 7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1913" y="29076085"/>
            <a:ext cx="933343" cy="1086198"/>
          </a:xfrm>
          <a:prstGeom prst="rect">
            <a:avLst/>
          </a:prstGeom>
        </p:spPr>
      </p:pic>
      <p:sp>
        <p:nvSpPr>
          <p:cNvPr id="82" name="Rounded Rectangle 81"/>
          <p:cNvSpPr/>
          <p:nvPr/>
        </p:nvSpPr>
        <p:spPr>
          <a:xfrm>
            <a:off x="272731" y="22105833"/>
            <a:ext cx="5793068" cy="6948185"/>
          </a:xfrm>
          <a:prstGeom prst="roundRect">
            <a:avLst>
              <a:gd name="adj" fmla="val 4744"/>
            </a:avLst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l-GR" sz="1600"/>
          </a:p>
        </p:txBody>
      </p:sp>
      <p:sp>
        <p:nvSpPr>
          <p:cNvPr id="83" name="Rounded Rectangle 82"/>
          <p:cNvSpPr/>
          <p:nvPr/>
        </p:nvSpPr>
        <p:spPr>
          <a:xfrm>
            <a:off x="271156" y="3882790"/>
            <a:ext cx="11285843" cy="5854141"/>
          </a:xfrm>
          <a:prstGeom prst="roundRect">
            <a:avLst>
              <a:gd name="adj" fmla="val 4744"/>
            </a:avLst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l-GR" sz="1600"/>
          </a:p>
        </p:txBody>
      </p:sp>
      <p:sp>
        <p:nvSpPr>
          <p:cNvPr id="84" name="Rectangle 83"/>
          <p:cNvSpPr/>
          <p:nvPr/>
        </p:nvSpPr>
        <p:spPr>
          <a:xfrm>
            <a:off x="11968328" y="4570961"/>
            <a:ext cx="8942607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spcBef>
                <a:spcPts val="600"/>
              </a:spcBef>
              <a:buFont typeface="+mj-lt"/>
              <a:buAutoNum type="arabicPeriod"/>
            </a:pPr>
            <a:r>
              <a:rPr lang="en-US" sz="3000" dirty="0" smtClean="0"/>
              <a:t>covers </a:t>
            </a:r>
            <a:r>
              <a:rPr lang="en-US" sz="3000" dirty="0"/>
              <a:t>both </a:t>
            </a:r>
            <a:r>
              <a:rPr lang="en-US" sz="3000" dirty="0">
                <a:solidFill>
                  <a:srgbClr val="C00000"/>
                </a:solidFill>
              </a:rPr>
              <a:t>Dirty</a:t>
            </a:r>
            <a:r>
              <a:rPr lang="en-US" sz="3000" dirty="0"/>
              <a:t> and </a:t>
            </a:r>
            <a:r>
              <a:rPr lang="en-US" sz="3000" dirty="0">
                <a:solidFill>
                  <a:srgbClr val="C00000"/>
                </a:solidFill>
              </a:rPr>
              <a:t>Clean-Clean</a:t>
            </a:r>
            <a:r>
              <a:rPr lang="en-US" sz="3000" dirty="0"/>
              <a:t> </a:t>
            </a:r>
            <a:r>
              <a:rPr lang="en-US" sz="3000" dirty="0" smtClean="0"/>
              <a:t>ER</a:t>
            </a:r>
            <a:endParaRPr lang="en-US" sz="3000" dirty="0"/>
          </a:p>
          <a:p>
            <a:pPr marL="514350" indent="-514350">
              <a:spcBef>
                <a:spcPts val="600"/>
              </a:spcBef>
              <a:buFont typeface="+mj-lt"/>
              <a:buAutoNum type="arabicPeriod"/>
            </a:pPr>
            <a:r>
              <a:rPr lang="en-US" sz="3000" dirty="0" smtClean="0"/>
              <a:t>processes </a:t>
            </a:r>
            <a:r>
              <a:rPr lang="en-US" sz="3000" dirty="0"/>
              <a:t>both </a:t>
            </a:r>
            <a:r>
              <a:rPr lang="en-US" sz="3000" dirty="0" smtClean="0">
                <a:solidFill>
                  <a:srgbClr val="C00000"/>
                </a:solidFill>
              </a:rPr>
              <a:t>structured</a:t>
            </a:r>
            <a:r>
              <a:rPr lang="en-US" sz="3000" dirty="0" smtClean="0"/>
              <a:t> (</a:t>
            </a:r>
            <a:r>
              <a:rPr lang="en-US" sz="3000" dirty="0"/>
              <a:t>CSV, Relational DBs) </a:t>
            </a:r>
            <a:r>
              <a:rPr lang="en-US" sz="3000" dirty="0" smtClean="0"/>
              <a:t>and </a:t>
            </a:r>
            <a:r>
              <a:rPr lang="en-US" sz="3000" dirty="0" smtClean="0">
                <a:solidFill>
                  <a:srgbClr val="C00000"/>
                </a:solidFill>
              </a:rPr>
              <a:t>semi-structured</a:t>
            </a:r>
            <a:r>
              <a:rPr lang="en-US" sz="3000" dirty="0" smtClean="0"/>
              <a:t> (RDF, XML) data in </a:t>
            </a:r>
            <a:r>
              <a:rPr lang="en-US" sz="3000" dirty="0"/>
              <a:t>any </a:t>
            </a:r>
            <a:r>
              <a:rPr lang="en-US" sz="3000" dirty="0" smtClean="0"/>
              <a:t>combination</a:t>
            </a:r>
            <a:endParaRPr lang="en-US" sz="3000" dirty="0"/>
          </a:p>
          <a:p>
            <a:pPr marL="514350" indent="-514350">
              <a:spcBef>
                <a:spcPts val="600"/>
              </a:spcBef>
              <a:buFont typeface="+mj-lt"/>
              <a:buAutoNum type="arabicPeriod"/>
            </a:pPr>
            <a:r>
              <a:rPr lang="en-US" sz="3000" dirty="0" smtClean="0"/>
              <a:t>involves a library of the state-of-the-art </a:t>
            </a:r>
            <a:r>
              <a:rPr lang="en-US" sz="3000" u="sng" dirty="0" smtClean="0"/>
              <a:t>unsupervised</a:t>
            </a:r>
            <a:r>
              <a:rPr lang="en-US" sz="3000" dirty="0" smtClean="0"/>
              <a:t> ER methods that require </a:t>
            </a:r>
            <a:r>
              <a:rPr lang="en-US" sz="3000" dirty="0">
                <a:solidFill>
                  <a:srgbClr val="C00000"/>
                </a:solidFill>
              </a:rPr>
              <a:t>no domain </a:t>
            </a:r>
            <a:r>
              <a:rPr lang="en-US" sz="3000" dirty="0" smtClean="0">
                <a:solidFill>
                  <a:srgbClr val="C00000"/>
                </a:solidFill>
              </a:rPr>
              <a:t>knowledge</a:t>
            </a:r>
            <a:r>
              <a:rPr lang="en-US" sz="3000" dirty="0" smtClean="0"/>
              <a:t>; each method is </a:t>
            </a:r>
            <a:r>
              <a:rPr lang="en-US" sz="3000" dirty="0"/>
              <a:t>associated with default configurations, </a:t>
            </a:r>
            <a:r>
              <a:rPr lang="en-US" sz="3000" dirty="0">
                <a:solidFill>
                  <a:srgbClr val="C00000"/>
                </a:solidFill>
              </a:rPr>
              <a:t>requiring no manual </a:t>
            </a:r>
            <a:r>
              <a:rPr lang="en-US" sz="3000" dirty="0" smtClean="0">
                <a:solidFill>
                  <a:srgbClr val="C00000"/>
                </a:solidFill>
              </a:rPr>
              <a:t>fine-tuning</a:t>
            </a:r>
            <a:endParaRPr lang="en-US" sz="3000" dirty="0"/>
          </a:p>
          <a:p>
            <a:pPr marL="514350" indent="-514350">
              <a:spcBef>
                <a:spcPts val="600"/>
              </a:spcBef>
              <a:buFont typeface="+mj-lt"/>
              <a:buAutoNum type="arabicPeriod"/>
            </a:pPr>
            <a:r>
              <a:rPr lang="en-US" sz="3000" dirty="0" smtClean="0"/>
              <a:t>offers GUI </a:t>
            </a:r>
            <a:r>
              <a:rPr lang="en-US" sz="3000" dirty="0"/>
              <a:t>for </a:t>
            </a:r>
            <a:r>
              <a:rPr lang="en-US" sz="3000" dirty="0" smtClean="0"/>
              <a:t>both </a:t>
            </a:r>
            <a:r>
              <a:rPr lang="en-US" sz="3000" dirty="0" smtClean="0">
                <a:solidFill>
                  <a:srgbClr val="C00000"/>
                </a:solidFill>
              </a:rPr>
              <a:t>lay and power users</a:t>
            </a:r>
            <a:endParaRPr lang="en-US" sz="3000" dirty="0"/>
          </a:p>
          <a:p>
            <a:pPr marL="514350" indent="-514350">
              <a:spcBef>
                <a:spcPts val="600"/>
              </a:spcBef>
              <a:buFont typeface="+mj-lt"/>
              <a:buAutoNum type="arabicPeriod"/>
            </a:pPr>
            <a:r>
              <a:rPr lang="en-US" sz="3000" dirty="0" smtClean="0"/>
              <a:t>can be used as a </a:t>
            </a:r>
            <a:r>
              <a:rPr lang="en-US" sz="3000" dirty="0" smtClean="0">
                <a:solidFill>
                  <a:srgbClr val="C00000"/>
                </a:solidFill>
              </a:rPr>
              <a:t>workbench</a:t>
            </a:r>
            <a:r>
              <a:rPr lang="en-US" sz="3000" dirty="0" smtClean="0"/>
              <a:t>, supporting/allowing comparison </a:t>
            </a:r>
            <a:r>
              <a:rPr lang="en-US" sz="3000" dirty="0"/>
              <a:t>of over </a:t>
            </a:r>
            <a:r>
              <a:rPr lang="en-US" sz="3000" dirty="0" smtClean="0"/>
              <a:t>10,000 </a:t>
            </a:r>
            <a:r>
              <a:rPr lang="en-US" sz="3000" dirty="0"/>
              <a:t>possible ER workflows</a:t>
            </a:r>
            <a:endParaRPr lang="el-GR" sz="3000" dirty="0"/>
          </a:p>
        </p:txBody>
      </p:sp>
      <p:sp>
        <p:nvSpPr>
          <p:cNvPr id="95" name="TextBox 94"/>
          <p:cNvSpPr txBox="1"/>
          <p:nvPr/>
        </p:nvSpPr>
        <p:spPr>
          <a:xfrm>
            <a:off x="11258549" y="3881012"/>
            <a:ext cx="97191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u="sng" dirty="0" smtClean="0"/>
              <a:t>What is unique about </a:t>
            </a:r>
            <a:r>
              <a:rPr lang="en-US" sz="3600" b="1" u="sng" dirty="0" err="1" smtClean="0"/>
              <a:t>JedAI</a:t>
            </a:r>
            <a:r>
              <a:rPr lang="en-US" sz="3600" b="1" u="sng" dirty="0" smtClean="0"/>
              <a:t> v1?</a:t>
            </a:r>
            <a:endParaRPr lang="el-GR" sz="3600" b="1" u="sng" dirty="0"/>
          </a:p>
        </p:txBody>
      </p:sp>
      <p:sp>
        <p:nvSpPr>
          <p:cNvPr id="96" name="Rounded Rectangle 95"/>
          <p:cNvSpPr/>
          <p:nvPr/>
        </p:nvSpPr>
        <p:spPr>
          <a:xfrm>
            <a:off x="11782982" y="3866670"/>
            <a:ext cx="9231868" cy="5850109"/>
          </a:xfrm>
          <a:prstGeom prst="roundRect">
            <a:avLst>
              <a:gd name="adj" fmla="val 4744"/>
            </a:avLst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l-GR" sz="1600"/>
          </a:p>
        </p:txBody>
      </p:sp>
      <p:sp>
        <p:nvSpPr>
          <p:cNvPr id="120" name="TextBox 119"/>
          <p:cNvSpPr txBox="1"/>
          <p:nvPr/>
        </p:nvSpPr>
        <p:spPr>
          <a:xfrm>
            <a:off x="281343" y="11586391"/>
            <a:ext cx="233687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Reads </a:t>
            </a:r>
            <a:r>
              <a:rPr lang="en-US" sz="2800" dirty="0" smtClean="0"/>
              <a:t>files with entity </a:t>
            </a:r>
            <a:r>
              <a:rPr lang="en-US" sz="2800" dirty="0"/>
              <a:t>profiles and </a:t>
            </a:r>
            <a:r>
              <a:rPr lang="en-US" sz="2800" dirty="0" smtClean="0"/>
              <a:t>golden </a:t>
            </a:r>
            <a:r>
              <a:rPr lang="en-US" sz="2800" dirty="0"/>
              <a:t>standard</a:t>
            </a:r>
            <a:r>
              <a:rPr lang="en-US" sz="2800" dirty="0" smtClean="0"/>
              <a:t>.</a:t>
            </a:r>
          </a:p>
          <a:p>
            <a:pPr algn="ctr"/>
            <a:endParaRPr lang="en-US" sz="2800" dirty="0" smtClean="0"/>
          </a:p>
          <a:p>
            <a:pPr algn="ctr"/>
            <a:r>
              <a:rPr lang="en-US" sz="2800" i="1" dirty="0" smtClean="0">
                <a:solidFill>
                  <a:schemeClr val="accent1">
                    <a:lumMod val="75000"/>
                  </a:schemeClr>
                </a:solidFill>
              </a:rPr>
              <a:t>+ support </a:t>
            </a:r>
            <a:r>
              <a:rPr lang="en-US" sz="2800" i="1" dirty="0">
                <a:solidFill>
                  <a:schemeClr val="accent1">
                    <a:lumMod val="75000"/>
                  </a:schemeClr>
                </a:solidFill>
              </a:rPr>
              <a:t>for SPARQL </a:t>
            </a:r>
            <a:r>
              <a:rPr lang="en-US" sz="2800" i="1" dirty="0" smtClean="0">
                <a:solidFill>
                  <a:schemeClr val="accent1">
                    <a:lumMod val="75000"/>
                  </a:schemeClr>
                </a:solidFill>
              </a:rPr>
              <a:t>endpoints.</a:t>
            </a:r>
            <a:endParaRPr lang="en-US" sz="28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5247253" y="11613744"/>
            <a:ext cx="220226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7 methods for creating schema-agnostic, overlapping </a:t>
            </a:r>
            <a:r>
              <a:rPr lang="en-US" sz="2800" dirty="0"/>
              <a:t>blocks</a:t>
            </a:r>
            <a:r>
              <a:rPr lang="en-US" sz="2800" dirty="0" smtClean="0"/>
              <a:t>.</a:t>
            </a:r>
          </a:p>
          <a:p>
            <a:pPr algn="ctr"/>
            <a:r>
              <a:rPr lang="en-US" sz="2800" i="1" dirty="0" smtClean="0">
                <a:solidFill>
                  <a:schemeClr val="accent1">
                    <a:lumMod val="75000"/>
                  </a:schemeClr>
                </a:solidFill>
              </a:rPr>
              <a:t> + 2 versions of LSH blocking.</a:t>
            </a:r>
            <a:endParaRPr lang="el-GR" sz="28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7499999" y="11559174"/>
            <a:ext cx="224682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3 methods for discarding </a:t>
            </a:r>
            <a:r>
              <a:rPr lang="en-US" sz="2800" dirty="0"/>
              <a:t>blocks </a:t>
            </a:r>
            <a:r>
              <a:rPr lang="en-US" sz="2800" dirty="0" smtClean="0"/>
              <a:t>with useless </a:t>
            </a:r>
            <a:r>
              <a:rPr lang="en-US" sz="2800" dirty="0"/>
              <a:t>comparisons</a:t>
            </a:r>
            <a:r>
              <a:rPr lang="en-US" sz="2800" dirty="0" smtClean="0"/>
              <a:t>. Optional step.</a:t>
            </a:r>
          </a:p>
          <a:p>
            <a:pPr algn="ctr"/>
            <a:r>
              <a:rPr lang="en-US" sz="2800" i="1" dirty="0" smtClean="0">
                <a:solidFill>
                  <a:schemeClr val="accent1">
                    <a:lumMod val="75000"/>
                  </a:schemeClr>
                </a:solidFill>
              </a:rPr>
              <a:t>+ Size-based Block Clustering.</a:t>
            </a:r>
            <a:endParaRPr lang="en-US" sz="2800" dirty="0"/>
          </a:p>
        </p:txBody>
      </p:sp>
      <p:sp>
        <p:nvSpPr>
          <p:cNvPr id="123" name="TextBox 122"/>
          <p:cNvSpPr txBox="1"/>
          <p:nvPr/>
        </p:nvSpPr>
        <p:spPr>
          <a:xfrm>
            <a:off x="9886715" y="11586391"/>
            <a:ext cx="270504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7 methods for discarding useless comparisons. Optional step.</a:t>
            </a:r>
          </a:p>
          <a:p>
            <a:pPr algn="ctr"/>
            <a:r>
              <a:rPr lang="en-US" sz="2800" i="1" dirty="0" smtClean="0">
                <a:solidFill>
                  <a:schemeClr val="accent1">
                    <a:lumMod val="75000"/>
                  </a:schemeClr>
                </a:solidFill>
              </a:rPr>
              <a:t>+ 2 </a:t>
            </a:r>
            <a:r>
              <a:rPr lang="en-US" sz="2800" i="1" dirty="0">
                <a:solidFill>
                  <a:schemeClr val="accent1">
                    <a:lumMod val="75000"/>
                  </a:schemeClr>
                </a:solidFill>
              </a:rPr>
              <a:t>versions of Canopy Clustering </a:t>
            </a:r>
            <a:endParaRPr lang="en-US" sz="2800" i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r>
              <a:rPr lang="en-US" sz="2800" i="1" dirty="0" smtClean="0">
                <a:solidFill>
                  <a:schemeClr val="accent1">
                    <a:lumMod val="75000"/>
                  </a:schemeClr>
                </a:solidFill>
              </a:rPr>
              <a:t>+ </a:t>
            </a:r>
            <a:r>
              <a:rPr lang="en-US" sz="2800" i="1" dirty="0">
                <a:solidFill>
                  <a:schemeClr val="accent1">
                    <a:lumMod val="75000"/>
                  </a:schemeClr>
                </a:solidFill>
              </a:rPr>
              <a:t>BLAST.</a:t>
            </a:r>
            <a:endParaRPr lang="el-GR" sz="28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12623453" y="11579290"/>
            <a:ext cx="2542052" cy="4570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2 methods for executing </a:t>
            </a:r>
            <a:r>
              <a:rPr lang="en-US" sz="2800" dirty="0"/>
              <a:t>all retained comparisons</a:t>
            </a:r>
            <a:r>
              <a:rPr lang="en-US" sz="2800" dirty="0" smtClean="0"/>
              <a:t>.</a:t>
            </a:r>
            <a:endParaRPr lang="en-US" sz="2800" dirty="0"/>
          </a:p>
          <a:p>
            <a:pPr algn="ctr"/>
            <a:r>
              <a:rPr lang="en-US" sz="2800" i="1" dirty="0" smtClean="0">
                <a:solidFill>
                  <a:schemeClr val="accent1">
                    <a:lumMod val="75000"/>
                  </a:schemeClr>
                </a:solidFill>
              </a:rPr>
              <a:t>+ 3 </a:t>
            </a:r>
            <a:r>
              <a:rPr lang="en-US" sz="2800" i="1" dirty="0">
                <a:solidFill>
                  <a:schemeClr val="accent1">
                    <a:lumMod val="75000"/>
                  </a:schemeClr>
                </a:solidFill>
              </a:rPr>
              <a:t>new similarity measures for </a:t>
            </a:r>
            <a:r>
              <a:rPr lang="en-US" sz="2800" i="1" dirty="0" err="1">
                <a:solidFill>
                  <a:schemeClr val="accent1">
                    <a:lumMod val="75000"/>
                  </a:schemeClr>
                </a:solidFill>
              </a:rPr>
              <a:t>tf-idf</a:t>
            </a:r>
            <a:r>
              <a:rPr lang="en-US" sz="2800" i="1" dirty="0">
                <a:solidFill>
                  <a:schemeClr val="accent1">
                    <a:lumMod val="75000"/>
                  </a:schemeClr>
                </a:solidFill>
              </a:rPr>
              <a:t> weights, including </a:t>
            </a:r>
            <a:r>
              <a:rPr lang="en-US" sz="2800" i="1" dirty="0" err="1">
                <a:solidFill>
                  <a:schemeClr val="accent1">
                    <a:lumMod val="75000"/>
                  </a:schemeClr>
                </a:solidFill>
              </a:rPr>
              <a:t>SiGMa</a:t>
            </a:r>
            <a:r>
              <a:rPr lang="en-US" sz="2800" i="1" dirty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  <a:p>
            <a:pPr algn="ctr"/>
            <a:endParaRPr lang="en-US" sz="1100" dirty="0" smtClean="0"/>
          </a:p>
        </p:txBody>
      </p:sp>
      <p:sp>
        <p:nvSpPr>
          <p:cNvPr id="125" name="TextBox 124"/>
          <p:cNvSpPr txBox="1"/>
          <p:nvPr/>
        </p:nvSpPr>
        <p:spPr>
          <a:xfrm>
            <a:off x="15192995" y="11591173"/>
            <a:ext cx="229272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7 methods for partitioning similarity </a:t>
            </a:r>
            <a:r>
              <a:rPr lang="en-US" sz="2800" dirty="0"/>
              <a:t>graph into equivalence clusters</a:t>
            </a:r>
            <a:r>
              <a:rPr lang="en-US" sz="2800" dirty="0" smtClean="0"/>
              <a:t>.</a:t>
            </a:r>
          </a:p>
          <a:p>
            <a:pPr algn="ctr"/>
            <a:r>
              <a:rPr lang="en-US" sz="2800" i="1" dirty="0" smtClean="0">
                <a:solidFill>
                  <a:schemeClr val="accent1">
                    <a:lumMod val="75000"/>
                  </a:schemeClr>
                </a:solidFill>
              </a:rPr>
              <a:t>+ Star Clustering.</a:t>
            </a:r>
            <a:endParaRPr lang="el-GR" sz="28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17814168" y="11629836"/>
            <a:ext cx="242019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Stores and presents performance results</a:t>
            </a:r>
            <a:r>
              <a:rPr lang="en-US" sz="2800" dirty="0" smtClean="0"/>
              <a:t>.</a:t>
            </a:r>
          </a:p>
          <a:p>
            <a:pPr algn="ctr"/>
            <a:r>
              <a:rPr lang="en-US" sz="2800" i="1" dirty="0" smtClean="0">
                <a:solidFill>
                  <a:schemeClr val="accent1">
                    <a:lumMod val="75000"/>
                  </a:schemeClr>
                </a:solidFill>
              </a:rPr>
              <a:t>All </a:t>
            </a:r>
            <a:r>
              <a:rPr lang="en-US" sz="2800" i="1" dirty="0">
                <a:solidFill>
                  <a:schemeClr val="accent1">
                    <a:lumMod val="75000"/>
                  </a:schemeClr>
                </a:solidFill>
              </a:rPr>
              <a:t>input data formats are supported by Data Writing.</a:t>
            </a:r>
          </a:p>
        </p:txBody>
      </p:sp>
      <p:sp>
        <p:nvSpPr>
          <p:cNvPr id="127" name="Rounded Rectangle 126"/>
          <p:cNvSpPr/>
          <p:nvPr/>
        </p:nvSpPr>
        <p:spPr>
          <a:xfrm>
            <a:off x="265333" y="9849006"/>
            <a:ext cx="20712330" cy="6046314"/>
          </a:xfrm>
          <a:prstGeom prst="roundRect">
            <a:avLst>
              <a:gd name="adj" fmla="val 4744"/>
            </a:avLst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l-GR" sz="1600"/>
          </a:p>
        </p:txBody>
      </p:sp>
      <p:sp>
        <p:nvSpPr>
          <p:cNvPr id="128" name="TextBox 127"/>
          <p:cNvSpPr txBox="1"/>
          <p:nvPr/>
        </p:nvSpPr>
        <p:spPr>
          <a:xfrm>
            <a:off x="197678" y="15921303"/>
            <a:ext cx="58290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u="sng" dirty="0" smtClean="0"/>
              <a:t>V2 Improvements in </a:t>
            </a:r>
          </a:p>
          <a:p>
            <a:pPr algn="ctr"/>
            <a:r>
              <a:rPr lang="en-US" sz="3600" b="1" u="sng" dirty="0" smtClean="0"/>
              <a:t>Time Efficiency</a:t>
            </a:r>
            <a:endParaRPr lang="el-GR" sz="3600" b="1" u="sng" dirty="0"/>
          </a:p>
        </p:txBody>
      </p:sp>
      <p:sp>
        <p:nvSpPr>
          <p:cNvPr id="129" name="Rounded Rectangle 128"/>
          <p:cNvSpPr/>
          <p:nvPr/>
        </p:nvSpPr>
        <p:spPr>
          <a:xfrm>
            <a:off x="178327" y="15983620"/>
            <a:ext cx="5887471" cy="6044816"/>
          </a:xfrm>
          <a:prstGeom prst="roundRect">
            <a:avLst>
              <a:gd name="adj" fmla="val 4744"/>
            </a:avLst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l-GR" sz="1600"/>
          </a:p>
        </p:txBody>
      </p:sp>
      <p:sp>
        <p:nvSpPr>
          <p:cNvPr id="130" name="Rectangle 129"/>
          <p:cNvSpPr/>
          <p:nvPr/>
        </p:nvSpPr>
        <p:spPr>
          <a:xfrm>
            <a:off x="224306" y="17190583"/>
            <a:ext cx="5802433" cy="44781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spcBef>
                <a:spcPts val="600"/>
              </a:spcBef>
              <a:buFont typeface="+mj-lt"/>
              <a:buAutoNum type="arabicPeriod"/>
            </a:pPr>
            <a:r>
              <a:rPr lang="en-US" sz="2800" dirty="0" smtClean="0">
                <a:solidFill>
                  <a:srgbClr val="C00000"/>
                </a:solidFill>
              </a:rPr>
              <a:t>GNU Trove </a:t>
            </a:r>
            <a:r>
              <a:rPr lang="en-US" sz="2800" dirty="0" smtClean="0"/>
              <a:t>offers data structures that operate with </a:t>
            </a:r>
            <a:r>
              <a:rPr lang="en-US" sz="2800" u="sng" dirty="0" smtClean="0"/>
              <a:t>primitive</a:t>
            </a:r>
            <a:r>
              <a:rPr lang="en-US" sz="2800" dirty="0" smtClean="0"/>
              <a:t> types (e.g., </a:t>
            </a:r>
            <a:r>
              <a:rPr lang="en-US" sz="2800" dirty="0" err="1" smtClean="0">
                <a:latin typeface="Courier MonoThai" panose="02070309020205020404" pitchFamily="49" charset="0"/>
                <a:cs typeface="Courier MonoThai" panose="02070309020205020404" pitchFamily="49" charset="0"/>
              </a:rPr>
              <a:t>int</a:t>
            </a:r>
            <a:r>
              <a:rPr lang="en-US" sz="2800" dirty="0" smtClean="0"/>
              <a:t> instead of </a:t>
            </a:r>
            <a:r>
              <a:rPr lang="en-US" sz="2800" dirty="0" smtClean="0">
                <a:latin typeface="Courier MonoThai" panose="02070309020205020404" pitchFamily="49" charset="0"/>
                <a:cs typeface="Courier MonoThai" panose="02070309020205020404" pitchFamily="49" charset="0"/>
              </a:rPr>
              <a:t>Integer</a:t>
            </a:r>
            <a:r>
              <a:rPr lang="en-US" sz="2800" dirty="0" smtClean="0"/>
              <a:t>) → smaller memory footprint, faster execution.</a:t>
            </a:r>
          </a:p>
          <a:p>
            <a:pPr marL="514350" indent="-514350">
              <a:spcBef>
                <a:spcPts val="600"/>
              </a:spcBef>
              <a:buFont typeface="+mj-lt"/>
              <a:buAutoNum type="arabicPeriod"/>
            </a:pPr>
            <a:r>
              <a:rPr lang="en-US" sz="2800" dirty="0" smtClean="0">
                <a:solidFill>
                  <a:srgbClr val="C00000"/>
                </a:solidFill>
              </a:rPr>
              <a:t>Multi-core execution </a:t>
            </a:r>
            <a:r>
              <a:rPr lang="en-US" sz="2800" dirty="0" smtClean="0"/>
              <a:t>of all methods. Based on a generalization of Multi-core Meta-blocking. Work in progress! To be completed by the end of 2018.</a:t>
            </a:r>
            <a:endParaRPr lang="el-GR" sz="2800" dirty="0"/>
          </a:p>
        </p:txBody>
      </p:sp>
      <p:sp>
        <p:nvSpPr>
          <p:cNvPr id="71" name="TextBox 70"/>
          <p:cNvSpPr txBox="1"/>
          <p:nvPr/>
        </p:nvSpPr>
        <p:spPr>
          <a:xfrm>
            <a:off x="6585811" y="22162529"/>
            <a:ext cx="688417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400" dirty="0" smtClean="0">
                <a:solidFill>
                  <a:srgbClr val="C00000"/>
                </a:solidFill>
              </a:rPr>
              <a:t>GNU Trove </a:t>
            </a:r>
            <a:r>
              <a:rPr lang="en-US" sz="3400" dirty="0" smtClean="0"/>
              <a:t>leads to significantly </a:t>
            </a:r>
            <a:br>
              <a:rPr lang="en-US" sz="3400" dirty="0" smtClean="0"/>
            </a:br>
            <a:r>
              <a:rPr lang="en-US" sz="3400" dirty="0" smtClean="0"/>
              <a:t>lower running times in blocking.</a:t>
            </a:r>
            <a:endParaRPr lang="en-US" sz="3400" dirty="0"/>
          </a:p>
        </p:txBody>
      </p:sp>
      <p:sp>
        <p:nvSpPr>
          <p:cNvPr id="77" name="Rounded Rectangle 76"/>
          <p:cNvSpPr/>
          <p:nvPr/>
        </p:nvSpPr>
        <p:spPr>
          <a:xfrm>
            <a:off x="6294743" y="22113320"/>
            <a:ext cx="7248144" cy="6948529"/>
          </a:xfrm>
          <a:prstGeom prst="roundRect">
            <a:avLst>
              <a:gd name="adj" fmla="val 4744"/>
            </a:avLst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l-GR" sz="1600"/>
          </a:p>
        </p:txBody>
      </p:sp>
      <p:sp>
        <p:nvSpPr>
          <p:cNvPr id="79" name="TextBox 78"/>
          <p:cNvSpPr txBox="1"/>
          <p:nvPr/>
        </p:nvSpPr>
        <p:spPr>
          <a:xfrm>
            <a:off x="13679824" y="22162357"/>
            <a:ext cx="7611794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400" dirty="0" smtClean="0">
                <a:solidFill>
                  <a:srgbClr val="C00000"/>
                </a:solidFill>
              </a:rPr>
              <a:t>Automatic </a:t>
            </a:r>
            <a:r>
              <a:rPr lang="en-US" sz="3400" dirty="0">
                <a:solidFill>
                  <a:srgbClr val="C00000"/>
                </a:solidFill>
              </a:rPr>
              <a:t>configuration </a:t>
            </a:r>
            <a:r>
              <a:rPr lang="en-US" sz="3400" dirty="0" smtClean="0"/>
              <a:t>outperforms </a:t>
            </a:r>
          </a:p>
          <a:p>
            <a:pPr algn="ctr"/>
            <a:r>
              <a:rPr lang="en-US" sz="3400" dirty="0" smtClean="0"/>
              <a:t>the domain-specific commercial system. </a:t>
            </a:r>
            <a:endParaRPr lang="en-US" sz="3400" dirty="0"/>
          </a:p>
        </p:txBody>
      </p:sp>
      <p:sp>
        <p:nvSpPr>
          <p:cNvPr id="81" name="Rounded Rectangle 80"/>
          <p:cNvSpPr/>
          <p:nvPr/>
        </p:nvSpPr>
        <p:spPr>
          <a:xfrm>
            <a:off x="13775471" y="22113320"/>
            <a:ext cx="7248144" cy="6948529"/>
          </a:xfrm>
          <a:prstGeom prst="roundRect">
            <a:avLst>
              <a:gd name="adj" fmla="val 4744"/>
            </a:avLst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l-GR" sz="1600"/>
          </a:p>
        </p:txBody>
      </p:sp>
      <p:pic>
        <p:nvPicPr>
          <p:cNvPr id="8" name="Εικόνα 7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929" y="23210586"/>
            <a:ext cx="5727811" cy="5614053"/>
          </a:xfrm>
          <a:prstGeom prst="rect">
            <a:avLst/>
          </a:prstGeom>
        </p:spPr>
      </p:pic>
      <p:pic>
        <p:nvPicPr>
          <p:cNvPr id="9" name="Εικόνα 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5686" y="-1619809"/>
            <a:ext cx="3937296" cy="4650350"/>
          </a:xfrm>
          <a:prstGeom prst="rect">
            <a:avLst/>
          </a:prstGeom>
        </p:spPr>
      </p:pic>
      <p:sp>
        <p:nvSpPr>
          <p:cNvPr id="80" name="Rounded Rectangle 80"/>
          <p:cNvSpPr/>
          <p:nvPr/>
        </p:nvSpPr>
        <p:spPr>
          <a:xfrm>
            <a:off x="13775471" y="16009700"/>
            <a:ext cx="7224997" cy="6003077"/>
          </a:xfrm>
          <a:prstGeom prst="roundRect">
            <a:avLst>
              <a:gd name="adj" fmla="val 4744"/>
            </a:avLst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l-GR" sz="1600"/>
          </a:p>
        </p:txBody>
      </p:sp>
      <p:sp>
        <p:nvSpPr>
          <p:cNvPr id="85" name="TextBox 84"/>
          <p:cNvSpPr txBox="1"/>
          <p:nvPr/>
        </p:nvSpPr>
        <p:spPr>
          <a:xfrm>
            <a:off x="13775471" y="15975476"/>
            <a:ext cx="7248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u="sng" dirty="0" smtClean="0"/>
              <a:t>V2 Improvements in Usability</a:t>
            </a:r>
            <a:endParaRPr lang="el-GR" sz="3600" b="1" u="sng" dirty="0"/>
          </a:p>
        </p:txBody>
      </p:sp>
      <p:sp>
        <p:nvSpPr>
          <p:cNvPr id="86" name="Rectangle 129"/>
          <p:cNvSpPr/>
          <p:nvPr/>
        </p:nvSpPr>
        <p:spPr>
          <a:xfrm>
            <a:off x="13783739" y="16630133"/>
            <a:ext cx="7127196" cy="54168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spcBef>
                <a:spcPts val="600"/>
              </a:spcBef>
              <a:buFont typeface="+mj-lt"/>
              <a:buAutoNum type="arabicPeriod"/>
            </a:pPr>
            <a:r>
              <a:rPr lang="en-US" sz="2800" dirty="0" smtClean="0">
                <a:solidFill>
                  <a:srgbClr val="C00000"/>
                </a:solidFill>
              </a:rPr>
              <a:t>Manual fine-tuning </a:t>
            </a:r>
            <a:r>
              <a:rPr lang="en-US" sz="2800" dirty="0" smtClean="0"/>
              <a:t>of all parameters for every method. The GUI provides information about the role and reasonable values of every parameter.</a:t>
            </a:r>
          </a:p>
          <a:p>
            <a:pPr marL="514350" indent="-514350">
              <a:spcBef>
                <a:spcPts val="600"/>
              </a:spcBef>
              <a:buFont typeface="+mj-lt"/>
              <a:buAutoNum type="arabicPeriod"/>
            </a:pPr>
            <a:r>
              <a:rPr lang="en-US" sz="2800" dirty="0" smtClean="0">
                <a:solidFill>
                  <a:srgbClr val="C00000"/>
                </a:solidFill>
              </a:rPr>
              <a:t>Data Writer </a:t>
            </a:r>
            <a:r>
              <a:rPr lang="en-US" sz="2800" dirty="0" smtClean="0"/>
              <a:t>stores final results of </a:t>
            </a:r>
            <a:r>
              <a:rPr lang="en-US" sz="2800" dirty="0"/>
              <a:t>a workflow or the </a:t>
            </a:r>
            <a:r>
              <a:rPr lang="en-US" sz="2800" dirty="0" smtClean="0"/>
              <a:t>outcomes of an individual method. All input data formats are supported, from CSV and databases to RDF and SPARQL endpoints.</a:t>
            </a:r>
          </a:p>
          <a:p>
            <a:pPr marL="514350" indent="-514350">
              <a:spcBef>
                <a:spcPts val="600"/>
              </a:spcBef>
              <a:buFont typeface="+mj-lt"/>
              <a:buAutoNum type="arabicPeriod"/>
            </a:pPr>
            <a:r>
              <a:rPr lang="en-US" sz="2800" dirty="0" smtClean="0">
                <a:solidFill>
                  <a:srgbClr val="C00000"/>
                </a:solidFill>
              </a:rPr>
              <a:t>Data exploration </a:t>
            </a:r>
            <a:r>
              <a:rPr lang="en-US" sz="2800" dirty="0" smtClean="0"/>
              <a:t>through the GUI allows checking input entity profiles as well as matching results.</a:t>
            </a:r>
            <a:endParaRPr lang="el-GR" sz="2800" dirty="0"/>
          </a:p>
        </p:txBody>
      </p:sp>
      <p:sp>
        <p:nvSpPr>
          <p:cNvPr id="87" name="Rounded Rectangle 80"/>
          <p:cNvSpPr/>
          <p:nvPr/>
        </p:nvSpPr>
        <p:spPr>
          <a:xfrm>
            <a:off x="6306312" y="15991135"/>
            <a:ext cx="7236574" cy="6003077"/>
          </a:xfrm>
          <a:prstGeom prst="roundRect">
            <a:avLst>
              <a:gd name="adj" fmla="val 4744"/>
            </a:avLst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l-GR" sz="1600"/>
          </a:p>
        </p:txBody>
      </p:sp>
      <p:sp>
        <p:nvSpPr>
          <p:cNvPr id="88" name="TextBox 87"/>
          <p:cNvSpPr txBox="1"/>
          <p:nvPr/>
        </p:nvSpPr>
        <p:spPr>
          <a:xfrm>
            <a:off x="6267254" y="15956911"/>
            <a:ext cx="7248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u="sng" dirty="0" smtClean="0"/>
              <a:t>V2 Improvements in Effectiveness</a:t>
            </a:r>
            <a:endParaRPr lang="el-GR" sz="3600" b="1" u="sng" dirty="0"/>
          </a:p>
        </p:txBody>
      </p:sp>
      <p:sp>
        <p:nvSpPr>
          <p:cNvPr id="89" name="Rectangle 129"/>
          <p:cNvSpPr/>
          <p:nvPr/>
        </p:nvSpPr>
        <p:spPr>
          <a:xfrm>
            <a:off x="6388202" y="16611568"/>
            <a:ext cx="7127196" cy="49859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spcBef>
                <a:spcPts val="600"/>
              </a:spcBef>
              <a:buFont typeface="+mj-lt"/>
              <a:buAutoNum type="arabicPeriod"/>
            </a:pPr>
            <a:r>
              <a:rPr lang="en-US" sz="2800" dirty="0" smtClean="0">
                <a:solidFill>
                  <a:srgbClr val="C00000"/>
                </a:solidFill>
              </a:rPr>
              <a:t>New methods </a:t>
            </a:r>
            <a:r>
              <a:rPr lang="en-US" sz="2800" dirty="0" smtClean="0"/>
              <a:t>in every workflow step. See above for more details.</a:t>
            </a:r>
          </a:p>
          <a:p>
            <a:pPr marL="514350" indent="-514350">
              <a:spcBef>
                <a:spcPts val="600"/>
              </a:spcBef>
              <a:buFont typeface="+mj-lt"/>
              <a:buAutoNum type="arabicPeriod"/>
            </a:pPr>
            <a:r>
              <a:rPr lang="en-US" sz="2800" dirty="0" smtClean="0">
                <a:solidFill>
                  <a:srgbClr val="C00000"/>
                </a:solidFill>
              </a:rPr>
              <a:t>Schema Clustering </a:t>
            </a:r>
            <a:r>
              <a:rPr lang="en-US" sz="2800" dirty="0" smtClean="0"/>
              <a:t>groups together </a:t>
            </a:r>
            <a:r>
              <a:rPr lang="en-US" sz="2800" u="sng" dirty="0" smtClean="0"/>
              <a:t>syntactically</a:t>
            </a:r>
            <a:r>
              <a:rPr lang="en-US" sz="2800" dirty="0" smtClean="0"/>
              <a:t> (not semantically) similar attributes, improving the performance of all workflow steps.</a:t>
            </a:r>
          </a:p>
          <a:p>
            <a:pPr marL="514350" indent="-514350">
              <a:spcBef>
                <a:spcPts val="600"/>
              </a:spcBef>
              <a:buFont typeface="+mj-lt"/>
              <a:buAutoNum type="arabicPeriod"/>
            </a:pPr>
            <a:r>
              <a:rPr lang="en-US" sz="2800" dirty="0" smtClean="0">
                <a:solidFill>
                  <a:srgbClr val="C00000"/>
                </a:solidFill>
              </a:rPr>
              <a:t>Automatic parameter configuration </a:t>
            </a:r>
            <a:r>
              <a:rPr lang="en-US" sz="2800" dirty="0" smtClean="0"/>
              <a:t>for individual methods and entire workflows. The latter is efficiently executed by </a:t>
            </a:r>
            <a:r>
              <a:rPr lang="en-US" sz="2800" u="sng" dirty="0" smtClean="0"/>
              <a:t>random search</a:t>
            </a:r>
            <a:r>
              <a:rPr lang="en-US" sz="2800" dirty="0" smtClean="0"/>
              <a:t>; the former also supports a specialized form of </a:t>
            </a:r>
            <a:r>
              <a:rPr lang="en-US" sz="2800" u="sng" dirty="0" smtClean="0"/>
              <a:t>grid search</a:t>
            </a:r>
            <a:r>
              <a:rPr lang="en-US" sz="2800" dirty="0" smtClean="0"/>
              <a:t>. </a:t>
            </a:r>
            <a:endParaRPr lang="el-GR" sz="2800" dirty="0"/>
          </a:p>
        </p:txBody>
      </p:sp>
      <p:sp>
        <p:nvSpPr>
          <p:cNvPr id="91" name="TextBox 90"/>
          <p:cNvSpPr txBox="1"/>
          <p:nvPr/>
        </p:nvSpPr>
        <p:spPr>
          <a:xfrm>
            <a:off x="704849" y="10521536"/>
            <a:ext cx="1621211" cy="107721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Data Reading</a:t>
            </a:r>
          </a:p>
        </p:txBody>
      </p:sp>
      <p:cxnSp>
        <p:nvCxnSpPr>
          <p:cNvPr id="97" name="Straight Arrow Connector 100"/>
          <p:cNvCxnSpPr>
            <a:cxnSpLocks/>
          </p:cNvCxnSpPr>
          <p:nvPr/>
        </p:nvCxnSpPr>
        <p:spPr>
          <a:xfrm flipV="1">
            <a:off x="2342601" y="11051195"/>
            <a:ext cx="576041" cy="60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712233" y="9922095"/>
            <a:ext cx="161794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Step 1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2928716" y="10521536"/>
            <a:ext cx="1933568" cy="107721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C00000"/>
                </a:solidFill>
              </a:rPr>
              <a:t>Schema</a:t>
            </a:r>
          </a:p>
          <a:p>
            <a:pPr algn="ctr"/>
            <a:r>
              <a:rPr lang="en-US" sz="3200" b="1" dirty="0" smtClean="0">
                <a:solidFill>
                  <a:srgbClr val="C00000"/>
                </a:solidFill>
              </a:rPr>
              <a:t>Clustering</a:t>
            </a:r>
            <a:endParaRPr lang="en-US" sz="3200" b="1" dirty="0">
              <a:solidFill>
                <a:srgbClr val="C00000"/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2928716" y="9930570"/>
            <a:ext cx="193142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Step </a:t>
            </a:r>
            <a:r>
              <a:rPr lang="en-US" sz="3200" dirty="0" smtClean="0"/>
              <a:t>2</a:t>
            </a:r>
            <a:endParaRPr lang="en-US" sz="3200" dirty="0"/>
          </a:p>
        </p:txBody>
      </p:sp>
      <p:sp>
        <p:nvSpPr>
          <p:cNvPr id="133" name="TextBox 132"/>
          <p:cNvSpPr txBox="1"/>
          <p:nvPr/>
        </p:nvSpPr>
        <p:spPr>
          <a:xfrm>
            <a:off x="5458674" y="10521536"/>
            <a:ext cx="1714906" cy="107721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Block</a:t>
            </a:r>
          </a:p>
          <a:p>
            <a:pPr algn="ctr"/>
            <a:r>
              <a:rPr lang="en-US" sz="3200" b="1" dirty="0"/>
              <a:t>Building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5444255" y="9927996"/>
            <a:ext cx="1729325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Step </a:t>
            </a:r>
            <a:r>
              <a:rPr lang="en-US" sz="3200" dirty="0" smtClean="0"/>
              <a:t>3</a:t>
            </a:r>
            <a:endParaRPr lang="en-US" sz="3200" dirty="0"/>
          </a:p>
        </p:txBody>
      </p:sp>
      <p:sp>
        <p:nvSpPr>
          <p:cNvPr id="136" name="TextBox 135"/>
          <p:cNvSpPr txBox="1"/>
          <p:nvPr/>
        </p:nvSpPr>
        <p:spPr>
          <a:xfrm>
            <a:off x="7756981" y="10521538"/>
            <a:ext cx="1643328" cy="107721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Block</a:t>
            </a:r>
          </a:p>
          <a:p>
            <a:pPr algn="ctr"/>
            <a:r>
              <a:rPr lang="en-US" sz="3200" b="1" dirty="0"/>
              <a:t>Cleaning</a:t>
            </a:r>
          </a:p>
        </p:txBody>
      </p:sp>
      <p:sp>
        <p:nvSpPr>
          <p:cNvPr id="140" name="TextBox 139"/>
          <p:cNvSpPr txBox="1"/>
          <p:nvPr/>
        </p:nvSpPr>
        <p:spPr>
          <a:xfrm>
            <a:off x="7779008" y="9922095"/>
            <a:ext cx="163466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Step </a:t>
            </a:r>
            <a:r>
              <a:rPr lang="en-US" sz="3200" dirty="0" smtClean="0"/>
              <a:t>4</a:t>
            </a:r>
            <a:endParaRPr lang="en-US" sz="3200" dirty="0"/>
          </a:p>
        </p:txBody>
      </p:sp>
      <p:sp>
        <p:nvSpPr>
          <p:cNvPr id="141" name="TextBox 140"/>
          <p:cNvSpPr txBox="1"/>
          <p:nvPr/>
        </p:nvSpPr>
        <p:spPr>
          <a:xfrm>
            <a:off x="10004670" y="10521536"/>
            <a:ext cx="2290336" cy="107721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Comparison</a:t>
            </a:r>
          </a:p>
          <a:p>
            <a:pPr algn="ctr"/>
            <a:r>
              <a:rPr lang="en-US" sz="3200" b="1" dirty="0"/>
              <a:t>Cleaning</a:t>
            </a:r>
          </a:p>
        </p:txBody>
      </p:sp>
      <p:sp>
        <p:nvSpPr>
          <p:cNvPr id="142" name="TextBox 141"/>
          <p:cNvSpPr txBox="1"/>
          <p:nvPr/>
        </p:nvSpPr>
        <p:spPr>
          <a:xfrm>
            <a:off x="9983710" y="9943959"/>
            <a:ext cx="231801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Step </a:t>
            </a:r>
            <a:r>
              <a:rPr lang="en-US" sz="3200" dirty="0" smtClean="0"/>
              <a:t>5</a:t>
            </a:r>
            <a:endParaRPr lang="en-US" sz="3200" dirty="0"/>
          </a:p>
        </p:txBody>
      </p:sp>
      <p:sp>
        <p:nvSpPr>
          <p:cNvPr id="143" name="TextBox 142"/>
          <p:cNvSpPr txBox="1"/>
          <p:nvPr/>
        </p:nvSpPr>
        <p:spPr>
          <a:xfrm>
            <a:off x="12920206" y="10529617"/>
            <a:ext cx="1839491" cy="107721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Entity</a:t>
            </a:r>
          </a:p>
          <a:p>
            <a:pPr algn="ctr"/>
            <a:r>
              <a:rPr lang="en-US" sz="3200" b="1" dirty="0"/>
              <a:t>Matching</a:t>
            </a:r>
          </a:p>
        </p:txBody>
      </p:sp>
      <p:sp>
        <p:nvSpPr>
          <p:cNvPr id="144" name="TextBox 143"/>
          <p:cNvSpPr txBox="1"/>
          <p:nvPr/>
        </p:nvSpPr>
        <p:spPr>
          <a:xfrm>
            <a:off x="12920206" y="9934371"/>
            <a:ext cx="184621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Step </a:t>
            </a:r>
            <a:r>
              <a:rPr lang="en-US" sz="3200" dirty="0" smtClean="0"/>
              <a:t>6</a:t>
            </a:r>
            <a:endParaRPr lang="en-US" sz="3200" dirty="0"/>
          </a:p>
        </p:txBody>
      </p:sp>
      <p:cxnSp>
        <p:nvCxnSpPr>
          <p:cNvPr id="145" name="Straight Arrow Connector 100"/>
          <p:cNvCxnSpPr>
            <a:cxnSpLocks/>
          </p:cNvCxnSpPr>
          <p:nvPr/>
        </p:nvCxnSpPr>
        <p:spPr>
          <a:xfrm flipV="1">
            <a:off x="4877433" y="11051195"/>
            <a:ext cx="576041" cy="60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00"/>
          <p:cNvCxnSpPr>
            <a:cxnSpLocks/>
          </p:cNvCxnSpPr>
          <p:nvPr/>
        </p:nvCxnSpPr>
        <p:spPr>
          <a:xfrm flipV="1">
            <a:off x="7173580" y="11060258"/>
            <a:ext cx="576041" cy="60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00"/>
          <p:cNvCxnSpPr>
            <a:cxnSpLocks/>
          </p:cNvCxnSpPr>
          <p:nvPr/>
        </p:nvCxnSpPr>
        <p:spPr>
          <a:xfrm flipV="1">
            <a:off x="9411955" y="11069783"/>
            <a:ext cx="576041" cy="60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00"/>
          <p:cNvCxnSpPr>
            <a:cxnSpLocks/>
          </p:cNvCxnSpPr>
          <p:nvPr/>
        </p:nvCxnSpPr>
        <p:spPr>
          <a:xfrm flipV="1">
            <a:off x="12311680" y="11060144"/>
            <a:ext cx="576041" cy="60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00"/>
          <p:cNvCxnSpPr>
            <a:cxnSpLocks/>
          </p:cNvCxnSpPr>
          <p:nvPr/>
        </p:nvCxnSpPr>
        <p:spPr>
          <a:xfrm flipV="1">
            <a:off x="14759697" y="11060144"/>
            <a:ext cx="576041" cy="60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49"/>
          <p:cNvSpPr txBox="1"/>
          <p:nvPr/>
        </p:nvSpPr>
        <p:spPr>
          <a:xfrm>
            <a:off x="15358058" y="10540592"/>
            <a:ext cx="1891718" cy="107721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Entity</a:t>
            </a:r>
          </a:p>
          <a:p>
            <a:pPr algn="ctr"/>
            <a:r>
              <a:rPr lang="en-US" sz="3200" b="1" dirty="0"/>
              <a:t>Clustering</a:t>
            </a:r>
          </a:p>
        </p:txBody>
      </p:sp>
      <p:sp>
        <p:nvSpPr>
          <p:cNvPr id="151" name="TextBox 150"/>
          <p:cNvSpPr txBox="1"/>
          <p:nvPr/>
        </p:nvSpPr>
        <p:spPr>
          <a:xfrm>
            <a:off x="17793188" y="9902565"/>
            <a:ext cx="2441175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Step 8</a:t>
            </a:r>
          </a:p>
        </p:txBody>
      </p:sp>
      <p:cxnSp>
        <p:nvCxnSpPr>
          <p:cNvPr id="152" name="Straight Arrow Connector 100"/>
          <p:cNvCxnSpPr>
            <a:cxnSpLocks/>
          </p:cNvCxnSpPr>
          <p:nvPr/>
        </p:nvCxnSpPr>
        <p:spPr>
          <a:xfrm flipV="1">
            <a:off x="17238127" y="11060144"/>
            <a:ext cx="576041" cy="60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/>
          <p:cNvSpPr txBox="1"/>
          <p:nvPr/>
        </p:nvSpPr>
        <p:spPr>
          <a:xfrm>
            <a:off x="17793188" y="10515346"/>
            <a:ext cx="2441175" cy="107721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C00000"/>
                </a:solidFill>
              </a:rPr>
              <a:t>Data Writing</a:t>
            </a:r>
          </a:p>
          <a:p>
            <a:pPr algn="ctr"/>
            <a:r>
              <a:rPr lang="en-US" sz="3200" b="1" dirty="0" smtClean="0"/>
              <a:t>&amp; Evaluation</a:t>
            </a:r>
            <a:endParaRPr lang="en-US" sz="3200" b="1" dirty="0"/>
          </a:p>
        </p:txBody>
      </p:sp>
      <p:sp>
        <p:nvSpPr>
          <p:cNvPr id="154" name="TextBox 153"/>
          <p:cNvSpPr txBox="1"/>
          <p:nvPr/>
        </p:nvSpPr>
        <p:spPr>
          <a:xfrm>
            <a:off x="15318043" y="9940547"/>
            <a:ext cx="189171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Step </a:t>
            </a:r>
            <a:r>
              <a:rPr lang="en-US" sz="3200" dirty="0" smtClean="0"/>
              <a:t>7</a:t>
            </a:r>
            <a:endParaRPr lang="en-US" sz="3200" dirty="0"/>
          </a:p>
        </p:txBody>
      </p:sp>
      <p:sp>
        <p:nvSpPr>
          <p:cNvPr id="155" name="TextBox 154"/>
          <p:cNvSpPr txBox="1"/>
          <p:nvPr/>
        </p:nvSpPr>
        <p:spPr>
          <a:xfrm>
            <a:off x="2657277" y="11613145"/>
            <a:ext cx="235417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i="1" dirty="0">
                <a:solidFill>
                  <a:schemeClr val="accent1">
                    <a:lumMod val="75000"/>
                  </a:schemeClr>
                </a:solidFill>
              </a:rPr>
              <a:t>3 methods for instance-based clustering of attribute </a:t>
            </a:r>
            <a:r>
              <a:rPr lang="en-US" sz="2800" i="1" dirty="0" smtClean="0">
                <a:solidFill>
                  <a:schemeClr val="accent1">
                    <a:lumMod val="75000"/>
                  </a:schemeClr>
                </a:solidFill>
              </a:rPr>
              <a:t>names.</a:t>
            </a:r>
            <a:endParaRPr lang="en-US" sz="2800" i="1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r>
              <a:rPr lang="en-US" sz="2800" i="1" dirty="0">
                <a:solidFill>
                  <a:schemeClr val="accent1">
                    <a:lumMod val="75000"/>
                  </a:schemeClr>
                </a:solidFill>
              </a:rPr>
              <a:t>Optional step</a:t>
            </a:r>
            <a:r>
              <a:rPr lang="en-US" sz="2800" i="1" dirty="0" smtClean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  <a:p>
            <a:pPr algn="ctr"/>
            <a:r>
              <a:rPr lang="en-US" sz="2800" i="1" dirty="0" smtClean="0">
                <a:solidFill>
                  <a:schemeClr val="accent1">
                    <a:lumMod val="75000"/>
                  </a:schemeClr>
                </a:solidFill>
              </a:rPr>
              <a:t>Results propagated to other steps.</a:t>
            </a:r>
            <a:endParaRPr lang="en-US" sz="28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66107" y="4603035"/>
            <a:ext cx="11088788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 smtClean="0">
                <a:solidFill>
                  <a:srgbClr val="C00000"/>
                </a:solidFill>
              </a:rPr>
              <a:t>open-source toolkit</a:t>
            </a:r>
            <a:r>
              <a:rPr lang="en-US" sz="3000" dirty="0" smtClean="0"/>
              <a:t> focusing on </a:t>
            </a:r>
            <a:r>
              <a:rPr lang="en-US" sz="3000" u="sng" dirty="0" smtClean="0"/>
              <a:t>Entity Resolution </a:t>
            </a:r>
            <a:r>
              <a:rPr lang="en-US" sz="3000" dirty="0" smtClean="0"/>
              <a:t>(</a:t>
            </a:r>
            <a:r>
              <a:rPr lang="en-US" sz="3000" b="1" dirty="0" smtClean="0">
                <a:solidFill>
                  <a:srgbClr val="C00000"/>
                </a:solidFill>
              </a:rPr>
              <a:t>ER</a:t>
            </a:r>
            <a:r>
              <a:rPr lang="en-US" sz="3000" dirty="0" smtClean="0"/>
              <a:t>); identifying different </a:t>
            </a:r>
            <a:r>
              <a:rPr lang="en-US" sz="3000" dirty="0"/>
              <a:t>entity profiles/records that describe the same real-world </a:t>
            </a:r>
            <a:r>
              <a:rPr lang="en-US" sz="3000" dirty="0" smtClean="0"/>
              <a:t>object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 smtClean="0"/>
              <a:t>addresses the </a:t>
            </a:r>
            <a:r>
              <a:rPr lang="en-US" sz="3000" dirty="0" smtClean="0">
                <a:solidFill>
                  <a:srgbClr val="C00000"/>
                </a:solidFill>
              </a:rPr>
              <a:t>Volume</a:t>
            </a:r>
            <a:r>
              <a:rPr lang="en-US" sz="3000" dirty="0" smtClean="0"/>
              <a:t> and the inherently quadratic complexity of ER, </a:t>
            </a:r>
            <a:r>
              <a:rPr lang="en-US" sz="3000" dirty="0" smtClean="0">
                <a:solidFill>
                  <a:srgbClr val="C00000"/>
                </a:solidFill>
              </a:rPr>
              <a:t>O(n</a:t>
            </a:r>
            <a:r>
              <a:rPr lang="en-US" sz="3000" baseline="30000" dirty="0" smtClean="0">
                <a:solidFill>
                  <a:srgbClr val="C00000"/>
                </a:solidFill>
              </a:rPr>
              <a:t>2</a:t>
            </a:r>
            <a:r>
              <a:rPr lang="en-US" sz="3000" dirty="0" smtClean="0">
                <a:solidFill>
                  <a:srgbClr val="C00000"/>
                </a:solidFill>
              </a:rPr>
              <a:t>)</a:t>
            </a:r>
            <a:r>
              <a:rPr lang="en-US" sz="3000" dirty="0" smtClean="0"/>
              <a:t>, through </a:t>
            </a:r>
            <a:r>
              <a:rPr lang="en-US" sz="3000" u="sng" dirty="0" smtClean="0"/>
              <a:t>Blocking</a:t>
            </a:r>
            <a:r>
              <a:rPr lang="en-US" sz="3000" dirty="0" smtClean="0"/>
              <a:t> and </a:t>
            </a:r>
            <a:r>
              <a:rPr lang="en-US" sz="3000" u="sng" dirty="0" smtClean="0"/>
              <a:t>Block Processing </a:t>
            </a:r>
            <a:r>
              <a:rPr lang="en-US" sz="3000" dirty="0" smtClean="0"/>
              <a:t>– similar entities are grouped together in blocks so that comparisons are executed only among them</a:t>
            </a:r>
            <a:endParaRPr lang="en-US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 smtClean="0"/>
              <a:t>addresses the </a:t>
            </a:r>
            <a:r>
              <a:rPr lang="en-US" sz="3000" dirty="0" smtClean="0">
                <a:solidFill>
                  <a:srgbClr val="C00000"/>
                </a:solidFill>
              </a:rPr>
              <a:t>Variety</a:t>
            </a:r>
            <a:r>
              <a:rPr lang="en-US" sz="3000" dirty="0" smtClean="0"/>
              <a:t> of data sources through a </a:t>
            </a:r>
            <a:r>
              <a:rPr lang="en-US" sz="3000" u="sng" dirty="0" smtClean="0"/>
              <a:t>schema-agnostic functionality</a:t>
            </a:r>
            <a:r>
              <a:rPr lang="en-US" sz="3000" dirty="0" smtClean="0"/>
              <a:t>: </a:t>
            </a:r>
            <a:r>
              <a:rPr lang="en-US" sz="3000" dirty="0"/>
              <a:t>all </a:t>
            </a:r>
            <a:r>
              <a:rPr lang="en-US" sz="3000" dirty="0" smtClean="0"/>
              <a:t>methods are </a:t>
            </a:r>
            <a:r>
              <a:rPr lang="en-US" sz="3000" dirty="0"/>
              <a:t>generic enough to disregard any schema </a:t>
            </a:r>
            <a:r>
              <a:rPr lang="en-US" sz="3000" dirty="0" smtClean="0"/>
              <a:t>information</a:t>
            </a:r>
            <a:endParaRPr lang="en-US" sz="3000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43314" y="23301302"/>
            <a:ext cx="7157154" cy="53104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8383" y="23301302"/>
            <a:ext cx="7140556" cy="53104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 descr="C:\Users\a\research\LIPADE\logos\diNo\diNo-4white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44230" y="29192850"/>
            <a:ext cx="1997043" cy="846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9799093" y="2235223"/>
            <a:ext cx="598463" cy="8037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itle 1"/>
          <p:cNvSpPr>
            <a:spLocks noGrp="1"/>
          </p:cNvSpPr>
          <p:nvPr/>
        </p:nvSpPr>
        <p:spPr>
          <a:xfrm>
            <a:off x="156545" y="1915183"/>
            <a:ext cx="21383624" cy="11153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200" b="1" dirty="0" smtClean="0">
                <a:solidFill>
                  <a:srgbClr val="002060"/>
                </a:solidFill>
              </a:rPr>
              <a:t>Resolution</a:t>
            </a:r>
            <a:r>
              <a:rPr lang="el-GR" sz="7200" b="1" dirty="0" smtClean="0">
                <a:solidFill>
                  <a:srgbClr val="002060"/>
                </a:solidFill>
              </a:rPr>
              <a:t> </a:t>
            </a:r>
            <a:r>
              <a:rPr lang="en-US" sz="7200" b="1" dirty="0" smtClean="0">
                <a:solidFill>
                  <a:srgbClr val="002060"/>
                </a:solidFill>
              </a:rPr>
              <a:t>for </a:t>
            </a:r>
            <a:r>
              <a:rPr lang="en-US" sz="7200" b="1" dirty="0">
                <a:solidFill>
                  <a:srgbClr val="002060"/>
                </a:solidFill>
              </a:rPr>
              <a:t>Structured and Semi-Structured Data</a:t>
            </a:r>
            <a:endParaRPr lang="en-US" sz="72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9252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" grpId="0"/>
      <p:bldP spid="121" grpId="0"/>
      <p:bldP spid="122" grpId="0"/>
      <p:bldP spid="123" grpId="0"/>
      <p:bldP spid="124" grpId="0"/>
      <p:bldP spid="125" grpId="0"/>
      <p:bldP spid="126" grpId="0"/>
      <p:bldP spid="155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1215</TotalTime>
  <Words>591</Words>
  <Application>Microsoft Office PowerPoint</Application>
  <PresentationFormat>Custom</PresentationFormat>
  <Paragraphs>73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Leo</dc:creator>
  <cp:lastModifiedBy>a</cp:lastModifiedBy>
  <cp:revision>106</cp:revision>
  <dcterms:created xsi:type="dcterms:W3CDTF">2017-05-23T08:07:39Z</dcterms:created>
  <dcterms:modified xsi:type="dcterms:W3CDTF">2018-08-19T10:15:40Z</dcterms:modified>
</cp:coreProperties>
</file>