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0" r:id="rId18"/>
    <p:sldId id="271" r:id="rId19"/>
    <p:sldId id="272" r:id="rId20"/>
    <p:sldId id="273" r:id="rId21"/>
    <p:sldId id="274" r:id="rId2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056"/>
        <p:cNvGrpSpPr/>
        <p:nvPr/>
      </p:nvGrpSpPr>
      <p:grpSpPr>
        <a:xfrm>
          <a:off x="0" y="0"/>
          <a:ext cx="0" cy="0"/>
          <a:chOff x="0" y="0"/>
          <a:chExt cx="0" cy="0"/>
        </a:xfrm>
      </p:grpSpPr>
      <p:sp>
        <p:nvSpPr>
          <p:cNvPr id="2057" name="Google Shape;2057;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8" name="Google Shape;2058;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567750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9"/>
        <p:cNvGrpSpPr/>
        <p:nvPr/>
      </p:nvGrpSpPr>
      <p:grpSpPr>
        <a:xfrm>
          <a:off x="0" y="0"/>
          <a:ext cx="0" cy="0"/>
          <a:chOff x="0" y="0"/>
          <a:chExt cx="0" cy="0"/>
        </a:xfrm>
      </p:grpSpPr>
      <p:sp>
        <p:nvSpPr>
          <p:cNvPr id="2060" name="Google Shape;2060;ge0f4f52b16b1d39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1" name="Google Shape;2061;ge0f4f52b16b1d3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41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e0f4f52b16b1d39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ge0f4f52b16b1d39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98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ge0f4f52b16b1d39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1" name="Google Shape;2071;ge0f4f52b16b1d39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58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e0f4f52b16b1d39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6" name="Google Shape;2076;ge0f4f52b16b1d39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99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e0f4f52b16b1d39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1" name="Google Shape;2081;ge0f4f52b16b1d39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94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academiausbbogedu.sharepoint.com/6c3c6218-0e62-4bc8-8652-c1810590322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7"/>
            <a:ext cx="12237494" cy="6832601"/>
          </a:xfrm>
          <a:prstGeom prst="rect">
            <a:avLst/>
          </a:prstGeom>
        </p:spPr>
      </p:pic>
      <p:sp>
        <p:nvSpPr>
          <p:cNvPr id="7" name="CuadroTexto 6"/>
          <p:cNvSpPr txBox="1"/>
          <p:nvPr/>
        </p:nvSpPr>
        <p:spPr>
          <a:xfrm>
            <a:off x="-145806" y="7937"/>
            <a:ext cx="6372350" cy="1200329"/>
          </a:xfrm>
          <a:prstGeom prst="rect">
            <a:avLst/>
          </a:prstGeom>
          <a:noFill/>
        </p:spPr>
        <p:txBody>
          <a:bodyPr wrap="square" rtlCol="0">
            <a:spAutoFit/>
          </a:bodyPr>
          <a:lstStyle/>
          <a:p>
            <a:pPr algn="ctr"/>
            <a:r>
              <a:rPr lang="es-ES" sz="7200" b="1" dirty="0" smtClean="0">
                <a:solidFill>
                  <a:schemeClr val="accent2"/>
                </a:solidFill>
                <a:latin typeface="Century" panose="02040604050505020304" pitchFamily="18" charset="0"/>
              </a:rPr>
              <a:t>GREEN LIFE</a:t>
            </a:r>
            <a:endParaRPr lang="es-CO" sz="7200" b="1" dirty="0">
              <a:solidFill>
                <a:schemeClr val="accent2"/>
              </a:solidFill>
              <a:latin typeface="Century" panose="02040604050505020304" pitchFamily="18" charset="0"/>
            </a:endParaRPr>
          </a:p>
        </p:txBody>
      </p:sp>
      <p:sp>
        <p:nvSpPr>
          <p:cNvPr id="8" name="CuadroTexto 7"/>
          <p:cNvSpPr txBox="1"/>
          <p:nvPr/>
        </p:nvSpPr>
        <p:spPr>
          <a:xfrm>
            <a:off x="485791" y="4689078"/>
            <a:ext cx="5109156" cy="369332"/>
          </a:xfrm>
          <a:prstGeom prst="rect">
            <a:avLst/>
          </a:prstGeom>
          <a:noFill/>
        </p:spPr>
        <p:txBody>
          <a:bodyPr wrap="none" rtlCol="0">
            <a:spAutoFit/>
          </a:bodyPr>
          <a:lstStyle/>
          <a:p>
            <a:r>
              <a:rPr lang="es-ES" b="1" dirty="0" smtClean="0">
                <a:latin typeface="Century" panose="02040604050505020304" pitchFamily="18" charset="0"/>
              </a:rPr>
              <a:t>LEIDY CAROLINA MARQUEZ SARMIENTO</a:t>
            </a:r>
            <a:endParaRPr lang="es-CO" b="1" dirty="0">
              <a:latin typeface="Century" panose="02040604050505020304" pitchFamily="18" charset="0"/>
            </a:endParaRPr>
          </a:p>
        </p:txBody>
      </p:sp>
      <p:sp>
        <p:nvSpPr>
          <p:cNvPr id="9" name="CuadroTexto 8"/>
          <p:cNvSpPr txBox="1"/>
          <p:nvPr/>
        </p:nvSpPr>
        <p:spPr>
          <a:xfrm>
            <a:off x="485791" y="5081802"/>
            <a:ext cx="4507324" cy="369332"/>
          </a:xfrm>
          <a:prstGeom prst="rect">
            <a:avLst/>
          </a:prstGeom>
          <a:noFill/>
        </p:spPr>
        <p:txBody>
          <a:bodyPr wrap="none" rtlCol="0">
            <a:spAutoFit/>
          </a:bodyPr>
          <a:lstStyle/>
          <a:p>
            <a:r>
              <a:rPr lang="es-ES" b="1" dirty="0" smtClean="0">
                <a:latin typeface="Century" panose="02040604050505020304" pitchFamily="18" charset="0"/>
              </a:rPr>
              <a:t>BRAYAN STIVEN RODRIGUEZ LIMAS</a:t>
            </a:r>
            <a:endParaRPr lang="es-CO" b="1" dirty="0">
              <a:latin typeface="Century" panose="02040604050505020304" pitchFamily="18" charset="0"/>
            </a:endParaRPr>
          </a:p>
        </p:txBody>
      </p:sp>
      <p:sp>
        <p:nvSpPr>
          <p:cNvPr id="10" name="CuadroTexto 9"/>
          <p:cNvSpPr txBox="1"/>
          <p:nvPr/>
        </p:nvSpPr>
        <p:spPr>
          <a:xfrm>
            <a:off x="460375" y="5474526"/>
            <a:ext cx="4370107" cy="369332"/>
          </a:xfrm>
          <a:prstGeom prst="rect">
            <a:avLst/>
          </a:prstGeom>
          <a:noFill/>
        </p:spPr>
        <p:txBody>
          <a:bodyPr wrap="none" rtlCol="0">
            <a:spAutoFit/>
          </a:bodyPr>
          <a:lstStyle/>
          <a:p>
            <a:r>
              <a:rPr lang="es-ES" b="1" dirty="0" smtClean="0">
                <a:latin typeface="Century" panose="02040604050505020304" pitchFamily="18" charset="0"/>
              </a:rPr>
              <a:t>LUIS SEBASTIAN BARRAGAN NIÑO</a:t>
            </a:r>
            <a:endParaRPr lang="es-CO" b="1" dirty="0">
              <a:latin typeface="Century" panose="02040604050505020304" pitchFamily="18" charset="0"/>
            </a:endParaRPr>
          </a:p>
        </p:txBody>
      </p:sp>
    </p:spTree>
    <p:extLst>
      <p:ext uri="{BB962C8B-B14F-4D97-AF65-F5344CB8AC3E}">
        <p14:creationId xmlns:p14="http://schemas.microsoft.com/office/powerpoint/2010/main" val="337777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JUSTIFICACION DEL PROYECTO</a:t>
            </a:r>
            <a:r>
              <a:rPr lang="es-CO" b="1" dirty="0"/>
              <a:t/>
            </a:r>
            <a:br>
              <a:rPr lang="es-CO" b="1" dirty="0"/>
            </a:br>
            <a:endParaRPr lang="es-CO" dirty="0"/>
          </a:p>
        </p:txBody>
      </p:sp>
      <p:sp>
        <p:nvSpPr>
          <p:cNvPr id="3" name="Marcador de contenido 2"/>
          <p:cNvSpPr>
            <a:spLocks noGrp="1"/>
          </p:cNvSpPr>
          <p:nvPr>
            <p:ph idx="1"/>
          </p:nvPr>
        </p:nvSpPr>
        <p:spPr/>
        <p:txBody>
          <a:bodyPr/>
          <a:lstStyle/>
          <a:p>
            <a:r>
              <a:rPr lang="es-ES" sz="2000" dirty="0"/>
              <a:t>Gracias al estudio de la Automatización Industrial, fue posible plantear una solución estratégica que se adaptará a los conceptos de la automatización y que ayudará a facilitar la vida de la ciudadanía, esto teniendo en cuenta todos los factores socio económicos que se están presentando en el país y que están afectando el consumo de alimentos dentro de los hogares.</a:t>
            </a:r>
          </a:p>
          <a:p>
            <a:r>
              <a:rPr lang="es-ES" sz="2000" dirty="0"/>
              <a:t>Además, con respecto al tema de las energías renovables ya se había tenido algo de experiencia al respecto y cabe resaltar que es un medio muy llamativo hoy en día y que verdaderamente ayuda al planeta e incluso a la economía de la sociedad.</a:t>
            </a:r>
          </a:p>
          <a:p>
            <a:endParaRPr lang="es-CO" dirty="0"/>
          </a:p>
        </p:txBody>
      </p:sp>
    </p:spTree>
    <p:extLst>
      <p:ext uri="{BB962C8B-B14F-4D97-AF65-F5344CB8AC3E}">
        <p14:creationId xmlns:p14="http://schemas.microsoft.com/office/powerpoint/2010/main" val="364315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8697" y="280274"/>
            <a:ext cx="8596668" cy="3880773"/>
          </a:xfrm>
        </p:spPr>
        <p:txBody>
          <a:bodyPr>
            <a:normAutofit/>
          </a:bodyPr>
          <a:lstStyle/>
          <a:p>
            <a:r>
              <a:rPr lang="es-ES" sz="2400" dirty="0"/>
              <a:t>Siendo así, se planteó como proyecto el Green </a:t>
            </a:r>
            <a:r>
              <a:rPr lang="es-ES" sz="2400" dirty="0" err="1"/>
              <a:t>Life</a:t>
            </a:r>
            <a:r>
              <a:rPr lang="es-ES" sz="2400" dirty="0"/>
              <a:t> (un sistema de Invernadero IN-</a:t>
            </a:r>
            <a:r>
              <a:rPr lang="es-ES" sz="2400" dirty="0" err="1"/>
              <a:t>Door</a:t>
            </a:r>
            <a:r>
              <a:rPr lang="es-ES" sz="2400" dirty="0"/>
              <a:t> autosustentable), como alternativa de cultivo en casa para personas citadinas, que tiene como fin el producir alimentos para el hogar, atacando principalmente los problemas y dificultades que tienen a diario las personas que viven en las zonas urbanas, ya que deben acceder a los alimentos por medio de intermediarios; sin dejar de lado que es un producto con una larga vida, que puede adaptarse a cualquier tipo de espacio.</a:t>
            </a:r>
            <a:endParaRPr lang="es-CO" sz="2400" dirty="0"/>
          </a:p>
        </p:txBody>
      </p:sp>
      <p:pic>
        <p:nvPicPr>
          <p:cNvPr id="4" name="Imagen 3"/>
          <p:cNvPicPr/>
          <p:nvPr/>
        </p:nvPicPr>
        <p:blipFill rotWithShape="1">
          <a:blip r:embed="rId2"/>
          <a:srcRect l="33239" t="38240" r="36118" b="15396"/>
          <a:stretch/>
        </p:blipFill>
        <p:spPr bwMode="auto">
          <a:xfrm>
            <a:off x="3224095" y="3707059"/>
            <a:ext cx="3807770" cy="30285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2680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ALCANCE</a:t>
            </a:r>
            <a:endParaRPr lang="es-CO" dirty="0"/>
          </a:p>
        </p:txBody>
      </p:sp>
      <p:sp>
        <p:nvSpPr>
          <p:cNvPr id="3" name="Marcador de contenido 2"/>
          <p:cNvSpPr>
            <a:spLocks noGrp="1"/>
          </p:cNvSpPr>
          <p:nvPr>
            <p:ph idx="1"/>
          </p:nvPr>
        </p:nvSpPr>
        <p:spPr>
          <a:xfrm>
            <a:off x="677334" y="1725769"/>
            <a:ext cx="8596668" cy="4315593"/>
          </a:xfrm>
        </p:spPr>
        <p:txBody>
          <a:bodyPr>
            <a:normAutofit fontScale="85000" lnSpcReduction="10000"/>
          </a:bodyPr>
          <a:lstStyle/>
          <a:p>
            <a:r>
              <a:rPr lang="es-ES" dirty="0"/>
              <a:t>Este invernadero tendrá los siguientes elementos de hardware: sensores, actuadores, placa de procesamiento, placa fotovoltaica, inversor, controlador y batería de litio.</a:t>
            </a:r>
          </a:p>
          <a:p>
            <a:r>
              <a:rPr lang="es-ES" dirty="0"/>
              <a:t>Se dará acceso a una plataforma en la cual se encontrara almacenada la información necesaria para el proceso de cultivo y las condiciones óptimas para el crecimiento de hortalizas.</a:t>
            </a:r>
          </a:p>
          <a:p>
            <a:r>
              <a:rPr lang="es-ES" dirty="0"/>
              <a:t>Se </a:t>
            </a:r>
            <a:r>
              <a:rPr lang="es-ES" dirty="0" smtClean="0"/>
              <a:t>identificaran</a:t>
            </a:r>
            <a:r>
              <a:rPr lang="es-ES" dirty="0" smtClean="0"/>
              <a:t> </a:t>
            </a:r>
            <a:r>
              <a:rPr lang="es-ES" dirty="0"/>
              <a:t>variables de temperatura, humedad ambiente y humedad suelo, adicionalmente se controlará el tiempo de activación de calentadores y enfriadores de acuerdo a las variables.</a:t>
            </a:r>
          </a:p>
          <a:p>
            <a:r>
              <a:rPr lang="es-ES" dirty="0"/>
              <a:t>El invernadero tiene como parte de su estructura un sistema fotovoltaico Off </a:t>
            </a:r>
            <a:r>
              <a:rPr lang="es-ES" dirty="0" err="1"/>
              <a:t>Grid</a:t>
            </a:r>
            <a:r>
              <a:rPr lang="es-ES" dirty="0"/>
              <a:t> que brindara la alimentación energética necesaria para el funcionamiento eléctrico del invernadero y como segunda aplicación este permitirá el almacenamiento de energía limitada, la cual puede ser usada en diferentes aplicaciones como cargar celulares, cargar portátiles, linternas y demás usos que no excedan la cantidad de energía que se puede almacenar dependiendo del dimensionamiento que se haga para cada invernadero.</a:t>
            </a:r>
          </a:p>
          <a:p>
            <a:r>
              <a:rPr lang="es-ES" dirty="0"/>
              <a:t>Se ejecuta un sistema de riego controlado y automatizado que se activa de acuerdo a las necesidades de cada planta, sistema de riego por goteo para obtener humedeciendo la tierra completamente por capilaridad.</a:t>
            </a:r>
          </a:p>
          <a:p>
            <a:endParaRPr lang="es-CO" dirty="0"/>
          </a:p>
        </p:txBody>
      </p:sp>
    </p:spTree>
    <p:extLst>
      <p:ext uri="{BB962C8B-B14F-4D97-AF65-F5344CB8AC3E}">
        <p14:creationId xmlns:p14="http://schemas.microsoft.com/office/powerpoint/2010/main" val="233846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LIMITACIONES</a:t>
            </a:r>
            <a:endParaRPr lang="es-CO" dirty="0"/>
          </a:p>
        </p:txBody>
      </p:sp>
      <p:sp>
        <p:nvSpPr>
          <p:cNvPr id="3" name="Marcador de contenido 2"/>
          <p:cNvSpPr>
            <a:spLocks noGrp="1"/>
          </p:cNvSpPr>
          <p:nvPr>
            <p:ph idx="1"/>
          </p:nvPr>
        </p:nvSpPr>
        <p:spPr/>
        <p:txBody>
          <a:bodyPr>
            <a:normAutofit lnSpcReduction="10000"/>
          </a:bodyPr>
          <a:lstStyle/>
          <a:p>
            <a:r>
              <a:rPr lang="es-ES" sz="2000" dirty="0"/>
              <a:t>Costo de algunos elementos como la batería de litio, panel solar, inversor y bomba de agua sumergible.</a:t>
            </a:r>
          </a:p>
          <a:p>
            <a:r>
              <a:rPr lang="es-ES" sz="2000" dirty="0"/>
              <a:t>Capacidad de almacenamiento de información en la placa de procesamiento.</a:t>
            </a:r>
          </a:p>
          <a:p>
            <a:r>
              <a:rPr lang="es-ES" sz="2000" dirty="0"/>
              <a:t>El usuario podrá modificar la cantidad de recolección de información de los sensores en determinado tiempo, pero no podrá modificar las variables.</a:t>
            </a:r>
          </a:p>
          <a:p>
            <a:r>
              <a:rPr lang="es-ES" sz="2000" dirty="0"/>
              <a:t>El invernadero debe estar ubicado en patios, terrazas o balcones en donde el panel obtenga luz solar directa.</a:t>
            </a:r>
          </a:p>
          <a:p>
            <a:r>
              <a:rPr lang="es-ES" sz="2000" dirty="0"/>
              <a:t>Se debe contar con una conexión directa a agua para la alimentación del invernadero.</a:t>
            </a:r>
          </a:p>
          <a:p>
            <a:endParaRPr lang="es-CO" dirty="0"/>
          </a:p>
        </p:txBody>
      </p:sp>
    </p:spTree>
    <p:extLst>
      <p:ext uri="{BB962C8B-B14F-4D97-AF65-F5344CB8AC3E}">
        <p14:creationId xmlns:p14="http://schemas.microsoft.com/office/powerpoint/2010/main" val="228697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830"/>
            <a:ext cx="12192000" cy="7096812"/>
          </a:xfrm>
          <a:prstGeom prst="rect">
            <a:avLst/>
          </a:prstGeom>
        </p:spPr>
      </p:pic>
    </p:spTree>
    <p:extLst>
      <p:ext uri="{BB962C8B-B14F-4D97-AF65-F5344CB8AC3E}">
        <p14:creationId xmlns:p14="http://schemas.microsoft.com/office/powerpoint/2010/main" val="1641939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41528"/>
          </a:xfrm>
        </p:spPr>
        <p:txBody>
          <a:bodyPr/>
          <a:lstStyle/>
          <a:p>
            <a:pPr algn="ctr"/>
            <a:r>
              <a:rPr lang="es-CO" dirty="0" smtClean="0"/>
              <a:t>Cronograma</a:t>
            </a:r>
            <a:endParaRPr lang="es-CO" dirty="0"/>
          </a:p>
        </p:txBody>
      </p:sp>
      <p:pic>
        <p:nvPicPr>
          <p:cNvPr id="4" name="image16.png"/>
          <p:cNvPicPr>
            <a:picLocks noGrp="1"/>
          </p:cNvPicPr>
          <p:nvPr>
            <p:ph idx="1"/>
          </p:nvPr>
        </p:nvPicPr>
        <p:blipFill>
          <a:blip r:embed="rId2"/>
          <a:srcRect l="2766" t="29157" r="11875" b="15785"/>
          <a:stretch>
            <a:fillRect/>
          </a:stretch>
        </p:blipFill>
        <p:spPr>
          <a:xfrm>
            <a:off x="350317" y="1655497"/>
            <a:ext cx="10131164" cy="4950019"/>
          </a:xfrm>
          <a:prstGeom prst="rect">
            <a:avLst/>
          </a:prstGeom>
          <a:ln/>
        </p:spPr>
      </p:pic>
    </p:spTree>
    <p:extLst>
      <p:ext uri="{BB962C8B-B14F-4D97-AF65-F5344CB8AC3E}">
        <p14:creationId xmlns:p14="http://schemas.microsoft.com/office/powerpoint/2010/main" val="419675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41528"/>
          </a:xfrm>
        </p:spPr>
        <p:txBody>
          <a:bodyPr/>
          <a:lstStyle/>
          <a:p>
            <a:pPr algn="ctr"/>
            <a:r>
              <a:rPr lang="es-CO" dirty="0" smtClean="0"/>
              <a:t>PRESUPUESTO</a:t>
            </a:r>
            <a:endParaRPr lang="es-CO" dirty="0"/>
          </a:p>
        </p:txBody>
      </p:sp>
      <p:pic>
        <p:nvPicPr>
          <p:cNvPr id="4" name="image12.png"/>
          <p:cNvPicPr>
            <a:picLocks noGrp="1"/>
          </p:cNvPicPr>
          <p:nvPr>
            <p:ph idx="1"/>
          </p:nvPr>
        </p:nvPicPr>
        <p:blipFill>
          <a:blip r:embed="rId2"/>
          <a:srcRect l="7595" t="32050" r="33127" b="52766"/>
          <a:stretch>
            <a:fillRect/>
          </a:stretch>
        </p:blipFill>
        <p:spPr>
          <a:xfrm>
            <a:off x="976691" y="1610435"/>
            <a:ext cx="8467560" cy="1705971"/>
          </a:xfrm>
          <a:prstGeom prst="rect">
            <a:avLst/>
          </a:prstGeom>
          <a:ln/>
        </p:spPr>
      </p:pic>
      <p:pic>
        <p:nvPicPr>
          <p:cNvPr id="5" name="image12.png"/>
          <p:cNvPicPr/>
          <p:nvPr/>
        </p:nvPicPr>
        <p:blipFill>
          <a:blip r:embed="rId2"/>
          <a:srcRect l="7322" t="50617" r="13075" b="19028"/>
          <a:stretch>
            <a:fillRect/>
          </a:stretch>
        </p:blipFill>
        <p:spPr>
          <a:xfrm>
            <a:off x="976691" y="3733473"/>
            <a:ext cx="8467560" cy="2257894"/>
          </a:xfrm>
          <a:prstGeom prst="rect">
            <a:avLst/>
          </a:prstGeom>
          <a:ln/>
        </p:spPr>
      </p:pic>
    </p:spTree>
    <p:extLst>
      <p:ext uri="{BB962C8B-B14F-4D97-AF65-F5344CB8AC3E}">
        <p14:creationId xmlns:p14="http://schemas.microsoft.com/office/powerpoint/2010/main" val="70218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2"/>
        <p:cNvGrpSpPr/>
        <p:nvPr/>
      </p:nvGrpSpPr>
      <p:grpSpPr>
        <a:xfrm>
          <a:off x="0" y="0"/>
          <a:ext cx="0" cy="0"/>
          <a:chOff x="0" y="0"/>
          <a:chExt cx="0" cy="0"/>
        </a:xfrm>
      </p:grpSpPr>
      <p:sp>
        <p:nvSpPr>
          <p:cNvPr id="2063" name="Google Shape;2063;p1"/>
          <p:cNvSpPr txBox="1">
            <a:spLocks noGrp="1"/>
          </p:cNvSpPr>
          <p:nvPr>
            <p:ph type="body" idx="1"/>
          </p:nvPr>
        </p:nvSpPr>
        <p:spPr>
          <a:xfrm>
            <a:off x="677325" y="580204"/>
            <a:ext cx="8596800" cy="54612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r>
              <a:rPr lang="es-ES"/>
              <a:t>Para la infraestructura del invernadero se utilizaran los siguientes materiales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s-ES"/>
              <a:t>1.	 Aerogel</a:t>
            </a:r>
            <a:endParaRPr/>
          </a:p>
          <a:p>
            <a:pPr marL="0" lvl="0" indent="0" algn="l" rtl="0">
              <a:spcBef>
                <a:spcPts val="1000"/>
              </a:spcBef>
              <a:spcAft>
                <a:spcPts val="0"/>
              </a:spcAft>
              <a:buNone/>
            </a:pPr>
            <a:r>
              <a:rPr lang="es-ES"/>
              <a:t>Este es un material solido de baja densidad que tiene una textura similar a la del poli estireno, es un aislante térmico capaz de anular o minimizar drásticamente los tres métodos de transmisión de calor existentes: conducción, convección y radiación, </a:t>
            </a:r>
            <a:endParaRPr/>
          </a:p>
          <a:p>
            <a:pPr marL="0" lvl="0" indent="0" algn="l" rtl="0">
              <a:spcBef>
                <a:spcPts val="1000"/>
              </a:spcBef>
              <a:spcAft>
                <a:spcPts val="0"/>
              </a:spcAft>
              <a:buNone/>
            </a:pPr>
            <a:r>
              <a:rPr lang="es-ES"/>
              <a:t>2.	Láminas de corcho </a:t>
            </a:r>
            <a:endParaRPr/>
          </a:p>
          <a:p>
            <a:pPr marL="0" lvl="0" indent="0" algn="l" rtl="0">
              <a:spcBef>
                <a:spcPts val="1000"/>
              </a:spcBef>
              <a:spcAft>
                <a:spcPts val="0"/>
              </a:spcAft>
              <a:buNone/>
            </a:pPr>
            <a:r>
              <a:rPr lang="es-ES"/>
              <a:t>Siendo este también un material aislante dado a su composición a base de células poliédricas unidas entre sí y con un interior hueco.</a:t>
            </a:r>
            <a:endParaRPr/>
          </a:p>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2"/>
          <p:cNvSpPr txBox="1">
            <a:spLocks noGrp="1"/>
          </p:cNvSpPr>
          <p:nvPr>
            <p:ph type="body" idx="1"/>
          </p:nvPr>
        </p:nvSpPr>
        <p:spPr>
          <a:xfrm>
            <a:off x="677325" y="348880"/>
            <a:ext cx="8596800" cy="5692500"/>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None/>
            </a:pPr>
            <a:endParaRPr sz="1600"/>
          </a:p>
          <a:p>
            <a:pPr marL="0" lvl="0" indent="0" algn="just" rtl="0">
              <a:spcBef>
                <a:spcPts val="1000"/>
              </a:spcBef>
              <a:spcAft>
                <a:spcPts val="0"/>
              </a:spcAft>
              <a:buNone/>
            </a:pPr>
            <a:r>
              <a:rPr lang="es-ES" sz="1600"/>
              <a:t>A continuación encontramos las características específicas de algunos alimentos que servirán como ejemplo para el programa desarrollado, es importante que el usuario tenga la mayor  información posible para que evite dañar su cultivo por tenerlo en ambientes que puedan afectarlo ya que todos necesitan condiciones medio ambientales diferentes.</a:t>
            </a:r>
            <a:endParaRPr sz="1600"/>
          </a:p>
          <a:p>
            <a:pPr marL="0" lvl="0" indent="0" algn="just" rtl="0">
              <a:spcBef>
                <a:spcPts val="1000"/>
              </a:spcBef>
              <a:spcAft>
                <a:spcPts val="0"/>
              </a:spcAft>
              <a:buNone/>
            </a:pPr>
            <a:endParaRPr sz="1600"/>
          </a:p>
          <a:p>
            <a:pPr marL="0" lvl="0" indent="0" algn="just" rtl="0">
              <a:spcBef>
                <a:spcPts val="1000"/>
              </a:spcBef>
              <a:spcAft>
                <a:spcPts val="0"/>
              </a:spcAft>
              <a:buNone/>
            </a:pPr>
            <a:r>
              <a:rPr lang="es-ES" sz="1600"/>
              <a:t>CILANTRO</a:t>
            </a:r>
            <a:endParaRPr sz="1600"/>
          </a:p>
          <a:p>
            <a:pPr marL="0" lvl="0" indent="0" algn="just" rtl="0">
              <a:spcBef>
                <a:spcPts val="1000"/>
              </a:spcBef>
              <a:spcAft>
                <a:spcPts val="0"/>
              </a:spcAft>
              <a:buNone/>
            </a:pPr>
            <a:r>
              <a:rPr lang="es-ES" sz="1600"/>
              <a:t>Se trata de una hierba anual de entre 40 y 60 cm de altura, propia de climas templados. Al ser de cultivo poco exigente, su uso está muy extendido, y es muy valorada por sus propiedades culinarias, aromatizantes e incluso medicinales.</a:t>
            </a:r>
            <a:endParaRPr sz="1600"/>
          </a:p>
          <a:p>
            <a:pPr marL="0" lvl="0" indent="0" algn="just" rtl="0">
              <a:spcBef>
                <a:spcPts val="1000"/>
              </a:spcBef>
              <a:spcAft>
                <a:spcPts val="0"/>
              </a:spcAft>
              <a:buNone/>
            </a:pPr>
            <a:r>
              <a:rPr lang="es-ES" sz="1600"/>
              <a:t>A la hora de sembrar cilantro, puedes hacerlo directamente en exterior, pero dado que se una planta que no aguanta las heladas ni el calor muy intenso, se recomienda sembrar en una maceta en interior si no estás muy seguro de si tu clima es el adecuado.</a:t>
            </a:r>
            <a:endParaRPr sz="1600"/>
          </a:p>
          <a:p>
            <a:pPr marL="0" lvl="0" indent="0" algn="just" rtl="0">
              <a:spcBef>
                <a:spcPts val="1000"/>
              </a:spcBef>
              <a:spcAft>
                <a:spcPts val="0"/>
              </a:spcAft>
              <a:buNone/>
            </a:pPr>
            <a:r>
              <a:rPr lang="es-ES" sz="1600"/>
              <a:t> Para sembrar el cilantro debemos tener en cuanta lo siguiente:</a:t>
            </a:r>
            <a:endParaRPr sz="1600"/>
          </a:p>
          <a:p>
            <a:pPr marL="0" lvl="0" indent="0" algn="just" rtl="0">
              <a:spcBef>
                <a:spcPts val="1000"/>
              </a:spcBef>
              <a:spcAft>
                <a:spcPts val="0"/>
              </a:spcAft>
              <a:buNone/>
            </a:pPr>
            <a:r>
              <a:rPr lang="es-ES" sz="1600"/>
              <a:t>Luz</a:t>
            </a:r>
            <a:endParaRPr sz="1600"/>
          </a:p>
          <a:p>
            <a:pPr marL="0" lvl="0" indent="0" algn="just" rtl="0">
              <a:spcBef>
                <a:spcPts val="1000"/>
              </a:spcBef>
              <a:spcAft>
                <a:spcPts val="0"/>
              </a:spcAft>
              <a:buNone/>
            </a:pPr>
            <a:r>
              <a:rPr lang="es-ES" sz="1600"/>
              <a:t>El cilantro requiere de mucha luz natural. Si vives en una zona templada, puedes exponerlo a la luz directa del sol durante todo el día sin ningún problema. En climas más cálidos o tropicales, sin embargo, conviene que no lo expongas a las horas más duras y calurosas.</a:t>
            </a:r>
            <a:endParaRPr sz="1600"/>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sp>
        <p:nvSpPr>
          <p:cNvPr id="2073" name="Google Shape;2073;p3"/>
          <p:cNvSpPr txBox="1">
            <a:spLocks noGrp="1"/>
          </p:cNvSpPr>
          <p:nvPr>
            <p:ph type="body" idx="1"/>
          </p:nvPr>
        </p:nvSpPr>
        <p:spPr>
          <a:xfrm>
            <a:off x="677325" y="616729"/>
            <a:ext cx="8596800" cy="54246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endParaRPr/>
          </a:p>
          <a:p>
            <a:pPr marL="0" lvl="0" indent="0" algn="l" rtl="0">
              <a:spcBef>
                <a:spcPts val="1000"/>
              </a:spcBef>
              <a:spcAft>
                <a:spcPts val="0"/>
              </a:spcAft>
              <a:buNone/>
            </a:pPr>
            <a:r>
              <a:rPr lang="es-ES"/>
              <a:t>Riego del cilantro</a:t>
            </a:r>
            <a:endParaRPr/>
          </a:p>
          <a:p>
            <a:pPr marL="0" lvl="0" indent="0" algn="l" rtl="0">
              <a:spcBef>
                <a:spcPts val="1000"/>
              </a:spcBef>
              <a:spcAft>
                <a:spcPts val="0"/>
              </a:spcAft>
              <a:buNone/>
            </a:pPr>
            <a:r>
              <a:rPr lang="es-ES"/>
              <a:t>Esta planta agradece tener el suelo húmedo, pero el encharcamiento la hará enfermar o sufrir ataques. Riega siempre pulverizando el agua sobre la tierra, y no dejes que el sustrato se encharque. Si la planta tiene plato bajo la maceta, retira el agua sobrante de este después del riego.</a:t>
            </a:r>
            <a:endParaRPr/>
          </a:p>
          <a:p>
            <a:pPr marL="0" lvl="0" indent="0" algn="l" rtl="0">
              <a:spcBef>
                <a:spcPts val="1000"/>
              </a:spcBef>
              <a:spcAft>
                <a:spcPts val="0"/>
              </a:spcAft>
              <a:buNone/>
            </a:pPr>
            <a:r>
              <a:rPr lang="es-ES"/>
              <a:t>REMOLACHA</a:t>
            </a:r>
            <a:endParaRPr/>
          </a:p>
          <a:p>
            <a:pPr marL="0" lvl="0" indent="0" algn="l" rtl="0">
              <a:spcBef>
                <a:spcPts val="1000"/>
              </a:spcBef>
              <a:spcAft>
                <a:spcPts val="0"/>
              </a:spcAft>
              <a:buNone/>
            </a:pPr>
            <a:r>
              <a:rPr lang="es-ES"/>
              <a:t>1.	Deja las semillas en remojo la noche anterior y riega la tierra para que esté algo húmeda cuando las siembres al día siguiente.</a:t>
            </a:r>
            <a:endParaRPr/>
          </a:p>
          <a:p>
            <a:pPr marL="0" lvl="0" indent="0" algn="l" rtl="0">
              <a:spcBef>
                <a:spcPts val="1000"/>
              </a:spcBef>
              <a:spcAft>
                <a:spcPts val="0"/>
              </a:spcAft>
              <a:buNone/>
            </a:pPr>
            <a:r>
              <a:rPr lang="es-ES"/>
              <a:t>2.	Plántalas a una profundidad de unos 3 cm, dejando unos 15 o 20 cm de distancia entre las distintas plantas.</a:t>
            </a:r>
            <a:endParaRPr/>
          </a:p>
          <a:p>
            <a:pPr marL="0" lvl="0" indent="0" algn="l" rtl="0">
              <a:spcBef>
                <a:spcPts val="1000"/>
              </a:spcBef>
              <a:spcAft>
                <a:spcPts val="0"/>
              </a:spcAft>
              <a:buNone/>
            </a:pPr>
            <a:r>
              <a:rPr lang="es-ES"/>
              <a:t>3.	Tras sembrar, riega de nuevo abundantemente, aunque siempre sin llegar a encharcar el suelo. Las semillas tardarán aproximadamente unos 10 días en germinar, momento en que deberás reducir los riegos a una vez por semana o cada 15 días, dependiendo de la época y el clima local.</a:t>
            </a:r>
            <a:endParaRPr/>
          </a:p>
          <a:p>
            <a:pPr marL="0" lvl="0" indent="0" algn="l" rtl="0">
              <a:spcBef>
                <a:spcPts val="1000"/>
              </a:spcBef>
              <a:spcAft>
                <a:spcPts val="0"/>
              </a:spcAft>
              <a:buNone/>
            </a:pPr>
            <a:r>
              <a:rPr lang="es-ES"/>
              <a:t>4.	En algo más de un mes será el momento de hacer el aclarado, cuando las plantas tengan 4 o 5 hojas verdaderas. En lugar de tirar de las plantas débiles, simplemente pódalas a ras de suelo para evitar dañar las fuertes.</a:t>
            </a:r>
            <a:endParaRPr/>
          </a:p>
          <a:p>
            <a:pPr marL="0" lvl="0" indent="0" algn="l" rtl="0">
              <a:spcBef>
                <a:spcPts val="1000"/>
              </a:spcBef>
              <a:spcAft>
                <a:spcPts val="0"/>
              </a:spcAft>
              <a:buNone/>
            </a:pPr>
            <a:r>
              <a:rPr lang="es-ES"/>
              <a:t>Para el riego, este cultivo necesita buena provisión de agua, y la mejor manera de aplicarla es con buena frecuencia y de forma abundante.</a:t>
            </a:r>
            <a:endParaRPr/>
          </a:p>
          <a:p>
            <a:pPr marL="0" lvl="0" indent="0" algn="l" rtl="0">
              <a:spcBef>
                <a:spcPts val="1000"/>
              </a:spcBef>
              <a:spcAft>
                <a:spcPts val="0"/>
              </a:spcAft>
              <a:buNone/>
            </a:pPr>
            <a:r>
              <a:rPr lang="es-ES"/>
              <a:t>La temperatura ideal de cultivo es de entre 10º y 24º, sin embargo, se adapta muy bien al calor</a:t>
            </a:r>
            <a:endParaRPr/>
          </a:p>
          <a:p>
            <a:pPr marL="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6000" b="1" dirty="0"/>
              <a:t>Green Life</a:t>
            </a:r>
            <a:r>
              <a:rPr lang="es-CO" b="1" dirty="0"/>
              <a:t/>
            </a:r>
            <a:br>
              <a:rPr lang="es-CO" b="1" dirty="0"/>
            </a:br>
            <a:endParaRPr lang="es-CO" dirty="0"/>
          </a:p>
        </p:txBody>
      </p:sp>
      <p:sp>
        <p:nvSpPr>
          <p:cNvPr id="3" name="Marcador de contenido 2"/>
          <p:cNvSpPr>
            <a:spLocks noGrp="1"/>
          </p:cNvSpPr>
          <p:nvPr>
            <p:ph idx="1"/>
          </p:nvPr>
        </p:nvSpPr>
        <p:spPr/>
        <p:txBody>
          <a:bodyPr>
            <a:normAutofit/>
          </a:bodyPr>
          <a:lstStyle/>
          <a:p>
            <a:r>
              <a:rPr lang="es-ES" sz="2800" dirty="0"/>
              <a:t>Implementar un sistema de Invernadero IN-</a:t>
            </a:r>
            <a:r>
              <a:rPr lang="es-ES" sz="2800" dirty="0" err="1"/>
              <a:t>Door</a:t>
            </a:r>
            <a:r>
              <a:rPr lang="es-ES" sz="2800" dirty="0"/>
              <a:t> autosustentable, con procesos automatizados enfocados en la eficiencia energética, con la capacidad de replicar y controlar condiciones ambientales específicas (Temperatura, Humedad ambiente, humedad suelo)  brindando así alternativas para la auto producción y cultivo de alimentos perecederos.</a:t>
            </a:r>
            <a:endParaRPr lang="es-CO" sz="2800" dirty="0"/>
          </a:p>
        </p:txBody>
      </p:sp>
    </p:spTree>
    <p:extLst>
      <p:ext uri="{BB962C8B-B14F-4D97-AF65-F5344CB8AC3E}">
        <p14:creationId xmlns:p14="http://schemas.microsoft.com/office/powerpoint/2010/main" val="410843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4"/>
          <p:cNvSpPr txBox="1">
            <a:spLocks noGrp="1"/>
          </p:cNvSpPr>
          <p:nvPr>
            <p:ph type="body" idx="1"/>
          </p:nvPr>
        </p:nvSpPr>
        <p:spPr>
          <a:xfrm>
            <a:off x="677325" y="604554"/>
            <a:ext cx="8596800" cy="54369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r>
              <a:rPr lang="es-ES"/>
              <a:t>TOMATE</a:t>
            </a:r>
            <a:endParaRPr/>
          </a:p>
          <a:p>
            <a:pPr marL="0" lvl="0" indent="0" algn="l" rtl="0">
              <a:spcBef>
                <a:spcPts val="1000"/>
              </a:spcBef>
              <a:spcAft>
                <a:spcPts val="0"/>
              </a:spcAft>
              <a:buNone/>
            </a:pPr>
            <a:r>
              <a:rPr lang="es-ES"/>
              <a:t>Se puede llevar a cabo en el alféizar soleado de una ventana o en un invernadero, en semilleros o directamente en macetas con un sustrato de multiplicación y bajo techo, asegurando una temperatura óptima de entre 20 y 25 ºC</a:t>
            </a:r>
            <a:endParaRPr/>
          </a:p>
          <a:p>
            <a:pPr marL="0" lvl="0" indent="0" algn="l" rtl="0">
              <a:spcBef>
                <a:spcPts val="1000"/>
              </a:spcBef>
              <a:spcAft>
                <a:spcPts val="0"/>
              </a:spcAft>
              <a:buNone/>
            </a:pPr>
            <a:r>
              <a:rPr lang="es-ES"/>
              <a:t>El tomate necesita mucha luz y estar bien aireado. No plantes tus tomateras demasiado cerca entre sí, ya que es probable que se debiliten y sucumban al ataque de enfermedades. La distancia entre plantas en una misma hilera varía de 40 a 70 cm y de 80 a 100 cm entre hileras.</a:t>
            </a:r>
            <a:endParaRPr/>
          </a:p>
          <a:p>
            <a:pPr marL="0" lvl="0" indent="0" algn="l" rtl="0">
              <a:spcBef>
                <a:spcPts val="1000"/>
              </a:spcBef>
              <a:spcAft>
                <a:spcPts val="0"/>
              </a:spcAft>
              <a:buNone/>
            </a:pPr>
            <a:r>
              <a:rPr lang="es-ES"/>
              <a:t>Riego:</a:t>
            </a:r>
            <a:endParaRPr/>
          </a:p>
          <a:p>
            <a:pPr marL="0" lvl="0" indent="0" algn="l" rtl="0">
              <a:spcBef>
                <a:spcPts val="1000"/>
              </a:spcBef>
              <a:spcAft>
                <a:spcPts val="0"/>
              </a:spcAft>
              <a:buNone/>
            </a:pPr>
            <a:r>
              <a:rPr lang="es-ES"/>
              <a:t>Asegúrate de mantener bien húmeda la tierra en todo momento. No te olvides de regar regularmente las plantas en caso de sequía, sin mojar el follaje para evitar las enfermedades causadas por hongos u otros parásitos filamentosos (enfermedades criptogámicas).</a:t>
            </a:r>
            <a:endParaRPr/>
          </a:p>
          <a:p>
            <a:pPr marL="0" lvl="0" indent="0" algn="l"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None/>
            </a:pPr>
            <a:r>
              <a:rPr lang="es-ES"/>
              <a:t>Software Green Life</a:t>
            </a:r>
            <a:endParaRPr/>
          </a:p>
        </p:txBody>
      </p:sp>
      <p:sp>
        <p:nvSpPr>
          <p:cNvPr id="2084" name="Google Shape;2084;p5"/>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None/>
            </a:pPr>
            <a:r>
              <a:rPr lang="es-ES" sz="2800"/>
              <a:t>Se desarrolla un programa en Python, el cual almacena la información necesaria para el cultivo de los alimentos</a:t>
            </a:r>
            <a:r>
              <a:rPr lang="es-E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INTRODUCCION</a:t>
            </a:r>
            <a:r>
              <a:rPr lang="es-CO" b="1" dirty="0"/>
              <a:t/>
            </a:r>
            <a:br>
              <a:rPr lang="es-CO" b="1" dirty="0"/>
            </a:br>
            <a:endParaRPr lang="es-CO" dirty="0"/>
          </a:p>
        </p:txBody>
      </p:sp>
      <p:sp>
        <p:nvSpPr>
          <p:cNvPr id="3" name="Marcador de contenido 2"/>
          <p:cNvSpPr>
            <a:spLocks noGrp="1"/>
          </p:cNvSpPr>
          <p:nvPr>
            <p:ph idx="1"/>
          </p:nvPr>
        </p:nvSpPr>
        <p:spPr/>
        <p:txBody>
          <a:bodyPr>
            <a:noAutofit/>
          </a:bodyPr>
          <a:lstStyle/>
          <a:p>
            <a:r>
              <a:rPr lang="es-ES" sz="2400" dirty="0"/>
              <a:t>Este proyecto de investigación tiene como finalidad el desarrollo e implementación de un sistema de invernadero autosustentable, con procesos automatizados, debe tener la capacidad de controlar condiciones ambientales específicas y el almacenamiento de energía. Diseñado para la población de las zonas urbanas, dada la escaza difusión de productos orgánicos como las hortalizas y el encarecimiento continuo de las mismas, llevando a la población a tener un consumo reducido de estos alimentos e incluso la limitación total de algunas verduras o frutas debido a su alto costo.</a:t>
            </a:r>
            <a:endParaRPr lang="es-CO" sz="2400" dirty="0"/>
          </a:p>
        </p:txBody>
      </p:sp>
    </p:spTree>
    <p:extLst>
      <p:ext uri="{BB962C8B-B14F-4D97-AF65-F5344CB8AC3E}">
        <p14:creationId xmlns:p14="http://schemas.microsoft.com/office/powerpoint/2010/main" val="129220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50761"/>
            <a:ext cx="8596668" cy="5590602"/>
          </a:xfrm>
        </p:spPr>
        <p:txBody>
          <a:bodyPr>
            <a:normAutofit/>
          </a:bodyPr>
          <a:lstStyle/>
          <a:p>
            <a:r>
              <a:rPr lang="es-ES" dirty="0"/>
              <a:t>Uno de los problemas principales que se evidencia es la falta de cultivos por el crecimiento demográfico, la urbanización, la distribución desigual de las tierras, la reducción de las dimensiones de las explotaciones y el constante empobrecimiento de los agricultores. Esto ha contribuido a reducir la producción tradicional de alimentos en zonas críticas a raíz de esta crisis está el, multiplicador de la población, que determina la repercusión global en las tierras y los alimentos,  la situación puede agudizarse al punto que en varias naciones, exista la posibilidad de un desabastecimiento de comida, debemos tener en cuenta que los jóvenes ya no desean sostener su vida en el área de la agricultura, se estima que para el año 2050 tan solo el 13% de la población residirá en zonas rurales, de  esta situación surge la necesidad de implementar el término agricultura urbana, las ciudades deben desarrollar una auto sostenibilidad alimentaria y para contribuir a la misma se desarrolla Green </a:t>
            </a:r>
            <a:r>
              <a:rPr lang="es-ES" dirty="0" err="1"/>
              <a:t>life</a:t>
            </a:r>
            <a:r>
              <a:rPr lang="es-ES" dirty="0"/>
              <a:t> como alternativa de cultivo urbano,  un sistema invernadero automatizado que enfrentaría la problemática de la falta de cultivos y ofrecería la tranquilidad de que hará todo el proceso de forma automatizada por lo tanto no afectara las actividades diaria del usuario ya que no demanda demasiado tiempo ni </a:t>
            </a:r>
            <a:r>
              <a:rPr lang="es-ES" dirty="0" smtClean="0"/>
              <a:t>atención, </a:t>
            </a:r>
            <a:r>
              <a:rPr lang="es-ES" dirty="0"/>
              <a:t>se podrá monitorear de forma remota</a:t>
            </a:r>
            <a:r>
              <a:rPr lang="es-ES" dirty="0" smtClean="0"/>
              <a:t>.	</a:t>
            </a:r>
            <a:endParaRPr lang="es-CO" dirty="0"/>
          </a:p>
        </p:txBody>
      </p:sp>
    </p:spTree>
    <p:extLst>
      <p:ext uri="{BB962C8B-B14F-4D97-AF65-F5344CB8AC3E}">
        <p14:creationId xmlns:p14="http://schemas.microsoft.com/office/powerpoint/2010/main" val="61937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OBJETIVO GENERAL</a:t>
            </a:r>
            <a:r>
              <a:rPr lang="es-CO" b="1" dirty="0"/>
              <a:t/>
            </a:r>
            <a:br>
              <a:rPr lang="es-CO" b="1" dirty="0"/>
            </a:br>
            <a:endParaRPr lang="es-CO" dirty="0"/>
          </a:p>
        </p:txBody>
      </p:sp>
      <p:sp>
        <p:nvSpPr>
          <p:cNvPr id="3" name="Marcador de contenido 2"/>
          <p:cNvSpPr>
            <a:spLocks noGrp="1"/>
          </p:cNvSpPr>
          <p:nvPr>
            <p:ph idx="1"/>
          </p:nvPr>
        </p:nvSpPr>
        <p:spPr/>
        <p:txBody>
          <a:bodyPr>
            <a:normAutofit/>
          </a:bodyPr>
          <a:lstStyle/>
          <a:p>
            <a:r>
              <a:rPr lang="es-ES" sz="2800" dirty="0"/>
              <a:t>Implementar un sistema de Invernadero IN-</a:t>
            </a:r>
            <a:r>
              <a:rPr lang="es-ES" sz="2800" dirty="0" err="1"/>
              <a:t>Door</a:t>
            </a:r>
            <a:r>
              <a:rPr lang="es-ES" sz="2800" dirty="0"/>
              <a:t> autosustentable, con procesos automatizados enfocados en la eficiencia energética, con la capacidad de replicar y controlar condiciones ambientales específicas (Temperatura, Humedad ambiente, humedad suelo)  brindando así alternativas para la auto producción y cultivo de alimentos perecederos.</a:t>
            </a:r>
            <a:endParaRPr lang="es-CO" sz="2800" dirty="0"/>
          </a:p>
        </p:txBody>
      </p:sp>
    </p:spTree>
    <p:extLst>
      <p:ext uri="{BB962C8B-B14F-4D97-AF65-F5344CB8AC3E}">
        <p14:creationId xmlns:p14="http://schemas.microsoft.com/office/powerpoint/2010/main" val="284384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s-ES"/>
              <a:t>OBJETIVOS ESPECIFICOS</a:t>
            </a:r>
            <a:endParaRPr/>
          </a:p>
        </p:txBody>
      </p:sp>
      <p:sp>
        <p:nvSpPr>
          <p:cNvPr id="2054" name="Google Shape;2054;p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s-ES" sz="2000"/>
              <a:t>Identificar los materiales adecuados para la estructura del invernadero.</a:t>
            </a:r>
            <a:endParaRPr/>
          </a:p>
          <a:p>
            <a:pPr marL="342900" lvl="0" indent="-342900" algn="l" rtl="0">
              <a:spcBef>
                <a:spcPts val="1000"/>
              </a:spcBef>
              <a:spcAft>
                <a:spcPts val="0"/>
              </a:spcAft>
              <a:buSzPts val="1600"/>
              <a:buChar char="►"/>
            </a:pPr>
            <a:r>
              <a:rPr lang="es-ES" sz="2000"/>
              <a:t>Recolectar información técnica de las condiciones adecuadas para el cultivo de las hortalizas.</a:t>
            </a:r>
            <a:endParaRPr/>
          </a:p>
          <a:p>
            <a:pPr marL="342900" lvl="0" indent="-342900" algn="l" rtl="0">
              <a:spcBef>
                <a:spcPts val="1000"/>
              </a:spcBef>
              <a:spcAft>
                <a:spcPts val="0"/>
              </a:spcAft>
              <a:buSzPts val="1600"/>
              <a:buChar char="►"/>
            </a:pPr>
            <a:r>
              <a:rPr lang="es-ES" sz="2000"/>
              <a:t>Desarrollar el software encargado de entregar la información necesaria para el cultivo de los alimentos.</a:t>
            </a:r>
            <a:endParaRPr/>
          </a:p>
          <a:p>
            <a:pPr marL="342900" lvl="0" indent="-342900" algn="l" rtl="0">
              <a:spcBef>
                <a:spcPts val="1000"/>
              </a:spcBef>
              <a:spcAft>
                <a:spcPts val="0"/>
              </a:spcAft>
              <a:buSzPts val="1600"/>
              <a:buChar char="►"/>
            </a:pPr>
            <a:r>
              <a:rPr lang="es-ES" sz="2000"/>
              <a:t>Reconocer los elementos adecuados para el sistema fotovoltaico del invernadero.</a:t>
            </a:r>
            <a:endParaRPr/>
          </a:p>
          <a:p>
            <a:pPr marL="342900" lvl="0" indent="-251459" algn="l" rtl="0">
              <a:spcBef>
                <a:spcPts val="1000"/>
              </a:spcBef>
              <a:spcAft>
                <a:spcPts val="0"/>
              </a:spcAft>
              <a:buSzPts val="144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316672" cy="1320800"/>
          </a:xfrm>
        </p:spPr>
        <p:txBody>
          <a:bodyPr>
            <a:normAutofit fontScale="90000"/>
          </a:bodyPr>
          <a:lstStyle/>
          <a:p>
            <a:r>
              <a:rPr lang="es-ES" dirty="0" smtClean="0"/>
              <a:t>¿</a:t>
            </a:r>
            <a:r>
              <a:rPr lang="es-ES" dirty="0"/>
              <a:t>Como implementar una solución tecnológica </a:t>
            </a:r>
            <a:r>
              <a:rPr lang="es-ES" dirty="0" smtClean="0"/>
              <a:t>de auto </a:t>
            </a:r>
            <a:r>
              <a:rPr lang="es-ES" dirty="0"/>
              <a:t>sostenibilidad alimentaria en zonas </a:t>
            </a:r>
            <a:r>
              <a:rPr lang="es-ES" dirty="0" smtClean="0"/>
              <a:t>urbanas?</a:t>
            </a:r>
            <a:r>
              <a:rPr lang="es-CO" dirty="0"/>
              <a:t/>
            </a:r>
            <a:br>
              <a:rPr lang="es-CO" dirty="0"/>
            </a:br>
            <a:r>
              <a:rPr lang="es-CO" dirty="0"/>
              <a:t/>
            </a:r>
            <a:br>
              <a:rPr lang="es-CO" dirty="0"/>
            </a:br>
            <a:endParaRPr lang="es-CO" dirty="0"/>
          </a:p>
        </p:txBody>
      </p:sp>
      <p:sp>
        <p:nvSpPr>
          <p:cNvPr id="3" name="Marcador de contenido 2"/>
          <p:cNvSpPr>
            <a:spLocks noGrp="1"/>
          </p:cNvSpPr>
          <p:nvPr>
            <p:ph idx="1"/>
          </p:nvPr>
        </p:nvSpPr>
        <p:spPr/>
        <p:txBody>
          <a:bodyPr>
            <a:normAutofit/>
          </a:bodyPr>
          <a:lstStyle/>
          <a:p>
            <a:r>
              <a:rPr lang="es-ES" sz="2000" dirty="0"/>
              <a:t>Colombia está enfrentando la inflación más alta en décadas. Con un 10,84 % de inflación para 2022, los alimentos jalonaron la subida del Índice de Precio al Consumidor (IPC), según datos del último informe del DANE. Siendo así se estableció que el IPC de los alimentos fue de un 1,85 % y equivale a una variación casi 13 veces más alta que la del promedio histórico de 0,33 %, el costo también se ha elevado debido al reto que ha significado la guerra para el sector de los combustibles, lo que ha encarecido aún más el transporte de los alimentos, y esto por efecto dominó ha recaído en los bolsillos de los consumidores. De acuerdo con el referido informe, el “transporte terrestre de última milla representa hasta el 40% de los costos de los alimentos en muchos países en desarrollo”.</a:t>
            </a:r>
            <a:endParaRPr lang="es-CO" sz="2000" dirty="0"/>
          </a:p>
        </p:txBody>
      </p:sp>
    </p:spTree>
    <p:extLst>
      <p:ext uri="{BB962C8B-B14F-4D97-AF65-F5344CB8AC3E}">
        <p14:creationId xmlns:p14="http://schemas.microsoft.com/office/powerpoint/2010/main" val="150078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53793"/>
            <a:ext cx="8596668" cy="5487570"/>
          </a:xfrm>
        </p:spPr>
        <p:txBody>
          <a:bodyPr>
            <a:normAutofit/>
          </a:bodyPr>
          <a:lstStyle/>
          <a:p>
            <a:r>
              <a:rPr lang="es-ES" sz="2000" dirty="0"/>
              <a:t>Uno de los problemas principales se encuentra en la falta de cultivos, el crecimiento demográfico, la urbanización, la distribución desigual de las tierras, la reducción de las dimensiones de las explotaciones y lo mas importante es el constante empobrecimiento de los agricultores, han contribuido a reducir la producción tradicional de alimentos en zonas críticas, los jóvenes ya no desean sostener su vida en el área de la agricultura, se estima que para el año 2050 tan solo el 13% de la población residirá en zonas rurales</a:t>
            </a:r>
            <a:r>
              <a:rPr lang="es-ES" sz="2000" dirty="0" smtClean="0"/>
              <a:t>.</a:t>
            </a:r>
          </a:p>
          <a:p>
            <a:pPr marL="0" indent="0">
              <a:buNone/>
            </a:pPr>
            <a:endParaRPr lang="es-ES" sz="2000" dirty="0" smtClean="0"/>
          </a:p>
          <a:p>
            <a:r>
              <a:rPr lang="es-ES" sz="2000" dirty="0"/>
              <a:t>El multiplicador de la población, el nivel de consumo o desperdicio, el nivel de pobreza o desigualdad, cuantas más personas haya, mayores serán los efectos en el medio ambiente y, a su vez, en la producción de alimentos, de hecho, casi mil millones de personas padecen de malnutrición y 400 millones están crónicamente </a:t>
            </a:r>
            <a:r>
              <a:rPr lang="es-ES" sz="2000" dirty="0" smtClean="0"/>
              <a:t>subintradas.</a:t>
            </a:r>
            <a:endParaRPr lang="es-CO" sz="2000" dirty="0"/>
          </a:p>
        </p:txBody>
      </p:sp>
    </p:spTree>
    <p:extLst>
      <p:ext uri="{BB962C8B-B14F-4D97-AF65-F5344CB8AC3E}">
        <p14:creationId xmlns:p14="http://schemas.microsoft.com/office/powerpoint/2010/main" val="130197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5971" y="473458"/>
            <a:ext cx="8596668" cy="3880773"/>
          </a:xfrm>
        </p:spPr>
        <p:txBody>
          <a:bodyPr>
            <a:normAutofit/>
          </a:bodyPr>
          <a:lstStyle/>
          <a:p>
            <a:r>
              <a:rPr lang="es-ES" sz="2400" dirty="0"/>
              <a:t>Para luchar con las contradicciones socioeconómicas nombradas anteriormente en Colombia actualmente se han creado plataformas para disminuir los intermediarios y conectar a los productores del campo con los consumidores de la ciudad, sin embargo ninguna de estas alternativas ha logrado combatir la escasez de alimentos, de  esta situación surge la necesidad de implementar alternativas de auto sostenibilidad alimentaria.</a:t>
            </a:r>
            <a:endParaRPr lang="es-CO" sz="2400" dirty="0"/>
          </a:p>
        </p:txBody>
      </p:sp>
      <p:pic>
        <p:nvPicPr>
          <p:cNvPr id="2050" name="Picture 2" descr="Cómo tener un invernadero en casa? Tips y consej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028" y="3709116"/>
            <a:ext cx="3863661" cy="288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0219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1502</Words>
  <Application>Microsoft Office PowerPoint</Application>
  <PresentationFormat>Panorámica</PresentationFormat>
  <Paragraphs>75</Paragraphs>
  <Slides>21</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Century</vt:lpstr>
      <vt:lpstr>Trebuchet MS</vt:lpstr>
      <vt:lpstr>Wingdings 3</vt:lpstr>
      <vt:lpstr>Faceta</vt:lpstr>
      <vt:lpstr>Presentación de PowerPoint</vt:lpstr>
      <vt:lpstr>Green Life </vt:lpstr>
      <vt:lpstr>INTRODUCCION </vt:lpstr>
      <vt:lpstr>Presentación de PowerPoint</vt:lpstr>
      <vt:lpstr>OBJETIVO GENERAL </vt:lpstr>
      <vt:lpstr>OBJETIVOS ESPECIFICOS</vt:lpstr>
      <vt:lpstr>¿Como implementar una solución tecnológica de auto sostenibilidad alimentaria en zonas urbanas?  </vt:lpstr>
      <vt:lpstr>Presentación de PowerPoint</vt:lpstr>
      <vt:lpstr>Presentación de PowerPoint</vt:lpstr>
      <vt:lpstr>JUSTIFICACION DEL PROYECTO </vt:lpstr>
      <vt:lpstr>Presentación de PowerPoint</vt:lpstr>
      <vt:lpstr>ALCANCE</vt:lpstr>
      <vt:lpstr>LIMITACIONES</vt:lpstr>
      <vt:lpstr>Presentación de PowerPoint</vt:lpstr>
      <vt:lpstr>Cronograma</vt:lpstr>
      <vt:lpstr>PRESUPUESTO</vt:lpstr>
      <vt:lpstr>Presentación de PowerPoint</vt:lpstr>
      <vt:lpstr>Presentación de PowerPoint</vt:lpstr>
      <vt:lpstr>Presentación de PowerPoint</vt:lpstr>
      <vt:lpstr>Presentación de PowerPoint</vt:lpstr>
      <vt:lpstr>Software Green Life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userrrrr</dc:creator>
  <cp:lastModifiedBy>userrrrr</cp:lastModifiedBy>
  <cp:revision>4</cp:revision>
  <dcterms:modified xsi:type="dcterms:W3CDTF">2022-11-10T17:43:45Z</dcterms:modified>
</cp:coreProperties>
</file>