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587" r:id="rId3"/>
    <p:sldId id="584" r:id="rId4"/>
    <p:sldId id="598" r:id="rId5"/>
    <p:sldId id="599" r:id="rId6"/>
    <p:sldId id="585" r:id="rId7"/>
    <p:sldId id="586" r:id="rId8"/>
    <p:sldId id="588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11" r:id="rId17"/>
    <p:sldId id="613" r:id="rId18"/>
    <p:sldId id="589" r:id="rId19"/>
    <p:sldId id="617" r:id="rId20"/>
    <p:sldId id="618" r:id="rId21"/>
    <p:sldId id="590" r:id="rId22"/>
    <p:sldId id="591" r:id="rId23"/>
    <p:sldId id="619" r:id="rId24"/>
    <p:sldId id="592" r:id="rId25"/>
    <p:sldId id="593" r:id="rId26"/>
    <p:sldId id="594" r:id="rId27"/>
    <p:sldId id="595" r:id="rId28"/>
    <p:sldId id="275" r:id="rId29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HY헤드라인M" panose="02030600000101010101" pitchFamily="18" charset="-127"/>
      <p:regular r:id="rId39"/>
    </p:embeddedFont>
    <p:embeddedFont>
      <p:font typeface="HY얕은샘물M" panose="02030600000101010101" pitchFamily="18" charset="-127"/>
      <p:regular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95" d="100"/>
          <a:sy n="95" d="100"/>
        </p:scale>
        <p:origin x="744" y="84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2020-02-01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2020-02-01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/>
              <a:t>9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컴퓨터 네트워크 개요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800" dirty="0" smtClean="0"/>
              <a:t>데이터링크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노드와 노드 사이 데이터 전달 책임</a:t>
            </a:r>
            <a:r>
              <a:rPr lang="en-US" altLang="ko-KR" sz="2400" dirty="0"/>
              <a:t>	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데이터링크 계층의 주요 기능</a:t>
            </a:r>
            <a:endParaRPr lang="en-US" altLang="ko-KR" sz="2400" dirty="0" smtClean="0"/>
          </a:p>
          <a:p>
            <a:pPr lvl="2" eaLnBrk="1" hangingPunct="1"/>
            <a:r>
              <a:rPr lang="ko-KR" altLang="en-US" b="1" dirty="0"/>
              <a:t>프레임 구성 </a:t>
            </a:r>
            <a:r>
              <a:rPr lang="en-US" altLang="ko-KR" b="1" dirty="0"/>
              <a:t>: </a:t>
            </a:r>
            <a:r>
              <a:rPr lang="ko-KR" altLang="en-US" b="1" dirty="0"/>
              <a:t>네트워크 계층으로부터 받은 비트 스트림을 프레임 단위로 나눔</a:t>
            </a:r>
          </a:p>
          <a:p>
            <a:pPr lvl="2" eaLnBrk="1" hangingPunct="1"/>
            <a:r>
              <a:rPr lang="ko-KR" altLang="en-US" b="1" dirty="0" smtClean="0"/>
              <a:t>물리 주소 </a:t>
            </a:r>
            <a:r>
              <a:rPr lang="ko-KR" altLang="en-US" b="1" dirty="0"/>
              <a:t>지정 </a:t>
            </a:r>
            <a:r>
              <a:rPr lang="en-US" altLang="ko-KR" b="1" dirty="0"/>
              <a:t>: </a:t>
            </a:r>
            <a:r>
              <a:rPr lang="ko-KR" altLang="en-US" b="1" dirty="0"/>
              <a:t>송신자와 수신자의 물리 주소를 헤더에 추가</a:t>
            </a:r>
          </a:p>
          <a:p>
            <a:pPr lvl="2" eaLnBrk="1" hangingPunct="1"/>
            <a:r>
              <a:rPr lang="ko-KR" altLang="en-US" b="1" dirty="0" smtClean="0"/>
              <a:t>흐름 제어 </a:t>
            </a:r>
            <a:r>
              <a:rPr lang="en-US" altLang="ko-KR" b="1" dirty="0"/>
              <a:t>: </a:t>
            </a:r>
            <a:r>
              <a:rPr lang="ko-KR" altLang="en-US" b="1" dirty="0"/>
              <a:t>수신자의 수신 데이터 전송률을 고려하여 데이터 전송 하도록 제어</a:t>
            </a:r>
          </a:p>
          <a:p>
            <a:pPr lvl="2" eaLnBrk="1" hangingPunct="1"/>
            <a:r>
              <a:rPr lang="ko-KR" altLang="en-US" b="1" dirty="0" smtClean="0"/>
              <a:t>오류 제어 </a:t>
            </a:r>
            <a:r>
              <a:rPr lang="en-US" altLang="ko-KR" b="1" dirty="0"/>
              <a:t>: </a:t>
            </a:r>
            <a:r>
              <a:rPr lang="ko-KR" altLang="en-US" b="1" dirty="0"/>
              <a:t>손상 또는 손실된 프레임을 발견</a:t>
            </a:r>
            <a:r>
              <a:rPr lang="en-US" altLang="ko-KR" b="1" dirty="0"/>
              <a:t>/</a:t>
            </a:r>
            <a:r>
              <a:rPr lang="ko-KR" altLang="en-US" b="1" dirty="0"/>
              <a:t>재전송</a:t>
            </a:r>
            <a:r>
              <a:rPr lang="en-US" altLang="ko-KR" b="1" dirty="0"/>
              <a:t>, </a:t>
            </a:r>
            <a:r>
              <a:rPr lang="ko-KR" altLang="en-US" b="1" dirty="0"/>
              <a:t>트레일러를 통해 이루어짐</a:t>
            </a:r>
          </a:p>
          <a:p>
            <a:pPr lvl="2" eaLnBrk="1" hangingPunct="1"/>
            <a:r>
              <a:rPr lang="ko-KR" altLang="en-US" b="1" dirty="0" smtClean="0"/>
              <a:t>접근 제어 </a:t>
            </a:r>
            <a:r>
              <a:rPr lang="en-US" altLang="ko-KR" b="1" dirty="0"/>
              <a:t>: </a:t>
            </a:r>
            <a:r>
              <a:rPr lang="ko-KR" altLang="en-US" b="1" dirty="0"/>
              <a:t>주어진 어느 한 순간에 하나의 장치만 동작하도록 제어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9295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smtClean="0"/>
              <a:t>네트워크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패킷을 발신지에서 목적지까지 </a:t>
            </a:r>
            <a:r>
              <a:rPr lang="ko-KR" altLang="en-US" sz="2400" dirty="0"/>
              <a:t>전</a:t>
            </a:r>
            <a:r>
              <a:rPr lang="ko-KR" altLang="en-US" sz="2400" dirty="0" smtClean="0"/>
              <a:t>달하는 책임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네트워크 계층의 주요 기능</a:t>
            </a:r>
            <a:endParaRPr lang="en-US" altLang="ko-KR" sz="2400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논리 주소 지정</a:t>
            </a:r>
            <a:r>
              <a:rPr lang="en-US" altLang="ko-KR" b="1" dirty="0"/>
              <a:t>(Logical addressing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sz="2000" b="1" dirty="0" smtClean="0"/>
              <a:t>상위 </a:t>
            </a:r>
            <a:r>
              <a:rPr lang="ko-KR" altLang="en-US" sz="2000" b="1" dirty="0"/>
              <a:t>계층에서 받은 패킷에 발신지와 목적지의 </a:t>
            </a:r>
            <a:r>
              <a:rPr lang="ko-KR" altLang="en-US" sz="2000" b="1" dirty="0" smtClean="0"/>
              <a:t>논리 주소를 </a:t>
            </a:r>
            <a:r>
              <a:rPr lang="ko-KR" altLang="en-US" sz="2000" b="1" dirty="0"/>
              <a:t>헤더에 </a:t>
            </a:r>
            <a:r>
              <a:rPr lang="ko-KR" altLang="en-US" sz="2000" b="1" dirty="0" smtClean="0"/>
              <a:t>추가</a:t>
            </a:r>
            <a:endParaRPr lang="en-US" altLang="ko-KR" sz="2000" b="1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라우팅</a:t>
            </a:r>
            <a:r>
              <a:rPr lang="en-US" altLang="ko-KR" b="1" dirty="0"/>
              <a:t>(Routing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b="1" dirty="0" smtClean="0"/>
              <a:t>패킷이 </a:t>
            </a:r>
            <a:r>
              <a:rPr lang="ko-KR" altLang="en-US" b="1" dirty="0"/>
              <a:t>최종 목적지에 전달될 수 있도록 경로를 지정하거나 교환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5502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sz="2800" dirty="0" smtClean="0"/>
              <a:t>전송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메시지의 프로세스 대 프로세스 전달에 대한 책임을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메시지가 완전하게 바른 순서로 도착하는 것을 보장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네트워크 층은 개별적인 패킷의 종단</a:t>
            </a:r>
            <a:r>
              <a:rPr lang="en-US" altLang="ko-KR" b="1" dirty="0"/>
              <a:t>-</a:t>
            </a:r>
            <a:r>
              <a:rPr lang="ko-KR" altLang="en-US" b="1" dirty="0"/>
              <a:t>대</a:t>
            </a:r>
            <a:r>
              <a:rPr lang="en-US" altLang="ko-KR" b="1" dirty="0"/>
              <a:t>-</a:t>
            </a:r>
            <a:r>
              <a:rPr lang="ko-KR" altLang="en-US" b="1" dirty="0"/>
              <a:t>종단 </a:t>
            </a:r>
            <a:r>
              <a:rPr lang="en-US" altLang="ko-KR" b="1" dirty="0"/>
              <a:t>(end-to-end) </a:t>
            </a:r>
            <a:r>
              <a:rPr lang="ko-KR" altLang="en-US" b="1" dirty="0"/>
              <a:t>전송을 </a:t>
            </a:r>
            <a:r>
              <a:rPr lang="ko-KR" altLang="en-US" b="1" dirty="0" smtClean="0"/>
              <a:t>담당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전송 계층의 주요 기능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smtClean="0"/>
              <a:t>포트 </a:t>
            </a:r>
            <a:r>
              <a:rPr lang="ko-KR" altLang="en-US" sz="1800" b="1" dirty="0"/>
              <a:t>주소 지정 </a:t>
            </a:r>
            <a:r>
              <a:rPr lang="en-US" altLang="ko-KR" sz="1800" b="1" dirty="0"/>
              <a:t>(port addressing) : </a:t>
            </a:r>
            <a:r>
              <a:rPr lang="ko-KR" altLang="en-US" sz="1800" b="1" dirty="0"/>
              <a:t>포트 주소를 포함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네트워크 계층은 각 패킷을 정확한 컴퓨터에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전송 계층은 해당 컴퓨터의 정확한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굴림" panose="020B0600000101010101" pitchFamily="50" charset="-127"/>
              <a:buNone/>
            </a:pPr>
            <a:r>
              <a:rPr lang="ko-KR" altLang="en-US" sz="1800" b="1" dirty="0"/>
              <a:t>    프로세스에게 전달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분할과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(Segmentation and reassembly)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전달 가능한 세그먼트 단위로 나눔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각 세그먼트는 </a:t>
            </a:r>
            <a:r>
              <a:rPr lang="ko-KR" altLang="en-US" sz="1800" b="1" dirty="0" err="1"/>
              <a:t>순서번호를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이용하여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또는 패킷의 </a:t>
            </a:r>
            <a:r>
              <a:rPr lang="ko-KR" altLang="en-US" sz="1800" b="1" dirty="0" err="1"/>
              <a:t>손실여부</a:t>
            </a:r>
            <a:r>
              <a:rPr lang="ko-KR" altLang="en-US" sz="1800" b="1" dirty="0"/>
              <a:t> 판단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연결 제어 </a:t>
            </a:r>
            <a:r>
              <a:rPr lang="en-US" altLang="ko-KR" sz="1800" b="1" dirty="0"/>
              <a:t>(Connection control)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/>
              <a:t>비연결</a:t>
            </a:r>
            <a:r>
              <a:rPr lang="ko-KR" altLang="en-US" sz="1800" b="1" dirty="0"/>
              <a:t> 및 </a:t>
            </a:r>
            <a:r>
              <a:rPr lang="ko-KR" altLang="en-US" sz="1800" b="1" dirty="0" smtClean="0"/>
              <a:t>연결 지향</a:t>
            </a:r>
            <a:endParaRPr lang="ko-KR" altLang="en-US" sz="1800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흐름 제어 </a:t>
            </a:r>
            <a:r>
              <a:rPr lang="en-US" altLang="ko-KR" sz="1800" b="1" dirty="0"/>
              <a:t>(Flow control)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오류 제어 </a:t>
            </a:r>
            <a:r>
              <a:rPr lang="en-US" altLang="ko-KR" sz="1800" b="1" dirty="0"/>
              <a:t>(Error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41405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smtClean="0"/>
              <a:t>세션 계층</a:t>
            </a:r>
            <a:r>
              <a:rPr lang="en-US" altLang="ko-KR" sz="2800" dirty="0" smtClean="0"/>
              <a:t>(Session Layer)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네트워크 상에서의 대화 관리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책을 전송할 때 </a:t>
            </a:r>
            <a:r>
              <a:rPr lang="en-US" altLang="ko-KR" sz="2800" dirty="0" smtClean="0"/>
              <a:t>chapter</a:t>
            </a:r>
            <a:r>
              <a:rPr lang="ko-KR" altLang="en-US" sz="2800" dirty="0" smtClean="0"/>
              <a:t> 단위로 전송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세션 계층의 주요 기능</a:t>
            </a:r>
            <a:endParaRPr lang="en-US" altLang="ko-KR" sz="28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세션 관리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동기화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대화 제어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575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6"/>
            </a:pPr>
            <a:r>
              <a:rPr lang="ko-KR" altLang="en-US" sz="2800" dirty="0" smtClean="0"/>
              <a:t>표현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통신 장치 사이의 상호 </a:t>
            </a:r>
            <a:r>
              <a:rPr lang="ko-KR" altLang="en-US" sz="2400" dirty="0" err="1" smtClean="0"/>
              <a:t>운용성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Interoperabability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보장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시스템 간에 주고받는 정보의 구문과 의미 정의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암호화와 </a:t>
            </a:r>
            <a:r>
              <a:rPr lang="ko-KR" altLang="en-US" sz="2400" dirty="0" err="1" smtClean="0"/>
              <a:t>복호화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압축 및 확장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9471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smtClean="0"/>
              <a:t>응용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사용자에게 네트워크 접근성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 인터페이스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응용 계층의 주요 서비스</a:t>
            </a:r>
            <a:endParaRPr lang="en-US" altLang="ko-KR" sz="24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원격 로그인</a:t>
            </a:r>
            <a:r>
              <a:rPr lang="en-US" altLang="ko-KR" b="1" dirty="0" smtClean="0"/>
              <a:t>(Telnet)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엑세스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(FTP)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우편 서비스</a:t>
            </a:r>
            <a:r>
              <a:rPr lang="en-US" altLang="ko-KR" b="1" dirty="0" smtClean="0"/>
              <a:t>(E-mail)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WWW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(World Wide Web)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4503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소규모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네트워크를 연결하기 위한 프로토콜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  <a:r>
              <a:rPr lang="ko-KR" altLang="en-US" dirty="0" smtClean="0"/>
              <a:t>에서 가장 중요한 계층 프로토콜인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이름이 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TCP/IP</a:t>
            </a:r>
            <a:r>
              <a:rPr lang="ko-KR" altLang="en-US" dirty="0" smtClean="0"/>
              <a:t>의 등장 배경</a:t>
            </a:r>
            <a:endParaRPr lang="ko-KR" altLang="en-US" dirty="0"/>
          </a:p>
          <a:p>
            <a:pPr lvl="1"/>
            <a:r>
              <a:rPr lang="en-US" altLang="ko-KR" b="1" dirty="0" smtClean="0"/>
              <a:t>1968</a:t>
            </a:r>
            <a:r>
              <a:rPr lang="ko-KR" altLang="en-US" b="1" dirty="0" smtClean="0"/>
              <a:t>년 미국 국방부고등연구 계획국</a:t>
            </a:r>
            <a:r>
              <a:rPr lang="en-US" altLang="ko-KR" b="1" dirty="0"/>
              <a:t>(DARPA, Defense Advanced Research Projects Agency)</a:t>
            </a:r>
            <a:r>
              <a:rPr lang="ko-KR" altLang="en-US" b="1" dirty="0" smtClean="0"/>
              <a:t>에서 네트워크 통신망 </a:t>
            </a:r>
            <a:r>
              <a:rPr lang="ko-KR" altLang="en-US" b="1" dirty="0" err="1" smtClean="0"/>
              <a:t>알파넷</a:t>
            </a:r>
            <a:r>
              <a:rPr lang="en-US" altLang="ko-KR" b="1" dirty="0"/>
              <a:t>(</a:t>
            </a:r>
            <a:r>
              <a:rPr lang="en-US" altLang="ko-KR" b="1" dirty="0" err="1"/>
              <a:t>ARPAnet</a:t>
            </a:r>
            <a:r>
              <a:rPr lang="en-US" altLang="ko-KR" b="1" dirty="0"/>
              <a:t>)</a:t>
            </a:r>
            <a:r>
              <a:rPr lang="ko-KR" altLang="en-US" b="1" dirty="0" smtClean="0"/>
              <a:t>을 구축</a:t>
            </a:r>
            <a:endParaRPr lang="ko-KR" altLang="en-US" b="1" dirty="0"/>
          </a:p>
          <a:p>
            <a:pPr lvl="1"/>
            <a:r>
              <a:rPr lang="en-US" altLang="ko-KR" b="1" dirty="0" smtClean="0"/>
              <a:t>1973</a:t>
            </a:r>
            <a:r>
              <a:rPr lang="ko-KR" altLang="en-US" b="1" dirty="0" smtClean="0"/>
              <a:t>년 </a:t>
            </a:r>
            <a:r>
              <a:rPr lang="ko-KR" altLang="en-US" b="1" dirty="0" err="1" smtClean="0"/>
              <a:t>알파넷의</a:t>
            </a:r>
            <a:r>
              <a:rPr lang="ko-KR" altLang="en-US" b="1" dirty="0" smtClean="0"/>
              <a:t> 단점을 보완할 전송 제어프로토콜</a:t>
            </a:r>
            <a:r>
              <a:rPr lang="en-US" altLang="ko-KR" b="1" dirty="0"/>
              <a:t>(TCP) </a:t>
            </a:r>
            <a:r>
              <a:rPr lang="ko-KR" altLang="en-US" b="1" dirty="0"/>
              <a:t>개발</a:t>
            </a:r>
          </a:p>
          <a:p>
            <a:pPr lvl="1"/>
            <a:r>
              <a:rPr lang="en-US" altLang="ko-KR" b="1" dirty="0" smtClean="0"/>
              <a:t>TCP</a:t>
            </a:r>
            <a:r>
              <a:rPr lang="ko-KR" altLang="en-US" b="1" dirty="0" smtClean="0"/>
              <a:t>의 역할이 분리되면서 </a:t>
            </a:r>
            <a:r>
              <a:rPr lang="en-US" altLang="ko-KR" b="1" dirty="0" smtClean="0"/>
              <a:t>1982</a:t>
            </a:r>
            <a:r>
              <a:rPr lang="ko-KR" altLang="en-US" b="1" dirty="0" smtClean="0"/>
              <a:t>년 지금의 </a:t>
            </a:r>
            <a:r>
              <a:rPr lang="en-US" altLang="ko-KR" b="1" dirty="0" smtClean="0"/>
              <a:t>TCP/IP</a:t>
            </a:r>
            <a:r>
              <a:rPr lang="ko-KR" altLang="en-US" b="1" dirty="0" smtClean="0"/>
              <a:t>가 탄생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TCP/IP </a:t>
            </a:r>
            <a:r>
              <a:rPr lang="ko-KR" altLang="en-US" sz="2800" dirty="0" smtClean="0"/>
              <a:t>프로토콜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인터넷에서 사용하는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기본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네트워크를 연결하기 위한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인터네트워킹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 smtClean="0"/>
              <a:t>참조 모델과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6661"/>
              </p:ext>
            </p:extLst>
          </p:nvPr>
        </p:nvGraphicFramePr>
        <p:xfrm>
          <a:off x="1981200" y="3429000"/>
          <a:ext cx="4413250" cy="2926080"/>
        </p:xfrm>
        <a:graphic>
          <a:graphicData uri="http://schemas.openxmlformats.org/drawingml/2006/table">
            <a:tbl>
              <a:tblPr/>
              <a:tblGrid>
                <a:gridCol w="2028313">
                  <a:extLst>
                    <a:ext uri="{9D8B030D-6E8A-4147-A177-3AD203B41FA5}">
                      <a16:colId xmlns:a16="http://schemas.microsoft.com/office/drawing/2014/main" val="3969082777"/>
                    </a:ext>
                  </a:extLst>
                </a:gridCol>
                <a:gridCol w="2384937">
                  <a:extLst>
                    <a:ext uri="{9D8B030D-6E8A-4147-A177-3AD203B41FA5}">
                      <a16:colId xmlns:a16="http://schemas.microsoft.com/office/drawing/2014/main" val="40377873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9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1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8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52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62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00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네트워크 인터페이스 계층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계층의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데이터그램을</a:t>
            </a:r>
            <a:r>
              <a:rPr lang="ko-KR" altLang="en-US" dirty="0" smtClean="0"/>
              <a:t> 서브 네트워크이 이해할 수 있는 패킷으로 변환</a:t>
            </a:r>
            <a:endParaRPr lang="ko-KR" altLang="en-US" dirty="0"/>
          </a:p>
          <a:p>
            <a:pPr lvl="1"/>
            <a:r>
              <a:rPr lang="ko-KR" altLang="en-US" dirty="0" smtClean="0"/>
              <a:t>모든 네트워크 </a:t>
            </a:r>
            <a:r>
              <a:rPr lang="ko-KR" altLang="en-US" dirty="0" err="1" smtClean="0"/>
              <a:t>어뎁터를</a:t>
            </a:r>
            <a:r>
              <a:rPr lang="ko-KR" altLang="en-US" dirty="0" smtClean="0"/>
              <a:t> 위한 장치 드라이버 및 소프트웨어</a:t>
            </a:r>
            <a:endParaRPr lang="en-US" altLang="ko-KR" dirty="0"/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dirty="0" smtClean="0"/>
              <a:t>네트워크 계층</a:t>
            </a:r>
            <a:endParaRPr lang="ko-KR" altLang="en-US" dirty="0"/>
          </a:p>
          <a:p>
            <a:pPr lvl="1"/>
            <a:r>
              <a:rPr lang="ko-KR" altLang="en-US" dirty="0" smtClean="0"/>
              <a:t>전송 데이터를 </a:t>
            </a:r>
            <a:r>
              <a:rPr lang="ko-KR" altLang="en-US" dirty="0" err="1" smtClean="0"/>
              <a:t>데이터그램으로</a:t>
            </a:r>
            <a:r>
              <a:rPr lang="ko-KR" altLang="en-US" dirty="0" smtClean="0"/>
              <a:t> 구성하여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배정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전송 패킷의 목적지 주소를 기반으로 네트워크 인터페이스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IP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82831"/>
              </p:ext>
            </p:extLst>
          </p:nvPr>
        </p:nvGraphicFramePr>
        <p:xfrm>
          <a:off x="914400" y="4038600"/>
          <a:ext cx="7549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4089305" imgH="577682" progId="">
                  <p:embed/>
                </p:oleObj>
              </mc:Choice>
              <mc:Fallback>
                <p:oleObj r:id="rId3" imgW="4089305" imgH="57768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5496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94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66237"/>
            <a:ext cx="4544829" cy="32015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r>
              <a:rPr lang="en-US" altLang="ko-KR" dirty="0" smtClean="0"/>
              <a:t>(Computer Network)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정보와 자원 공유를 위해 </a:t>
            </a:r>
            <a:r>
              <a:rPr lang="ko-KR" altLang="en-US" dirty="0"/>
              <a:t>링크로 연결된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집합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5545" y="24107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endParaRPr lang="ko-KR" altLang="en-US" sz="2400" dirty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>
            <a:off x="5403545" y="2641625"/>
            <a:ext cx="762000" cy="46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248400" y="2688262"/>
            <a:ext cx="0" cy="682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306" y="43068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링크</a:t>
            </a:r>
            <a:endParaRPr lang="ko-KR" altLang="en-US" sz="2400" dirty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795011" y="4124669"/>
            <a:ext cx="381000" cy="3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dirty="0" smtClean="0"/>
              <a:t>전송 계층</a:t>
            </a:r>
            <a:endParaRPr lang="ko-KR" altLang="en-US" dirty="0"/>
          </a:p>
          <a:p>
            <a:pPr lvl="1"/>
            <a:r>
              <a:rPr lang="ko-KR" altLang="en-US" dirty="0" smtClean="0"/>
              <a:t>프로세스 사이의 전송을 책임진다</a:t>
            </a:r>
            <a:r>
              <a:rPr lang="en-US" altLang="ko-KR" dirty="0" smtClean="0"/>
              <a:t>(</a:t>
            </a:r>
            <a:r>
              <a:rPr lang="ko-KR" altLang="en-US" dirty="0" err="1"/>
              <a:t>오류제어와</a:t>
            </a:r>
            <a:r>
              <a:rPr lang="ko-KR" altLang="en-US" dirty="0"/>
              <a:t> </a:t>
            </a:r>
            <a:r>
              <a:rPr lang="ko-KR" altLang="en-US" dirty="0" err="1" smtClean="0"/>
              <a:t>흐름제어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dirty="0" smtClean="0"/>
              <a:t>애플리케이션 계층</a:t>
            </a:r>
            <a:endParaRPr lang="ko-KR" altLang="en-US" dirty="0"/>
          </a:p>
          <a:p>
            <a:pPr lvl="1"/>
            <a:r>
              <a:rPr lang="ko-KR" altLang="en-US" dirty="0" smtClean="0"/>
              <a:t>최종 사용자 서비스를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WWW, e-mail, FTP, Telnet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3522028" cy="20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65" y="3622718"/>
            <a:ext cx="4188535" cy="3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데이터 송수신 과정</a:t>
            </a:r>
            <a:endParaRPr lang="en-US" altLang="ko-KR" dirty="0" smtClean="0"/>
          </a:p>
          <a:p>
            <a:pPr lvl="1"/>
            <a:r>
              <a:rPr lang="ko-KR" altLang="en-US" dirty="0"/>
              <a:t>상</a:t>
            </a:r>
            <a:r>
              <a:rPr lang="ko-KR" altLang="en-US" dirty="0" smtClean="0"/>
              <a:t>위 계층에서 하위계층으로 전달되면서 각 계층별 헤더가 추가됨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362200"/>
            <a:ext cx="481600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인터넷 프로그램에서 사용자 프로그램의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프로그램은 전송 계층의 서비스를 받아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계층까지는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구현되어 있으므로 사용자가 </a:t>
            </a:r>
            <a:r>
              <a:rPr lang="ko-KR" altLang="en-US" dirty="0" err="1" smtClean="0"/>
              <a:t>프로그램할</a:t>
            </a:r>
            <a:r>
              <a:rPr lang="ko-KR" altLang="en-US" dirty="0" smtClean="0"/>
              <a:t>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계층이 제공하는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사용자 프로그램이 동작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4781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실제 데이터 전송은 프로세스와 프로세스 사이에서 이루어진다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 내부에서 동시에 실행되는 프로세스를 구분하기 위해 포트번호 사용</a:t>
            </a:r>
            <a:endParaRPr lang="en-US" altLang="ko-KR" dirty="0" smtClean="0"/>
          </a:p>
          <a:p>
            <a:r>
              <a:rPr lang="ko-KR" altLang="en-US" dirty="0" smtClean="0"/>
              <a:t>전체적으로 프로세스의 위치를 정확히 나타내기 위해 사용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 주소와 포트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 주소와 포트 번호가 필요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전송 </a:t>
            </a:r>
            <a:r>
              <a:rPr lang="ko-KR" altLang="en-US" dirty="0" err="1" smtClean="0">
                <a:sym typeface="Wingdings" panose="05000000000000000000" pitchFamily="2" charset="2"/>
              </a:rPr>
              <a:t>종단점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</a:t>
            </a:r>
            <a:r>
              <a:rPr lang="ko-KR" altLang="en-US" dirty="0" err="1" smtClean="0"/>
              <a:t>종단점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2542" y="3733800"/>
            <a:ext cx="189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 프로그램</a:t>
            </a:r>
            <a:endParaRPr lang="en-US" altLang="ko-KR" sz="1600" dirty="0" smtClean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개별 프로그램은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포트번호로</a:t>
            </a:r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구분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851589" cy="23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프로토콜은 서브 네트워크를 연결하기 위해 제정됨</a:t>
            </a:r>
            <a:endParaRPr lang="en-US" altLang="ko-KR" dirty="0" smtClean="0"/>
          </a:p>
          <a:p>
            <a:r>
              <a:rPr lang="ko-KR" altLang="en-US" dirty="0" smtClean="0"/>
              <a:t>서브 네트워크 내에서 호스트 식별은 물리 주소 사용</a:t>
            </a:r>
            <a:endParaRPr lang="en-US" altLang="ko-KR" dirty="0" smtClean="0"/>
          </a:p>
          <a:p>
            <a:r>
              <a:rPr lang="ko-KR" altLang="en-US" dirty="0" smtClean="0"/>
              <a:t>인터넷은 서브 네트워크를 연결하여 구성된 네트워크</a:t>
            </a:r>
            <a:endParaRPr lang="en-US" altLang="ko-KR" dirty="0" smtClean="0"/>
          </a:p>
          <a:p>
            <a:r>
              <a:rPr lang="ko-KR" altLang="en-US" dirty="0" smtClean="0"/>
              <a:t>물리 주소 체계가 다른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 식별을 위해 공통으로 사용하는 글로벌 주소 필요</a:t>
            </a:r>
            <a:endParaRPr lang="en-US" altLang="ko-KR" dirty="0" smtClean="0"/>
          </a:p>
          <a:p>
            <a:r>
              <a:rPr lang="ko-KR" altLang="en-US" dirty="0" smtClean="0"/>
              <a:t>인터넷에서 호스트를 구별하기 위해 사용하는 글로벌 주소가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IPv4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IPv6</a:t>
            </a:r>
          </a:p>
          <a:p>
            <a:pPr lvl="1"/>
            <a:r>
              <a:rPr lang="en-US" altLang="ko-KR" dirty="0" smtClean="0"/>
              <a:t>IPv4: 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점으로 분리된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형식으로 표기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62400"/>
            <a:ext cx="5955301" cy="1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호스트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 네트워크를 식별하기 위해 사용</a:t>
            </a:r>
            <a:endParaRPr lang="en-US" altLang="ko-KR" dirty="0" smtClean="0"/>
          </a:p>
          <a:p>
            <a:pPr lvl="1"/>
            <a:r>
              <a:rPr lang="ko-KR" altLang="en-US" dirty="0"/>
              <a:t>호</a:t>
            </a:r>
            <a:r>
              <a:rPr lang="ko-KR" altLang="en-US" dirty="0" smtClean="0"/>
              <a:t>스트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내에서 호스트 식별을 위해 사용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                192.168.123.132</a:t>
            </a:r>
          </a:p>
          <a:p>
            <a:pPr marL="357187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주소에서 네트워크 주소와 호스트 주소를 구분하기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주소로 사용되는 비트는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호스트 주소로 사용되는 부분은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73183" y="3200400"/>
            <a:ext cx="2398817" cy="781110"/>
            <a:chOff x="2133600" y="3657600"/>
            <a:chExt cx="2398817" cy="781110"/>
          </a:xfrm>
        </p:grpSpPr>
        <p:sp>
          <p:nvSpPr>
            <p:cNvPr id="4" name="직사각형 3"/>
            <p:cNvSpPr/>
            <p:nvPr/>
          </p:nvSpPr>
          <p:spPr>
            <a:xfrm>
              <a:off x="2133600" y="3657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86200" y="3657600"/>
              <a:ext cx="533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4038600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네트워크 주소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4038600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호스트 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29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주소의 처음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비트를 사용하여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A: 10.52.36.11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B: 172.1.52.63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C: 192.168.123.132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D: </a:t>
            </a:r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E: </a:t>
            </a:r>
            <a:r>
              <a:rPr lang="ko-KR" altLang="en-US" dirty="0" smtClean="0"/>
              <a:t>유보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pic>
        <p:nvPicPr>
          <p:cNvPr id="3073" name="_x404744208" descr="EMB0000371462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2517"/>
            <a:ext cx="4403725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8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데이터 전송은 서브 네트워크로 전달되고 다시 서브 네트워크 내에서 호스트에 전달되는 방식으로 이루어짐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해당 호스트가 서브 네트워크에 없으면 호스트를 찾지 않는다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서브 네트워크를 작게 구성하면 효율적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대의 컴퓨터를 연결할 수 있으나 실제는 더 작은 서브 네트워크로 나누어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부분은 늘이고 호스트 주소 부분은 줄이기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en-US" altLang="ko-KR" dirty="0"/>
              <a:t>1111111.11111111.1111111 .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en-US" altLang="ko-KR" dirty="0" smtClean="0"/>
              <a:t>000000(255.255.255.192)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서브넷으로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192.168.123.0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192.168.123.1-62, 192.168.123.65-126, 192.168.123.129-190, 192.168.123.193-254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네트워크 구성요소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컴퓨터 네트워크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295507" cy="2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메시지</a:t>
            </a:r>
            <a:r>
              <a:rPr lang="en-US" altLang="ko-KR" sz="2800" dirty="0" smtClean="0"/>
              <a:t>(Message)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패킷으로 전송되는 </a:t>
            </a:r>
            <a:r>
              <a:rPr lang="ko-KR" altLang="en-US" sz="2600" dirty="0"/>
              <a:t>정보</a:t>
            </a:r>
            <a:endParaRPr lang="en-US" altLang="ko-KR" sz="2600" dirty="0"/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/>
              <a:t>정보</a:t>
            </a:r>
            <a:r>
              <a:rPr lang="en-US" altLang="ko-KR" sz="2600" dirty="0"/>
              <a:t>: </a:t>
            </a:r>
            <a:r>
              <a:rPr lang="ko-KR" altLang="en-US" sz="2600" dirty="0"/>
              <a:t>문자</a:t>
            </a:r>
            <a:r>
              <a:rPr lang="en-US" altLang="ko-KR" sz="2600" dirty="0"/>
              <a:t>, </a:t>
            </a:r>
            <a:r>
              <a:rPr lang="ko-KR" altLang="en-US" sz="2600" dirty="0"/>
              <a:t>숫자</a:t>
            </a:r>
            <a:r>
              <a:rPr lang="en-US" altLang="ko-KR" sz="2600" dirty="0"/>
              <a:t>, </a:t>
            </a:r>
            <a:r>
              <a:rPr lang="ko-KR" altLang="en-US" sz="2600" dirty="0"/>
              <a:t>소리</a:t>
            </a:r>
            <a:r>
              <a:rPr lang="en-US" altLang="ko-KR" sz="2600" dirty="0"/>
              <a:t>, </a:t>
            </a:r>
            <a:r>
              <a:rPr lang="ko-KR" altLang="en-US" sz="2600" dirty="0"/>
              <a:t>영상</a:t>
            </a:r>
            <a:r>
              <a:rPr lang="en-US" altLang="ko-KR" sz="2600" dirty="0"/>
              <a:t>, </a:t>
            </a:r>
            <a:r>
              <a:rPr lang="ko-KR" altLang="en-US" sz="2600" dirty="0"/>
              <a:t>그림 또는 멀티미디어 </a:t>
            </a:r>
            <a:r>
              <a:rPr lang="ko-KR" altLang="en-US" sz="2600" dirty="0" smtClean="0"/>
              <a:t>데이터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송신자</a:t>
            </a:r>
            <a:r>
              <a:rPr lang="en-US" altLang="ko-KR" sz="2800" dirty="0" smtClean="0"/>
              <a:t>(Sender)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보내는 장치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수신자</a:t>
            </a:r>
            <a:r>
              <a:rPr lang="en-US" altLang="ko-KR" sz="2800" dirty="0" smtClean="0"/>
              <a:t>(Receiver)</a:t>
            </a:r>
          </a:p>
          <a:p>
            <a:pPr marL="711200" lvl="1" indent="-51435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받는 장치</a:t>
            </a: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 구성 요소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94444"/>
              </p:ext>
            </p:extLst>
          </p:nvPr>
        </p:nvGraphicFramePr>
        <p:xfrm>
          <a:off x="4724400" y="1447800"/>
          <a:ext cx="4009292" cy="44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562443" imgH="393635" progId="">
                  <p:embed/>
                </p:oleObj>
              </mc:Choice>
              <mc:Fallback>
                <p:oleObj r:id="rId3" imgW="3562443" imgH="39363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447800"/>
                        <a:ext cx="4009292" cy="44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7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2800" dirty="0" smtClean="0"/>
              <a:t>전송매체</a:t>
            </a:r>
            <a:r>
              <a:rPr lang="en-US" altLang="ko-KR" sz="2800" dirty="0" smtClean="0"/>
              <a:t>(Medium)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/>
              <a:t>송신자에서 수신자까지 메시지를 전달하는 물리적인 </a:t>
            </a:r>
            <a:r>
              <a:rPr lang="ko-KR" altLang="en-US" sz="2800" b="1" dirty="0" smtClean="0"/>
              <a:t>경로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 err="1" smtClean="0"/>
              <a:t>꼬임선</a:t>
            </a:r>
            <a:r>
              <a:rPr lang="en-US" altLang="ko-KR" sz="2800" b="1" dirty="0"/>
              <a:t>(twisted pair wire), </a:t>
            </a:r>
            <a:r>
              <a:rPr lang="ko-KR" altLang="en-US" sz="2800" b="1" dirty="0" err="1"/>
              <a:t>동축선</a:t>
            </a:r>
            <a:r>
              <a:rPr lang="en-US" altLang="ko-KR" sz="2800" b="1" dirty="0"/>
              <a:t>(coaxial cable),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r>
              <a:rPr lang="en-US" altLang="ko-KR" sz="2800" b="1" dirty="0"/>
              <a:t>	</a:t>
            </a:r>
            <a:r>
              <a:rPr lang="ko-KR" altLang="en-US" sz="2800" b="1" dirty="0"/>
              <a:t>광케이블</a:t>
            </a:r>
            <a:r>
              <a:rPr lang="en-US" altLang="ko-KR" sz="2800" b="1" dirty="0"/>
              <a:t>(fiber-optic cable), </a:t>
            </a:r>
            <a:r>
              <a:rPr lang="ko-KR" altLang="en-US" sz="2800" b="1" dirty="0"/>
              <a:t>레이저 또는 </a:t>
            </a:r>
            <a:r>
              <a:rPr lang="ko-KR" altLang="en-US" sz="2800" b="1" dirty="0" err="1" smtClean="0"/>
              <a:t>무선파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endParaRPr lang="en-US" altLang="ko-KR" sz="2800" dirty="0" smtClean="0"/>
          </a:p>
          <a:p>
            <a:pPr marL="674687" indent="-51435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3000" dirty="0" smtClean="0"/>
              <a:t>프로토콜</a:t>
            </a:r>
            <a:r>
              <a:rPr lang="en-US" altLang="ko-KR" sz="3000" dirty="0" smtClean="0"/>
              <a:t>(Protocol)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데이터 통신 수행 규칙들의 집합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상호 합의</a:t>
            </a:r>
            <a:r>
              <a:rPr lang="en-US" altLang="ko-KR" sz="2800" b="1" dirty="0" smtClean="0"/>
              <a:t>)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구문</a:t>
            </a:r>
            <a:r>
              <a:rPr lang="en-US" altLang="ko-KR" sz="2600" b="1" dirty="0" smtClean="0"/>
              <a:t>(Syntax): </a:t>
            </a:r>
            <a:r>
              <a:rPr lang="ko-KR" altLang="en-US" sz="2600" b="1" dirty="0" smtClean="0"/>
              <a:t>무엇을 전송할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의미</a:t>
            </a:r>
            <a:r>
              <a:rPr lang="en-US" altLang="ko-KR" sz="2600" b="1" dirty="0" smtClean="0"/>
              <a:t>(Semantics): </a:t>
            </a:r>
            <a:r>
              <a:rPr lang="ko-KR" altLang="en-US" sz="2600" b="1" dirty="0" smtClean="0"/>
              <a:t>어떻게 동작할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타이밍</a:t>
            </a:r>
            <a:r>
              <a:rPr lang="en-US" altLang="ko-KR" sz="2600" b="1" dirty="0" smtClean="0"/>
              <a:t>(Timing): </a:t>
            </a:r>
            <a:r>
              <a:rPr lang="ko-KR" altLang="en-US" sz="2600" b="1" dirty="0" smtClean="0"/>
              <a:t>언제 전송할 것인가</a:t>
            </a:r>
            <a:r>
              <a:rPr lang="en-US" altLang="ko-KR" sz="2600" b="1" dirty="0" smtClean="0"/>
              <a:t>?</a:t>
            </a:r>
            <a:endParaRPr lang="ko-KR" altLang="en-US" sz="2600" b="1" dirty="0"/>
          </a:p>
          <a:p>
            <a:pPr marL="871537" lvl="1" indent="-51435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ko-KR" sz="2800" dirty="0"/>
          </a:p>
          <a:p>
            <a:pPr marL="654050" lvl="1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 구성 요소</a:t>
            </a:r>
          </a:p>
        </p:txBody>
      </p:sp>
    </p:spTree>
    <p:extLst>
      <p:ext uri="{BB962C8B-B14F-4D97-AF65-F5344CB8AC3E}">
        <p14:creationId xmlns:p14="http://schemas.microsoft.com/office/powerpoint/2010/main" val="1150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기능에 따라 계층 구조를 가진다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용이</a:t>
            </a:r>
            <a:endParaRPr lang="en-US" altLang="ko-KR" dirty="0" smtClean="0"/>
          </a:p>
          <a:p>
            <a:r>
              <a:rPr lang="ko-KR" altLang="en-US" dirty="0" smtClean="0"/>
              <a:t>프로토콜의 계층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(N)</a:t>
            </a:r>
            <a:r>
              <a:rPr lang="ko-KR" altLang="en-US" dirty="0" smtClean="0"/>
              <a:t>계층은 </a:t>
            </a:r>
            <a:r>
              <a:rPr lang="en-US" altLang="ko-KR" dirty="0" smtClean="0"/>
              <a:t>(N-1) </a:t>
            </a:r>
            <a:r>
              <a:rPr lang="ko-KR" altLang="en-US" dirty="0" smtClean="0"/>
              <a:t>계층의 서비스를 받아 </a:t>
            </a:r>
            <a:r>
              <a:rPr lang="en-US" altLang="ko-KR" dirty="0" smtClean="0"/>
              <a:t>(N+1) </a:t>
            </a:r>
            <a:r>
              <a:rPr lang="ko-KR" altLang="en-US" dirty="0" smtClean="0"/>
              <a:t>계층에게 서비스를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(Protocol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8911"/>
              </p:ext>
            </p:extLst>
          </p:nvPr>
        </p:nvGraphicFramePr>
        <p:xfrm>
          <a:off x="838200" y="3276600"/>
          <a:ext cx="710501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5531005" imgH="1651168" progId="">
                  <p:embed/>
                </p:oleObj>
              </mc:Choice>
              <mc:Fallback>
                <p:oleObj r:id="rId3" imgW="5531005" imgH="165116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710501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800" dirty="0" smtClean="0"/>
              <a:t>네트워크 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네트워크이 어떤 계층으로 구성되고 각 계층의 역할은 무엇이며 각 계층 사이의 교류는 어떻게 이루어지는지 설명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 모델은 프로토콜로 정의됨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대표적인 표준 </a:t>
            </a:r>
            <a:r>
              <a:rPr lang="ko-KR" altLang="en-US" sz="2600" dirty="0" smtClean="0"/>
              <a:t>네트워크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OSI 7</a:t>
            </a:r>
            <a:r>
              <a:rPr lang="ko-KR" altLang="en-US" sz="2600" dirty="0" smtClean="0"/>
              <a:t>계층 참조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TCP/IP </a:t>
            </a:r>
            <a:r>
              <a:rPr lang="ko-KR" altLang="en-US" sz="2600" dirty="0" smtClean="0"/>
              <a:t>프로토콜</a:t>
            </a:r>
            <a:endParaRPr lang="ko-KR" altLang="en-US" sz="2600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</a:p>
        </p:txBody>
      </p:sp>
    </p:spTree>
    <p:extLst>
      <p:ext uri="{BB962C8B-B14F-4D97-AF65-F5344CB8AC3E}">
        <p14:creationId xmlns:p14="http://schemas.microsoft.com/office/powerpoint/2010/main" val="2898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OSI 7</a:t>
            </a:r>
            <a:r>
              <a:rPr lang="ko-KR" altLang="en-US" sz="2800" dirty="0" smtClean="0"/>
              <a:t>계층 </a:t>
            </a:r>
            <a:r>
              <a:rPr lang="ko-KR" altLang="en-US" sz="2800" dirty="0" err="1" smtClean="0"/>
              <a:t>참조모델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국제표준화기구</a:t>
            </a:r>
            <a:r>
              <a:rPr lang="en-US" altLang="ko-KR" sz="2000" dirty="0" smtClean="0"/>
              <a:t>(ISO)</a:t>
            </a:r>
            <a:r>
              <a:rPr lang="ko-KR" altLang="en-US" sz="2000" dirty="0" smtClean="0"/>
              <a:t>에서 제정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기능에 따라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계층으로 구성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개방형 모델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참조모델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27208"/>
              </p:ext>
            </p:extLst>
          </p:nvPr>
        </p:nvGraphicFramePr>
        <p:xfrm>
          <a:off x="800100" y="2509156"/>
          <a:ext cx="7543800" cy="3129644"/>
        </p:xfrm>
        <a:graphic>
          <a:graphicData uri="http://schemas.openxmlformats.org/drawingml/2006/table">
            <a:tbl>
              <a:tblPr/>
              <a:tblGrid>
                <a:gridCol w="1642311">
                  <a:extLst>
                    <a:ext uri="{9D8B030D-6E8A-4147-A177-3AD203B41FA5}">
                      <a16:colId xmlns:a16="http://schemas.microsoft.com/office/drawing/2014/main" val="3158001980"/>
                    </a:ext>
                  </a:extLst>
                </a:gridCol>
                <a:gridCol w="5901489">
                  <a:extLst>
                    <a:ext uri="{9D8B030D-6E8A-4147-A177-3AD203B41FA5}">
                      <a16:colId xmlns:a16="http://schemas.microsoft.com/office/drawing/2014/main" val="1194800726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1841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WWW, FTP, Telnet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같은 응용 프로그램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5305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압축과 암호화 기능 수행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37673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성립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등을 대화 단위로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537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종단간 데이터 전송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07984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전송 경로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91637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오류 검출 및 흐름 제어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34180"/>
                  </a:ext>
                </a:extLst>
              </a:tr>
              <a:tr h="38817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전기적 신호로 변환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0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4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물리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 매체를 통한 비트 스트림 전송에 요구되는 기능을 담당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기계적</a:t>
            </a:r>
            <a:r>
              <a:rPr lang="en-US" altLang="ko-KR" sz="2400" dirty="0"/>
              <a:t>, </a:t>
            </a:r>
            <a:r>
              <a:rPr lang="ko-KR" altLang="en-US" sz="2400" dirty="0"/>
              <a:t>전기적</a:t>
            </a:r>
            <a:r>
              <a:rPr lang="en-US" altLang="ko-KR" sz="2400" dirty="0"/>
              <a:t>, </a:t>
            </a:r>
            <a:r>
              <a:rPr lang="ko-KR" altLang="en-US" sz="2400" dirty="0"/>
              <a:t>전송매체</a:t>
            </a:r>
            <a:r>
              <a:rPr lang="en-US" altLang="ko-KR" sz="2400" dirty="0"/>
              <a:t>)	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물리적인 장치와 인터페이스가 전송을 위해 필요한 기능과 처리절차 규정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물리 계층의 주요 기능</a:t>
            </a:r>
            <a:endParaRPr lang="en-US" altLang="ko-KR" sz="2400" dirty="0" smtClean="0"/>
          </a:p>
          <a:p>
            <a:pPr lvl="2"/>
            <a:r>
              <a:rPr kumimoji="1" lang="ko-KR" altLang="en-US" b="1" dirty="0" smtClean="0"/>
              <a:t>인터페이스와 </a:t>
            </a:r>
            <a:r>
              <a:rPr kumimoji="1" lang="ko-KR" altLang="en-US" b="1" dirty="0"/>
              <a:t>매체의 물리적인 특성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장치와 전송매체 간의 인터페이스 </a:t>
            </a:r>
            <a:r>
              <a:rPr kumimoji="1" lang="ko-KR" altLang="en-US" b="1" dirty="0" smtClean="0"/>
              <a:t>특성을 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표현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비트를 전송하기 위해 전기적 또는 광학적인 신호로 </a:t>
            </a:r>
            <a:r>
              <a:rPr kumimoji="1" lang="ko-KR" altLang="en-US" b="1" dirty="0" smtClean="0"/>
              <a:t>부호화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데이터 </a:t>
            </a:r>
            <a:r>
              <a:rPr kumimoji="1" lang="ko-KR" altLang="en-US" b="1" dirty="0"/>
              <a:t>속도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신호가 유지되는 비트의 주기를 </a:t>
            </a:r>
            <a:r>
              <a:rPr kumimoji="1" lang="ko-KR" altLang="en-US" b="1" dirty="0" smtClean="0"/>
              <a:t>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동기화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송신자와 수신자는 같은 클럭을 사용</a:t>
            </a:r>
          </a:p>
          <a:p>
            <a:pPr lvl="1">
              <a:lnSpc>
                <a:spcPct val="100000"/>
              </a:lnSpc>
            </a:pPr>
            <a:endParaRPr lang="ko-KR" altLang="en-US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1238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FF0000"/>
            </a:solidFill>
            <a:latin typeface="HY얕은샘물M" panose="02030600000101010101" pitchFamily="18" charset="-127"/>
            <a:ea typeface="HY얕은샘물M" panose="02030600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17696</TotalTime>
  <Words>1037</Words>
  <Application>Microsoft Office PowerPoint</Application>
  <PresentationFormat>화면 슬라이드 쇼(4:3)</PresentationFormat>
  <Paragraphs>234</Paragraphs>
  <Slides>28</Slides>
  <Notes>2</Notes>
  <HiddenSlides>8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굴림</vt:lpstr>
      <vt:lpstr>Verdana</vt:lpstr>
      <vt:lpstr>돋움</vt:lpstr>
      <vt:lpstr>맑은 고딕</vt:lpstr>
      <vt:lpstr>Wingdings</vt:lpstr>
      <vt:lpstr>HY헤드라인M</vt:lpstr>
      <vt:lpstr>HY얕은샘물M</vt:lpstr>
      <vt:lpstr>Arial</vt:lpstr>
      <vt:lpstr>2_디자인 사용자 지정</vt:lpstr>
      <vt:lpstr>9. 컴퓨터 네트워크 개요</vt:lpstr>
      <vt:lpstr>컴퓨터 네트워크</vt:lpstr>
      <vt:lpstr>컴퓨터 네트워크</vt:lpstr>
      <vt:lpstr>컴퓨터 네트워크 구성 요소</vt:lpstr>
      <vt:lpstr>컴퓨터 네트워크 구성 요소</vt:lpstr>
      <vt:lpstr>프로토콜(Protocol)의 구조</vt:lpstr>
      <vt:lpstr>컴퓨터 네트워크</vt:lpstr>
      <vt:lpstr>OSI 7계층 참조모델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TCP/IP 프로토콜</vt:lpstr>
      <vt:lpstr>TCP/IP 개요</vt:lpstr>
      <vt:lpstr>TCP/IP 프로토콜</vt:lpstr>
      <vt:lpstr>TCP/IP 모델</vt:lpstr>
      <vt:lpstr>TCP/IP 모델</vt:lpstr>
      <vt:lpstr>TCP/IP 프로토콜</vt:lpstr>
      <vt:lpstr>TCP/IP 프로토콜</vt:lpstr>
      <vt:lpstr>전송 종단점</vt:lpstr>
      <vt:lpstr>IP 주소</vt:lpstr>
      <vt:lpstr>IP 주소</vt:lpstr>
      <vt:lpstr>IP 주소</vt:lpstr>
      <vt:lpstr>IP 주소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Suh Yeolkyu</cp:lastModifiedBy>
  <cp:revision>2721</cp:revision>
  <dcterms:created xsi:type="dcterms:W3CDTF">2004-07-21T02:43:03Z</dcterms:created>
  <dcterms:modified xsi:type="dcterms:W3CDTF">2020-02-01T08:50:53Z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