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30" r:id="rId3"/>
    <p:sldId id="375" r:id="rId4"/>
    <p:sldId id="423" r:id="rId5"/>
    <p:sldId id="424" r:id="rId6"/>
    <p:sldId id="425" r:id="rId7"/>
    <p:sldId id="426" r:id="rId8"/>
    <p:sldId id="427" r:id="rId9"/>
    <p:sldId id="428" r:id="rId10"/>
    <p:sldId id="355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120" userDrawn="1">
          <p15:clr>
            <a:srgbClr val="A4A3A4"/>
          </p15:clr>
        </p15:guide>
        <p15:guide id="2" pos="104" userDrawn="1">
          <p15:clr>
            <a:srgbClr val="A4A3A4"/>
          </p15:clr>
        </p15:guide>
        <p15:guide id="3" pos="6136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436" userDrawn="1">
          <p15:clr>
            <a:srgbClr val="A4A3A4"/>
          </p15:clr>
        </p15:guide>
        <p15:guide id="10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-144" y="-108"/>
      </p:cViewPr>
      <p:guideLst>
        <p:guide orient="horz" pos="2160"/>
        <p:guide orient="horz" pos="1162"/>
        <p:guide orient="horz" pos="3929"/>
        <p:guide orient="horz" pos="981"/>
        <p:guide orient="horz" pos="618"/>
        <p:guide orient="horz" pos="436"/>
        <p:guide orient="horz" pos="232"/>
        <p:guide pos="3120"/>
        <p:guide pos="104"/>
        <p:guide pos="6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24D-0F05-458D-9B98-A83B81EE0CF7}" type="datetimeFigureOut">
              <a:rPr lang="ko-KR" altLang="en-US" smtClean="0"/>
              <a:t>2016-12-02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74668-40DE-442A-A9AE-DC8B30F83A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33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42294"/>
            <a:ext cx="8420100" cy="1347738"/>
          </a:xfrm>
        </p:spPr>
        <p:txBody>
          <a:bodyPr anchor="ctr">
            <a:normAutofit/>
          </a:bodyPr>
          <a:lstStyle>
            <a:lvl1pPr algn="ctr">
              <a:defRPr sz="36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3266172"/>
            <a:ext cx="7429500" cy="580335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9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59224" y="4706970"/>
            <a:ext cx="3403826" cy="1281113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73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704" y="1569895"/>
            <a:ext cx="9904412" cy="481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150" normalizeH="0" baseline="0" noProof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C3C3C"/>
              </a:solidFill>
              <a:effectLst>
                <a:outerShdw blurRad="50800" dist="12700" dir="2700000" algn="tl" rotWithShape="0">
                  <a:srgbClr val="3C3C3C">
                    <a:lumMod val="75000"/>
                    <a:lumOff val="25000"/>
                    <a:alpha val="40000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68" y="1787979"/>
            <a:ext cx="9452986" cy="4486626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2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1pPr>
            <a:lvl2pPr>
              <a:defRPr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2pPr>
            <a:lvl3pPr>
              <a:defRPr sz="105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3pPr>
            <a:lvl4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4pPr>
            <a:lvl5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4031" y="6504026"/>
            <a:ext cx="710180" cy="249385"/>
          </a:xfrm>
        </p:spPr>
        <p:txBody>
          <a:bodyPr/>
          <a:lstStyle>
            <a:lvl1pPr algn="ctr">
              <a:defRPr sz="1000"/>
            </a:lvl1pPr>
          </a:lstStyle>
          <a:p>
            <a:fld id="{D87D4365-2CA4-4DA4-B122-95C497B6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8" y="0"/>
            <a:ext cx="9904413" cy="980728"/>
            <a:chOff x="0" y="0"/>
            <a:chExt cx="9158215" cy="843148"/>
          </a:xfrm>
        </p:grpSpPr>
        <p:pic>
          <p:nvPicPr>
            <p:cNvPr id="12" name="Picture 2" descr="\\211.47.134.121\2013\이준석팀\MS\박상준B\0507_Lync 세미나_박상준B\제작물\PPT\ms lync 세미나 ppt내지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b="87774"/>
            <a:stretch/>
          </p:blipFill>
          <p:spPr bwMode="auto">
            <a:xfrm>
              <a:off x="0" y="0"/>
              <a:ext cx="9158215" cy="8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0"/>
              <a:ext cx="3024336" cy="6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 descr="ubibase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8" y="180786"/>
            <a:ext cx="8147732" cy="618385"/>
          </a:xfrm>
        </p:spPr>
        <p:txBody>
          <a:bodyPr anchor="b">
            <a:normAutofit/>
          </a:bodyPr>
          <a:lstStyle>
            <a:lvl1pPr>
              <a:defRPr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9" name="Line 7"/>
          <p:cNvSpPr>
            <a:spLocks noChangeShapeType="1"/>
          </p:cNvSpPr>
          <p:nvPr userDrawn="1"/>
        </p:nvSpPr>
        <p:spPr bwMode="auto">
          <a:xfrm>
            <a:off x="16" y="6382148"/>
            <a:ext cx="99044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21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39713" y="964746"/>
            <a:ext cx="9453562" cy="699361"/>
          </a:xfrm>
          <a:ln>
            <a:solidFill>
              <a:schemeClr val="tx1">
                <a:alpha val="0"/>
              </a:schemeClr>
            </a:solidFill>
          </a:ln>
        </p:spPr>
        <p:txBody>
          <a:bodyPr anchor="t">
            <a:normAutofit/>
          </a:bodyPr>
          <a:lstStyle>
            <a:lvl1pPr marL="0" indent="0" algn="l">
              <a:buNone/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8807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312962" y="2429134"/>
            <a:ext cx="7296405" cy="1281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11" name="그림 10" descr="ubibase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42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365-2CA4-4DA4-B122-95C497B64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racle.com/technetwork/apps-tech/jdbc-112010-090769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JDBC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33550" y="3732897"/>
            <a:ext cx="7429500" cy="580335"/>
          </a:xfrm>
        </p:spPr>
        <p:txBody>
          <a:bodyPr/>
          <a:lstStyle/>
          <a:p>
            <a:r>
              <a:rPr lang="en-US" altLang="ko-KR" dirty="0" smtClean="0"/>
              <a:t>(JDBC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759224" y="5219700"/>
            <a:ext cx="3403826" cy="1082708"/>
          </a:xfrm>
        </p:spPr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06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 25</a:t>
            </a:r>
            <a:r>
              <a:rPr lang="ko-KR" altLang="en-US" dirty="0" smtClean="0"/>
              <a:t>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88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 anchor="b">
            <a:normAutofit/>
          </a:bodyPr>
          <a:lstStyle/>
          <a:p>
            <a:r>
              <a:rPr lang="ko-KR" altLang="en-US" sz="4000" dirty="0" smtClean="0"/>
              <a:t>감사합니다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2" t="31873" r="45833" b="57715"/>
          <a:stretch/>
        </p:blipFill>
        <p:spPr bwMode="auto">
          <a:xfrm>
            <a:off x="7835900" y="114300"/>
            <a:ext cx="1943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1719343"/>
            <a:ext cx="8034275" cy="382920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JDBC</a:t>
            </a:r>
          </a:p>
          <a:p>
            <a:pPr>
              <a:lnSpc>
                <a:spcPct val="100000"/>
              </a:lnSpc>
            </a:pP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7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JDBC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1. JDBC(Java </a:t>
            </a:r>
            <a:r>
              <a:rPr lang="en-US" altLang="ko-KR" sz="1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DataBase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Connectivity)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JDBC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자바 패키지의 일부로서 자바 프로그램이 데이터베이스와 연결되어 데이터를 주고 받을 수 있게 해주는 프로그래밍 인터페이스 이다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JDBC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언어를 이용하여 데이터베이스에 접근할 수 있는 프로그래밍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API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데이터베이스에 접근해서 작업하기 위해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DBMS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언어인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SQL(Structured Query Language(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표준질의언어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: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데이터베이스가 제공하는 데이터베이스 접근 언어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사용한다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JDBC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이 자바 언어를 이용하여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SQL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로 작성된 쿼리 객체를 데이터베이스에 전달하여 데이터베이스 안의 테이블을 대상으로 작업을 할 수 있도록 해준다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JDBC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Microsoft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사의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ODBC(Open Database Connectivity)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영향을 받아서 만들어졌다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JDBC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2. JDBC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27380" y="1584236"/>
            <a:ext cx="9302395" cy="463558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TYPE1. JDBC-ODBC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브리지 드라이버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: sun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사에서 기본적으로 제공하는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JDBC 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드라이버로써 윈도우 운영체제에서 제공되는</a:t>
            </a: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ODBC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사용할 수 있도록 해준다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en-US" altLang="ko-KR" sz="12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sun.jdbc.odbc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패키지를 통해 해당 클래스들이 제공된다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TYPE2. </a:t>
            </a:r>
            <a:r>
              <a:rPr lang="ko-KR" altLang="en-US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네이티브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드라이버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: DBMS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</a:t>
            </a:r>
            <a:r>
              <a:rPr lang="ko-KR" altLang="en-US" sz="12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언언나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C++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언어용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API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호출하는 자바언어로 작성된 </a:t>
            </a:r>
            <a:r>
              <a:rPr lang="ko-KR" altLang="en-US" sz="12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오라클의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OCI 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타입</a:t>
            </a:r>
            <a:endParaRPr lang="en-US" altLang="ko-KR" sz="12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TYPE3. JDBC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네트워크 연결 드라이버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: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JDBC </a:t>
            </a:r>
            <a:r>
              <a:rPr lang="ko-KR" altLang="en-US" sz="12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호출을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DBMS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독립적인 네트워크 프로토콜로 바꾸어 </a:t>
            </a:r>
            <a:r>
              <a:rPr lang="ko-KR" altLang="en-US" sz="12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미들웨어에게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전달하고 이 </a:t>
            </a:r>
            <a:r>
              <a:rPr lang="ko-KR" altLang="en-US" sz="12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미들웨어가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DBMS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와 통신을 하는 형태의 순수 자바로 작성된 드라이버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TYPE4. DBMS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프로토콜 준수 드라이버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: 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가장 일반적으로 사용되는 드라이버로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DBMS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직접 접속하여 사용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DBMS 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프로토콜을 직접 사용하므로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DBMS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종속되어 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DBMS</a:t>
            </a:r>
            <a:r>
              <a:rPr lang="ko-KR" altLang="en-US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마다 별도 만들어 진다</a:t>
            </a:r>
            <a:r>
              <a:rPr lang="en-US" altLang="ko-KR" sz="12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JDBC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JDBC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01606"/>
              </p:ext>
            </p:extLst>
          </p:nvPr>
        </p:nvGraphicFramePr>
        <p:xfrm>
          <a:off x="213034" y="1507578"/>
          <a:ext cx="9388165" cy="4871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7733"/>
                <a:gridCol w="1760963"/>
                <a:gridCol w="2885194"/>
                <a:gridCol w="3064275"/>
              </a:tblGrid>
              <a:tr h="316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JDBC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드라이버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드라이버유형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드라이버클래스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연결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3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JDK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기본드라이버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JDBC-ODBC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브리지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sun.jdbc.odbc.JdbcOdbcDriver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jdbc:odbc</a:t>
                      </a:r>
                      <a:r>
                        <a:rPr lang="en-US" altLang="ko-KR" sz="1200" dirty="0" smtClean="0"/>
                        <a:t>:&lt;</a:t>
                      </a:r>
                      <a:r>
                        <a:rPr lang="en-US" altLang="ko-KR" sz="1200" dirty="0" err="1" smtClean="0"/>
                        <a:t>dbname</a:t>
                      </a:r>
                      <a:r>
                        <a:rPr lang="en-US" altLang="ko-KR" sz="1200" dirty="0" smtClean="0"/>
                        <a:t>&gt;”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5786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오라클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thin </a:t>
                      </a:r>
                      <a:r>
                        <a:rPr lang="ko-KR" altLang="en-US" sz="1200" dirty="0" smtClean="0"/>
                        <a:t>드라이버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DBMS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프로토콜 준수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oracle.jdbc.driver.OracleDriver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jdbc:oracle:thin</a:t>
                      </a:r>
                      <a:r>
                        <a:rPr lang="en-US" altLang="ko-KR" sz="1200" dirty="0" smtClean="0"/>
                        <a:t>:@&lt;</a:t>
                      </a:r>
                      <a:r>
                        <a:rPr lang="en-US" altLang="ko-KR" sz="1200" dirty="0" err="1" smtClean="0"/>
                        <a:t>dbname</a:t>
                      </a:r>
                      <a:r>
                        <a:rPr lang="en-US" altLang="ko-KR" sz="1200" dirty="0" smtClean="0"/>
                        <a:t>&gt;:1521:ORA”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571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오라클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OCI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드라이버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네이티브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API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oracle.jdbc.driver.OracleDriver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“jdbc:oralce:oci11:@&lt;</a:t>
                      </a:r>
                      <a:r>
                        <a:rPr lang="en-US" altLang="ko-KR" sz="1200" dirty="0" err="1" smtClean="0"/>
                        <a:t>dbname</a:t>
                      </a:r>
                      <a:r>
                        <a:rPr lang="en-US" altLang="ko-KR" sz="1200" dirty="0" smtClean="0"/>
                        <a:t>&gt;”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5786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사이베이스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jConnect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드라이버 </a:t>
                      </a:r>
                      <a:r>
                        <a:rPr lang="en-US" altLang="ko-KR" sz="1200" dirty="0" smtClean="0"/>
                        <a:t>5.0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네이티브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API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com.sybase.jdbc2.jdbc.SybDriver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jdbc:sybase:Tds</a:t>
                      </a:r>
                      <a:r>
                        <a:rPr lang="en-US" altLang="ko-KR" sz="1200" dirty="0" smtClean="0"/>
                        <a:t>:&lt;</a:t>
                      </a:r>
                      <a:r>
                        <a:rPr lang="en-US" altLang="ko-KR" sz="1200" dirty="0" err="1" smtClean="0"/>
                        <a:t>ip</a:t>
                      </a:r>
                      <a:r>
                        <a:rPr lang="en-US" altLang="ko-KR" sz="1200" dirty="0" smtClean="0"/>
                        <a:t>&gt;:&lt;port&gt;”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7439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인포믹스</a:t>
                      </a:r>
                      <a:r>
                        <a:rPr lang="ko-KR" altLang="en-US" sz="1200" dirty="0" smtClean="0"/>
                        <a:t> 드라이버 </a:t>
                      </a:r>
                      <a:r>
                        <a:rPr lang="en-US" altLang="ko-KR" sz="1200" dirty="0" smtClean="0"/>
                        <a:t>2.0 JC1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DBMS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프로토콜 준수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com.informix.jdbc.IfxDriver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jdbc:informix-sqli</a:t>
                      </a:r>
                      <a:r>
                        <a:rPr lang="en-US" altLang="ko-KR" sz="1200" dirty="0" smtClean="0"/>
                        <a:t>://&lt;</a:t>
                      </a:r>
                      <a:r>
                        <a:rPr lang="en-US" altLang="ko-KR" sz="1200" dirty="0" err="1" smtClean="0"/>
                        <a:t>ip</a:t>
                      </a:r>
                      <a:r>
                        <a:rPr lang="en-US" altLang="ko-KR" sz="1200" dirty="0" smtClean="0"/>
                        <a:t>&gt;:&lt;port&gt;/&lt;</a:t>
                      </a:r>
                      <a:r>
                        <a:rPr lang="en-US" altLang="ko-KR" sz="1200" dirty="0" err="1" smtClean="0"/>
                        <a:t>dbname</a:t>
                      </a:r>
                      <a:r>
                        <a:rPr lang="en-US" altLang="ko-KR" sz="1200" dirty="0" smtClean="0"/>
                        <a:t>&gt;:INFORMIXSERVER”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5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mSQL</a:t>
                      </a:r>
                      <a:r>
                        <a:rPr lang="en-US" altLang="ko-KR" sz="1200" dirty="0" smtClean="0"/>
                        <a:t> Imaginary</a:t>
                      </a:r>
                      <a:r>
                        <a:rPr lang="en-US" altLang="ko-KR" sz="1200" baseline="0" dirty="0" smtClean="0"/>
                        <a:t> JDBC </a:t>
                      </a:r>
                      <a:r>
                        <a:rPr lang="ko-KR" altLang="en-US" sz="1200" baseline="0" dirty="0" smtClean="0"/>
                        <a:t>드라이버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DBMS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프로토콜 준수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com.imaginary.sql.msql.MsqlDriver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jdbc:msql</a:t>
                      </a:r>
                      <a:r>
                        <a:rPr lang="en-US" altLang="ko-KR" sz="1200" dirty="0" smtClean="0"/>
                        <a:t>://&lt;</a:t>
                      </a:r>
                      <a:r>
                        <a:rPr lang="en-US" altLang="ko-KR" sz="1200" dirty="0" err="1" smtClean="0"/>
                        <a:t>ip</a:t>
                      </a:r>
                      <a:r>
                        <a:rPr lang="en-US" altLang="ko-KR" sz="1200" dirty="0" smtClean="0"/>
                        <a:t>&gt;:&lt;port&gt;/&lt;</a:t>
                      </a:r>
                      <a:r>
                        <a:rPr lang="en-US" altLang="ko-KR" sz="1200" dirty="0" err="1" smtClean="0"/>
                        <a:t>dbname</a:t>
                      </a:r>
                      <a:r>
                        <a:rPr lang="en-US" altLang="ko-KR" sz="1200" dirty="0" smtClean="0"/>
                        <a:t>&gt;”</a:t>
                      </a:r>
                      <a:endParaRPr lang="ko-KR" altLang="en-US" sz="1200" dirty="0"/>
                    </a:p>
                  </a:txBody>
                  <a:tcPr/>
                </a:tc>
              </a:tr>
              <a:tr h="578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Postgres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드라이버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DBMS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프로토콜 준수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postgresql.Driver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jdbc:postgresql</a:t>
                      </a:r>
                      <a:r>
                        <a:rPr lang="en-US" altLang="ko-KR" sz="1200" dirty="0" smtClean="0"/>
                        <a:t>://&lt;</a:t>
                      </a:r>
                      <a:r>
                        <a:rPr lang="en-US" altLang="ko-KR" sz="1200" dirty="0" err="1" smtClean="0"/>
                        <a:t>ip</a:t>
                      </a:r>
                      <a:r>
                        <a:rPr lang="en-US" altLang="ko-KR" sz="1200" dirty="0" smtClean="0"/>
                        <a:t>&gt;:&lt;port&gt;/&lt;</a:t>
                      </a:r>
                      <a:r>
                        <a:rPr lang="en-US" altLang="ko-KR" sz="1200" dirty="0" err="1" smtClean="0"/>
                        <a:t>dbname</a:t>
                      </a:r>
                      <a:r>
                        <a:rPr lang="en-US" altLang="ko-KR" sz="1200" dirty="0" smtClean="0"/>
                        <a:t>&gt;”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57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MySql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드라이버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DBMS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프로토콜 준수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org.git.mm.mysql.Driver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dirty="0" err="1" smtClean="0"/>
                        <a:t>jdbc:mysql</a:t>
                      </a:r>
                      <a:r>
                        <a:rPr lang="en-US" altLang="ko-KR" sz="1200" dirty="0" smtClean="0"/>
                        <a:t>://&lt;</a:t>
                      </a:r>
                      <a:r>
                        <a:rPr lang="en-US" altLang="ko-KR" sz="1200" dirty="0" err="1" smtClean="0"/>
                        <a:t>ip</a:t>
                      </a:r>
                      <a:r>
                        <a:rPr lang="en-US" altLang="ko-KR" sz="1200" dirty="0" smtClean="0"/>
                        <a:t>&gt;:&lt;port&gt;/&lt;</a:t>
                      </a:r>
                      <a:r>
                        <a:rPr lang="en-US" altLang="ko-KR" sz="1200" dirty="0" err="1" smtClean="0"/>
                        <a:t>dbname</a:t>
                      </a:r>
                      <a:r>
                        <a:rPr lang="en-US" altLang="ko-KR" sz="1200" dirty="0" smtClean="0"/>
                        <a:t>&gt;”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JDBC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JDBC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설정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27380" y="1584236"/>
            <a:ext cx="9302395" cy="463558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JDBC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구하기 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hlinkClick r:id="rId2"/>
              </a:rPr>
              <a:t> http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hlinkClick r:id="rId2"/>
              </a:rPr>
              <a:t>://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  <a:hlinkClick r:id="rId2"/>
              </a:rPr>
              <a:t>www.oracle.com/technetwork/apps-tech/jdbc-112010-090769.html</a:t>
            </a: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C:\app\kosmo1412_0\product\11.2.0\dbhome_2\jdbc\lib \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ojdbc6.jar</a:t>
            </a:r>
          </a:p>
          <a:p>
            <a:pPr>
              <a:lnSpc>
                <a:spcPct val="15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JDBC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설치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C:\Program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Files\Java\jdk1.6.0_25\</a:t>
            </a:r>
            <a:r>
              <a:rPr lang="en-US" altLang="ko-KR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jre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\lib\</a:t>
            </a:r>
            <a:r>
              <a:rPr lang="en-US" altLang="ko-KR" sz="1600" b="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ext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\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ojdbc6.jar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1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JDBC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JDBC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설정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27380" y="1584236"/>
            <a:ext cx="9302395" cy="463558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JDBC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설치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(eclipse LUNA)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C:\app\kosmo1412_0\product\11.2.0\dbhome_2\jdbc\lib \ojdbc6.jar</a:t>
            </a:r>
          </a:p>
          <a:p>
            <a:pPr>
              <a:lnSpc>
                <a:spcPct val="15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00.JExam\화면캡쳐\jar_Buildpa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1" y="2656295"/>
            <a:ext cx="6287512" cy="353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4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JDBC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JDBC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설정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27380" y="1584236"/>
            <a:ext cx="9302395" cy="463558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JDBC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설치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(eclipse LUNA)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C:\app\kosmo1412_0\product\11.2.0\dbhome_2\jdbc\lib \ojdbc6.jar</a:t>
            </a:r>
          </a:p>
          <a:p>
            <a:pPr>
              <a:lnSpc>
                <a:spcPct val="15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00.JExam\화면캡쳐\ojdc파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0" y="2747319"/>
            <a:ext cx="6174015" cy="347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8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JDBC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en-US" altLang="ko-KR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JDBC </a:t>
            </a:r>
            <a:r>
              <a:rPr lang="ko-KR" altLang="en-US" sz="1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설정</a:t>
            </a:r>
            <a:endParaRPr lang="en-US" altLang="ko-KR" sz="1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27380" y="1584236"/>
            <a:ext cx="9302395" cy="463558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-- JDBC </a:t>
            </a:r>
            <a:r>
              <a:rPr lang="ko-KR" altLang="en-US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드라이버 설치 </a:t>
            </a:r>
            <a:r>
              <a:rPr lang="en-US" altLang="ko-KR" sz="1600" b="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(eclipse LUNA)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C:\app\kosmo1412_0\product\11.2.0\dbhome_2\jdbc\lib \ojdbc6.jar</a:t>
            </a:r>
          </a:p>
          <a:p>
            <a:pPr>
              <a:lnSpc>
                <a:spcPct val="150000"/>
              </a:lnSpc>
            </a:pPr>
            <a:endParaRPr lang="en-US" altLang="ko-KR" sz="1600" b="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00.JExam\화면캡쳐\jar파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3" y="2613615"/>
            <a:ext cx="6179940" cy="347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 - 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3994</TotalTime>
  <Words>475</Words>
  <Application>Microsoft Office PowerPoint</Application>
  <PresentationFormat>A4 용지(210x297mm)</PresentationFormat>
  <Paragraphs>90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JDBC </vt:lpstr>
      <vt:lpstr>목차 </vt:lpstr>
      <vt:lpstr>1. JDBC</vt:lpstr>
      <vt:lpstr>1. JDBC</vt:lpstr>
      <vt:lpstr>1. JDBC</vt:lpstr>
      <vt:lpstr>1. JDBC</vt:lpstr>
      <vt:lpstr>1. JDBC</vt:lpstr>
      <vt:lpstr>1. JDBC</vt:lpstr>
      <vt:lpstr>1. JDBC</vt:lpstr>
      <vt:lpstr>PowerPoint 프레젠테이션</vt:lpstr>
    </vt:vector>
  </TitlesOfParts>
  <Company>(주)유비베이스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Lync 메신저 및 전화 연동 환경 구성</dc:title>
  <dc:creator>이성녕 (Lee, SungNyung)</dc:creator>
  <cp:lastModifiedBy>KOITT</cp:lastModifiedBy>
  <cp:revision>574</cp:revision>
  <dcterms:created xsi:type="dcterms:W3CDTF">2014-11-04T04:38:47Z</dcterms:created>
  <dcterms:modified xsi:type="dcterms:W3CDTF">2016-12-02T08:16:17Z</dcterms:modified>
  <cp:contentStatus/>
</cp:coreProperties>
</file>