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95" r:id="rId3"/>
    <p:sldId id="296" r:id="rId4"/>
    <p:sldId id="297" r:id="rId5"/>
    <p:sldId id="280" r:id="rId6"/>
    <p:sldId id="281" r:id="rId7"/>
    <p:sldId id="282" r:id="rId8"/>
    <p:sldId id="283" r:id="rId9"/>
    <p:sldId id="284" r:id="rId10"/>
    <p:sldId id="286" r:id="rId11"/>
    <p:sldId id="288" r:id="rId12"/>
    <p:sldId id="287" r:id="rId13"/>
    <p:sldId id="285" r:id="rId14"/>
    <p:sldId id="290" r:id="rId15"/>
    <p:sldId id="291" r:id="rId16"/>
    <p:sldId id="289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12/21/2021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Microservices Implementation on Spring Cloud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B18F-E0B8-4603-A035-1378337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064E-812D-4EF0-909B-ADAB98A4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model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—The deployment infrastructure passes the configuration properties to the service instance using, for example, operating system environment variables </a:t>
            </a:r>
            <a:r>
              <a:rPr lang="en-IN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 configuration file.</a:t>
            </a:r>
          </a:p>
          <a:p>
            <a:pPr algn="l"/>
            <a:r>
              <a:rPr lang="en-US" b="0" i="1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model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—The service instance reads its configuration properties from a configuration </a:t>
            </a:r>
            <a:r>
              <a:rPr lang="en-IN" b="0" i="0" u="none" strike="noStrike" baseline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4326-7BE8-4AAD-9100-A29AC602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8CAF-CDAB-4724-B3EC-63B2B6D3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54F4A-7997-4C4B-BCAA-235FDEFFD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01" t="16356" r="9355" b="12397"/>
          <a:stretch/>
        </p:blipFill>
        <p:spPr>
          <a:xfrm>
            <a:off x="396773" y="130540"/>
            <a:ext cx="11398454" cy="41902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C72D1-13ED-427A-B52F-AE8418E905D1}"/>
              </a:ext>
            </a:extLst>
          </p:cNvPr>
          <p:cNvSpPr txBox="1"/>
          <p:nvPr/>
        </p:nvSpPr>
        <p:spPr>
          <a:xfrm>
            <a:off x="396773" y="4826827"/>
            <a:ext cx="1151706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anklinGothic-Demi"/>
                <a:ea typeface="+mn-ea"/>
                <a:cs typeface="+mn-cs"/>
              </a:rPr>
              <a:t>When the deployment infrastructure creates an instance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ourier-Bold"/>
                <a:ea typeface="+mn-ea"/>
                <a:cs typeface="+mn-cs"/>
              </a:rPr>
              <a:t>Order History Service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anklinGothic-Demi"/>
                <a:ea typeface="+mn-ea"/>
                <a:cs typeface="+mn-cs"/>
              </a:rPr>
              <a:t>, it sets the environment variables containing the externalized configuration.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ourier-Bold"/>
                <a:ea typeface="+mn-ea"/>
                <a:cs typeface="+mn-cs"/>
              </a:rPr>
              <a:t>Order History Service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ranklinGothic-Demi"/>
                <a:ea typeface="+mn-ea"/>
                <a:cs typeface="+mn-cs"/>
              </a:rPr>
              <a:t>reads those environment variables.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634823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6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68A-2CAC-496F-B772-5BD450C4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F570-C5EB-4B28-B565-BEBC84FA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read Properties from application.properties/yml</a:t>
            </a:r>
          </a:p>
          <a:p>
            <a:r>
              <a:rPr lang="en-IN" dirty="0"/>
              <a:t>How to read properties from command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4EE8-7BEB-4AD8-8915-3F0B6332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3B2D-D598-42E8-8080-61E19596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0" i="0" u="none" strike="noStrike" baseline="0" dirty="0">
                <a:solidFill>
                  <a:srgbClr val="262626"/>
                </a:solidFill>
                <a:latin typeface="NewBaskerville-Roman"/>
              </a:rPr>
              <a:t>In the pull model, a service instance reads its configuration properties from a configuration </a:t>
            </a:r>
            <a:r>
              <a:rPr lang="en-IN" sz="4400" b="0" i="0" u="none" strike="noStrike" baseline="0" dirty="0">
                <a:solidFill>
                  <a:srgbClr val="262626"/>
                </a:solidFill>
                <a:latin typeface="NewBaskerville-Roman"/>
              </a:rPr>
              <a:t>server.</a:t>
            </a:r>
          </a:p>
          <a:p>
            <a:pPr algn="l"/>
            <a:r>
              <a:rPr lang="en-US" sz="3600" b="0" i="0" u="none" strike="noStrike" baseline="0" dirty="0">
                <a:solidFill>
                  <a:srgbClr val="262626"/>
                </a:solidFill>
                <a:latin typeface="NewBaskerville-Roman"/>
              </a:rPr>
              <a:t>On startup, a service instance queries the configuration service for its configuration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145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AAFD-F6CB-49DB-9C76-82A5A7CC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based 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7634-6C2D-499A-8743-E9239B95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Version control system such as Git</a:t>
            </a:r>
          </a:p>
          <a:p>
            <a:pPr algn="l"/>
            <a:r>
              <a:rPr lang="en-IN" b="0" i="0" u="none" strike="noStrike" baseline="0" dirty="0">
                <a:solidFill>
                  <a:srgbClr val="262626"/>
                </a:solidFill>
                <a:latin typeface="NewBaskerville-Roman"/>
              </a:rPr>
              <a:t>SQL and NoSQL databases</a:t>
            </a:r>
          </a:p>
          <a:p>
            <a:pPr algn="l"/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Specialized configuration servers, such as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NewBaskerville-Roman"/>
              </a:rPr>
              <a:t>Spring Cloud Config Server, </a:t>
            </a:r>
            <a:r>
              <a:rPr lang="en-US" b="1" i="0" u="none" strike="noStrike" baseline="0" dirty="0" err="1">
                <a:solidFill>
                  <a:schemeClr val="accent1"/>
                </a:solidFill>
                <a:latin typeface="NewBaskerville-Roman"/>
              </a:rPr>
              <a:t>Hashicorp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NewBaskerville-Roman"/>
              </a:rPr>
              <a:t> </a:t>
            </a:r>
            <a:r>
              <a:rPr lang="en-US" b="0" i="0" u="none" strike="noStrike" baseline="0" dirty="0">
                <a:solidFill>
                  <a:srgbClr val="262626"/>
                </a:solidFill>
                <a:latin typeface="NewBaskerville-Roman"/>
              </a:rPr>
              <a:t>Vault, which is a store for sensitive data such as credentials, and AWS Parameter </a:t>
            </a:r>
            <a:r>
              <a:rPr lang="en-IN" b="0" i="0" u="none" strike="noStrike" baseline="0" dirty="0">
                <a:solidFill>
                  <a:srgbClr val="262626"/>
                </a:solidFill>
                <a:latin typeface="NewBaskerville-Roman"/>
              </a:rPr>
              <a:t>Store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249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FD5F-EF8D-4041-A5FD-E370C98C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based 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70B4-64B7-4FE6-988D-65C282A3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3" t="21230" r="5995" b="10161"/>
          <a:stretch/>
        </p:blipFill>
        <p:spPr>
          <a:xfrm>
            <a:off x="630207" y="1848035"/>
            <a:ext cx="10662082" cy="47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9B4D-7945-4389-8177-82216B9A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Cloud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900-2329-4466-9ABD-B96FE615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The Spring Cloud Config project is a good example of a configuration server-based framework. It consists of a server and a client.</a:t>
            </a:r>
          </a:p>
          <a:p>
            <a:endParaRPr lang="en-US" sz="9600" b="1" dirty="0"/>
          </a:p>
          <a:p>
            <a:r>
              <a:rPr lang="en-US" sz="9600" b="1" dirty="0"/>
              <a:t>The server supports a variety of backends for storing configuration properties, including version control systems, databases, and </a:t>
            </a:r>
            <a:r>
              <a:rPr lang="en-US" sz="9600" b="1" dirty="0" err="1"/>
              <a:t>Hashicorp</a:t>
            </a:r>
            <a:r>
              <a:rPr lang="en-US" sz="9600" b="1" dirty="0"/>
              <a:t> Vault.</a:t>
            </a:r>
          </a:p>
          <a:p>
            <a:endParaRPr lang="en-US" sz="9600" b="1" dirty="0"/>
          </a:p>
          <a:p>
            <a:r>
              <a:rPr lang="en-US" sz="9600" b="1" dirty="0"/>
              <a:t>With the Config Server, you have a central place to manage external properties for applications across all environments.</a:t>
            </a:r>
          </a:p>
          <a:p>
            <a:r>
              <a:rPr lang="en-US" sz="9600" b="1" dirty="0"/>
              <a:t>The client retrieves configuration properties from the server and injects them into the Spring </a:t>
            </a:r>
            <a:r>
              <a:rPr lang="en-US" sz="9600" b="1" dirty="0" err="1"/>
              <a:t>ApplicationContext</a:t>
            </a:r>
            <a:endParaRPr lang="en-US" sz="9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5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CA39-A263-45E8-B5D8-BD12711A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Cloud Config Server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35A31-0CFE-4963-8BD1-1F2F86E0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26" y="1999280"/>
            <a:ext cx="8665167" cy="4215090"/>
          </a:xfrm>
        </p:spPr>
      </p:pic>
    </p:spTree>
    <p:extLst>
      <p:ext uri="{BB962C8B-B14F-4D97-AF65-F5344CB8AC3E}">
        <p14:creationId xmlns:p14="http://schemas.microsoft.com/office/powerpoint/2010/main" val="31230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F062-7908-4482-AD99-E391566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60" y="3039123"/>
            <a:ext cx="9601200" cy="1219200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5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9A0DB-858C-48B6-9229-9C3047C1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" t="11875" r="32796" b="27856"/>
          <a:stretch/>
        </p:blipFill>
        <p:spPr>
          <a:xfrm>
            <a:off x="834499" y="867791"/>
            <a:ext cx="9844943" cy="5122417"/>
          </a:xfrm>
        </p:spPr>
      </p:pic>
    </p:spTree>
    <p:extLst>
      <p:ext uri="{BB962C8B-B14F-4D97-AF65-F5344CB8AC3E}">
        <p14:creationId xmlns:p14="http://schemas.microsoft.com/office/powerpoint/2010/main" val="2873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CFEDE-545F-4B31-86D2-9B4117D01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3" t="9615" r="30906" b="24515"/>
          <a:stretch/>
        </p:blipFill>
        <p:spPr>
          <a:xfrm>
            <a:off x="1808800" y="337352"/>
            <a:ext cx="8598893" cy="4944862"/>
          </a:xfrm>
        </p:spPr>
      </p:pic>
    </p:spTree>
    <p:extLst>
      <p:ext uri="{BB962C8B-B14F-4D97-AF65-F5344CB8AC3E}">
        <p14:creationId xmlns:p14="http://schemas.microsoft.com/office/powerpoint/2010/main" val="20916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8A72-6C84-4D01-912B-0FBD38A0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007A5-82CF-4D4E-98C5-A0810EF08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04" t="9111" r="31284" b="22928"/>
          <a:stretch/>
        </p:blipFill>
        <p:spPr>
          <a:xfrm>
            <a:off x="2536770" y="2189825"/>
            <a:ext cx="4876085" cy="2692893"/>
          </a:xfrm>
        </p:spPr>
      </p:pic>
    </p:spTree>
    <p:extLst>
      <p:ext uri="{BB962C8B-B14F-4D97-AF65-F5344CB8AC3E}">
        <p14:creationId xmlns:p14="http://schemas.microsoft.com/office/powerpoint/2010/main" val="20976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FD93-B826-4285-A767-CB308F76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2800" b="1" dirty="0">
                <a:solidFill>
                  <a:srgbClr val="FF0000"/>
                </a:solidFill>
              </a:rPr>
            </a:br>
            <a:br>
              <a:rPr lang="en-IN" sz="2800" b="1" dirty="0">
                <a:solidFill>
                  <a:srgbClr val="FF0000"/>
                </a:solidFill>
              </a:rPr>
            </a:br>
            <a:br>
              <a:rPr lang="en-IN" sz="2800" b="1" dirty="0">
                <a:solidFill>
                  <a:srgbClr val="FF0000"/>
                </a:solidFill>
              </a:rPr>
            </a:br>
            <a:br>
              <a:rPr lang="en-IN" sz="2800" b="1" dirty="0">
                <a:solidFill>
                  <a:srgbClr val="FF0000"/>
                </a:solidFill>
              </a:rPr>
            </a:br>
            <a:r>
              <a:rPr lang="en-IN" sz="2800" b="1" dirty="0">
                <a:solidFill>
                  <a:srgbClr val="FF0000"/>
                </a:solidFill>
              </a:rPr>
              <a:t>Microservice Pattern-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Helvetica Neue"/>
              </a:rPr>
              <a:t>Cross cutting concerns</a:t>
            </a:r>
            <a:br>
              <a:rPr lang="en-IN" sz="28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8AFD-DCF9-45DA-ABA5-3FDE7967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5" y="2450238"/>
            <a:ext cx="9601198" cy="1704512"/>
          </a:xfrm>
        </p:spPr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endParaRPr lang="en-IN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45720" indent="0" algn="ctr">
              <a:buNone/>
            </a:pPr>
            <a:r>
              <a:rPr lang="en-IN" sz="4000" b="1" i="0" dirty="0">
                <a:solidFill>
                  <a:schemeClr val="accent1"/>
                </a:solidFill>
                <a:effectLst/>
                <a:latin typeface="Helvetica Neue"/>
              </a:rPr>
              <a:t>Pattern: Externalized configuration</a:t>
            </a:r>
          </a:p>
          <a:p>
            <a:pPr marL="4572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2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6B26-C4FA-4E78-B395-B8D7761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0528-1772-4727-B9A4-5D021D8A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45542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 application typically uses one or more infrastructure and 3rd party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Infrastructure Services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Application Configuration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Service Registry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Database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Message Broker</a:t>
            </a:r>
          </a:p>
          <a:p>
            <a:pPr marL="274320" lvl="1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sz="2800" baseline="30000" dirty="0">
                <a:solidFill>
                  <a:srgbClr val="333333"/>
                </a:solidFill>
                <a:latin typeface="Helvetica Neue"/>
              </a:rPr>
              <a:t>rd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Party Services</a:t>
            </a:r>
          </a:p>
          <a:p>
            <a:pPr marL="731520" lvl="2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Payment Processing</a:t>
            </a:r>
          </a:p>
          <a:p>
            <a:pPr marL="731520" lvl="2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Email Services</a:t>
            </a:r>
          </a:p>
          <a:p>
            <a:pPr marL="731520" lvl="2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Messaging Services</a:t>
            </a:r>
          </a:p>
          <a:p>
            <a:pPr marL="502920" lvl="1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5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AB4A-1CE4-4D34-8093-A4640D12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00" b="0" i="0" dirty="0">
                <a:solidFill>
                  <a:srgbClr val="333333"/>
                </a:solidFill>
                <a:effectLst/>
                <a:latin typeface="Helvetica Neue"/>
              </a:rPr>
              <a:t>How to enable a service to run in multiple environments without modification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1B7-2627-45DE-9DF3-ABC234D8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service must be provided with configuration data that tells it how to connect to the external/3rd party services. For example, the database network location and credentials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service must run in multiple environments - dev, test,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qa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staging, production - without modification and/or recompilation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Different environments have different instances of the external/3rd party services, e.g. QA database vs. production database, test credit card processing account vs. production credit card processing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4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34D2-232C-4922-AF75-6407F74D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20F3-16C6-45F6-9CBD-AF0C1911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5" y="2325951"/>
            <a:ext cx="9601198" cy="241472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Externalize all application configuration including the database credentials and network location.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On startup, a service reads the configuration from an external source, e.g. OS environment variables,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E648-C41C-481A-B147-072075EC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Implementation- </a:t>
            </a:r>
            <a:r>
              <a:rPr lang="en-IN" sz="3600" b="1" i="0" u="none" strike="noStrike" dirty="0">
                <a:solidFill>
                  <a:srgbClr val="428BCA"/>
                </a:solidFill>
                <a:effectLst/>
                <a:latin typeface="Helvetica Neue"/>
              </a:rPr>
              <a:t>Spring Boot externalized configuration</a:t>
            </a:r>
            <a:r>
              <a:rPr lang="en-IN" sz="3600" b="1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2C72-8453-49E8-B212-2362AEC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Externalize all application configuration including the database credentials and network location.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On startup, a service reads the configuration from an external source, e.g. OS environment variables,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2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666</TotalTime>
  <Words>502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Corbel</vt:lpstr>
      <vt:lpstr>Courier-Bold</vt:lpstr>
      <vt:lpstr>FranklinGothic-Demi</vt:lpstr>
      <vt:lpstr>Helvetica Neue</vt:lpstr>
      <vt:lpstr>NewBaskerville-Roman</vt:lpstr>
      <vt:lpstr>Wingdings</vt:lpstr>
      <vt:lpstr>Seashells 16x9</vt:lpstr>
      <vt:lpstr>Microservices Implementation on Spring Cloud </vt:lpstr>
      <vt:lpstr>PowerPoint Presentation</vt:lpstr>
      <vt:lpstr>PowerPoint Presentation</vt:lpstr>
      <vt:lpstr>PowerPoint Presentation</vt:lpstr>
      <vt:lpstr>    Microservice Pattern-Cross cutting concerns </vt:lpstr>
      <vt:lpstr>Context</vt:lpstr>
      <vt:lpstr>How to enable a service to run in multiple environments without modification?</vt:lpstr>
      <vt:lpstr>Solution</vt:lpstr>
      <vt:lpstr>Implementation- Spring Boot externalized configuration </vt:lpstr>
      <vt:lpstr>Types of Configuration</vt:lpstr>
      <vt:lpstr>PUSH Based Model</vt:lpstr>
      <vt:lpstr>PowerPoint Presentation</vt:lpstr>
      <vt:lpstr>Demo</vt:lpstr>
      <vt:lpstr>Pull Model</vt:lpstr>
      <vt:lpstr>Pull based Model implementation</vt:lpstr>
      <vt:lpstr>Pull based Model implementation</vt:lpstr>
      <vt:lpstr>Spring Cloud Config</vt:lpstr>
      <vt:lpstr>Spring Cloud Config Server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Implementation on Spring Cloud </dc:title>
  <dc:creator>Subramanian Murugan</dc:creator>
  <cp:lastModifiedBy>Subramanian Murugan</cp:lastModifiedBy>
  <cp:revision>14</cp:revision>
  <dcterms:created xsi:type="dcterms:W3CDTF">2021-12-21T15:07:17Z</dcterms:created>
  <dcterms:modified xsi:type="dcterms:W3CDTF">2021-12-22T02:14:03Z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