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327" r:id="rId12"/>
    <p:sldId id="328"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1"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12" r:id="rId53"/>
    <p:sldId id="305" r:id="rId54"/>
    <p:sldId id="306" r:id="rId55"/>
    <p:sldId id="307" r:id="rId56"/>
    <p:sldId id="308" r:id="rId57"/>
    <p:sldId id="309" r:id="rId58"/>
    <p:sldId id="311" r:id="rId59"/>
    <p:sldId id="310" r:id="rId60"/>
    <p:sldId id="313" r:id="rId61"/>
    <p:sldId id="314" r:id="rId62"/>
    <p:sldId id="316" r:id="rId63"/>
    <p:sldId id="315" r:id="rId64"/>
    <p:sldId id="317" r:id="rId65"/>
    <p:sldId id="318" r:id="rId66"/>
    <p:sldId id="319" r:id="rId67"/>
    <p:sldId id="320" r:id="rId68"/>
    <p:sldId id="321" r:id="rId69"/>
    <p:sldId id="322" r:id="rId70"/>
    <p:sldId id="323" r:id="rId71"/>
    <p:sldId id="324" r:id="rId72"/>
    <p:sldId id="325" r:id="rId73"/>
    <p:sldId id="326"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7"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DF448-8FF8-41A0-ACFA-0A4D253E2962}" type="datetimeFigureOut">
              <a:rPr lang="en-IN" smtClean="0"/>
              <a:t>01-12-2020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AC623-F130-4C46-9951-3DBB12FBE2E5}" type="slidenum">
              <a:rPr lang="en-IN" smtClean="0"/>
              <a:t>‹#›</a:t>
            </a:fld>
            <a:endParaRPr lang="en-IN"/>
          </a:p>
        </p:txBody>
      </p:sp>
    </p:spTree>
    <p:extLst>
      <p:ext uri="{BB962C8B-B14F-4D97-AF65-F5344CB8AC3E}">
        <p14:creationId xmlns:p14="http://schemas.microsoft.com/office/powerpoint/2010/main" val="4169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a:t>
            </a:fld>
            <a:endParaRPr lang="en-IN"/>
          </a:p>
        </p:txBody>
      </p:sp>
    </p:spTree>
    <p:extLst>
      <p:ext uri="{BB962C8B-B14F-4D97-AF65-F5344CB8AC3E}">
        <p14:creationId xmlns:p14="http://schemas.microsoft.com/office/powerpoint/2010/main" val="295960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45</a:t>
            </a:fld>
            <a:endParaRPr lang="en-IN"/>
          </a:p>
        </p:txBody>
      </p:sp>
    </p:spTree>
    <p:extLst>
      <p:ext uri="{BB962C8B-B14F-4D97-AF65-F5344CB8AC3E}">
        <p14:creationId xmlns:p14="http://schemas.microsoft.com/office/powerpoint/2010/main" val="337365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48</a:t>
            </a:fld>
            <a:endParaRPr lang="en-IN"/>
          </a:p>
        </p:txBody>
      </p:sp>
    </p:spTree>
    <p:extLst>
      <p:ext uri="{BB962C8B-B14F-4D97-AF65-F5344CB8AC3E}">
        <p14:creationId xmlns:p14="http://schemas.microsoft.com/office/powerpoint/2010/main" val="91099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52</a:t>
            </a:fld>
            <a:endParaRPr lang="en-IN"/>
          </a:p>
        </p:txBody>
      </p:sp>
    </p:spTree>
    <p:extLst>
      <p:ext uri="{BB962C8B-B14F-4D97-AF65-F5344CB8AC3E}">
        <p14:creationId xmlns:p14="http://schemas.microsoft.com/office/powerpoint/2010/main" val="383266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72</a:t>
            </a:fld>
            <a:endParaRPr lang="en-IN"/>
          </a:p>
        </p:txBody>
      </p:sp>
    </p:spTree>
    <p:extLst>
      <p:ext uri="{BB962C8B-B14F-4D97-AF65-F5344CB8AC3E}">
        <p14:creationId xmlns:p14="http://schemas.microsoft.com/office/powerpoint/2010/main" val="3715326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73</a:t>
            </a:fld>
            <a:endParaRPr lang="en-IN"/>
          </a:p>
        </p:txBody>
      </p:sp>
    </p:spTree>
    <p:extLst>
      <p:ext uri="{BB962C8B-B14F-4D97-AF65-F5344CB8AC3E}">
        <p14:creationId xmlns:p14="http://schemas.microsoft.com/office/powerpoint/2010/main" val="277640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a:t>
            </a:fld>
            <a:endParaRPr lang="en-IN"/>
          </a:p>
        </p:txBody>
      </p:sp>
    </p:spTree>
    <p:extLst>
      <p:ext uri="{BB962C8B-B14F-4D97-AF65-F5344CB8AC3E}">
        <p14:creationId xmlns:p14="http://schemas.microsoft.com/office/powerpoint/2010/main" val="288338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a:t>
            </a:fld>
            <a:endParaRPr lang="en-IN"/>
          </a:p>
        </p:txBody>
      </p:sp>
    </p:spTree>
    <p:extLst>
      <p:ext uri="{BB962C8B-B14F-4D97-AF65-F5344CB8AC3E}">
        <p14:creationId xmlns:p14="http://schemas.microsoft.com/office/powerpoint/2010/main" val="104673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13</a:t>
            </a:fld>
            <a:endParaRPr lang="en-IN"/>
          </a:p>
        </p:txBody>
      </p:sp>
    </p:spTree>
    <p:extLst>
      <p:ext uri="{BB962C8B-B14F-4D97-AF65-F5344CB8AC3E}">
        <p14:creationId xmlns:p14="http://schemas.microsoft.com/office/powerpoint/2010/main" val="87390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15</a:t>
            </a:fld>
            <a:endParaRPr lang="en-IN"/>
          </a:p>
        </p:txBody>
      </p:sp>
    </p:spTree>
    <p:extLst>
      <p:ext uri="{BB962C8B-B14F-4D97-AF65-F5344CB8AC3E}">
        <p14:creationId xmlns:p14="http://schemas.microsoft.com/office/powerpoint/2010/main" val="381770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16</a:t>
            </a:fld>
            <a:endParaRPr lang="en-IN"/>
          </a:p>
        </p:txBody>
      </p:sp>
    </p:spTree>
    <p:extLst>
      <p:ext uri="{BB962C8B-B14F-4D97-AF65-F5344CB8AC3E}">
        <p14:creationId xmlns:p14="http://schemas.microsoft.com/office/powerpoint/2010/main" val="352679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18</a:t>
            </a:fld>
            <a:endParaRPr lang="en-IN"/>
          </a:p>
        </p:txBody>
      </p:sp>
    </p:spTree>
    <p:extLst>
      <p:ext uri="{BB962C8B-B14F-4D97-AF65-F5344CB8AC3E}">
        <p14:creationId xmlns:p14="http://schemas.microsoft.com/office/powerpoint/2010/main" val="9517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20</a:t>
            </a:fld>
            <a:endParaRPr lang="en-IN"/>
          </a:p>
        </p:txBody>
      </p:sp>
    </p:spTree>
    <p:extLst>
      <p:ext uri="{BB962C8B-B14F-4D97-AF65-F5344CB8AC3E}">
        <p14:creationId xmlns:p14="http://schemas.microsoft.com/office/powerpoint/2010/main" val="180658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30</a:t>
            </a:fld>
            <a:endParaRPr lang="en-IN"/>
          </a:p>
        </p:txBody>
      </p:sp>
    </p:spTree>
    <p:extLst>
      <p:ext uri="{BB962C8B-B14F-4D97-AF65-F5344CB8AC3E}">
        <p14:creationId xmlns:p14="http://schemas.microsoft.com/office/powerpoint/2010/main" val="281172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74542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384215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02547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7189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7A8D5-8A39-476A-AE59-75F9A47994F3}"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2424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7A8D5-8A39-476A-AE59-75F9A47994F3}"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35402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7A8D5-8A39-476A-AE59-75F9A47994F3}"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5406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7A8D5-8A39-476A-AE59-75F9A47994F3}"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96047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7A8D5-8A39-476A-AE59-75F9A47994F3}"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8376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78101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28950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7A8D5-8A39-476A-AE59-75F9A47994F3}" type="datetimeFigureOut">
              <a:rPr lang="en-IN" smtClean="0"/>
              <a:t>01-12-2020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CD7C-B1FC-4A9D-BE61-BEDFD8A71E35}" type="slidenum">
              <a:rPr lang="en-IN" smtClean="0"/>
              <a:t>‹#›</a:t>
            </a:fld>
            <a:endParaRPr lang="en-IN"/>
          </a:p>
        </p:txBody>
      </p:sp>
    </p:spTree>
    <p:extLst>
      <p:ext uri="{BB962C8B-B14F-4D97-AF65-F5344CB8AC3E}">
        <p14:creationId xmlns:p14="http://schemas.microsoft.com/office/powerpoint/2010/main" val="1146384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edium.com/@fahimsakri?source=post_page-----b91b3904dda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dis.io/commands/inf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redis.io/commands/qu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redis.io/commands/hello" TargetMode="External"/><Relationship Id="rId5" Type="http://schemas.openxmlformats.org/officeDocument/2006/relationships/hyperlink" Target="https://redis.io/commands/exec" TargetMode="External"/><Relationship Id="rId4" Type="http://schemas.openxmlformats.org/officeDocument/2006/relationships/hyperlink" Target="https://redis.io/commands/aut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edis.io/commands/sav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redis.io/commands/bgsav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DC3F-6139-43D1-8219-C94BBF9A6C39}"/>
              </a:ext>
            </a:extLst>
          </p:cNvPr>
          <p:cNvSpPr>
            <a:spLocks noGrp="1"/>
          </p:cNvSpPr>
          <p:nvPr>
            <p:ph type="ctrTitle"/>
          </p:nvPr>
        </p:nvSpPr>
        <p:spPr/>
        <p:txBody>
          <a:bodyPr/>
          <a:lstStyle/>
          <a:p>
            <a:r>
              <a:rPr lang="en-IN" b="1" dirty="0">
                <a:solidFill>
                  <a:srgbClr val="FF0000"/>
                </a:solidFill>
              </a:rPr>
              <a:t>Redis Admin Guide</a:t>
            </a:r>
            <a:br>
              <a:rPr lang="en-IN" b="1" dirty="0">
                <a:solidFill>
                  <a:srgbClr val="FF0000"/>
                </a:solidFill>
              </a:rPr>
            </a:br>
            <a:r>
              <a:rPr lang="en-IN" sz="4400" b="1" dirty="0">
                <a:solidFill>
                  <a:srgbClr val="FF0000"/>
                </a:solidFill>
              </a:rPr>
              <a:t>Version 6.x</a:t>
            </a:r>
            <a:endParaRPr lang="en-IN" b="1" dirty="0">
              <a:solidFill>
                <a:srgbClr val="FF0000"/>
              </a:solidFill>
            </a:endParaRPr>
          </a:p>
        </p:txBody>
      </p:sp>
      <p:sp>
        <p:nvSpPr>
          <p:cNvPr id="3" name="Subtitle 2">
            <a:extLst>
              <a:ext uri="{FF2B5EF4-FFF2-40B4-BE49-F238E27FC236}">
                <a16:creationId xmlns:a16="http://schemas.microsoft.com/office/drawing/2014/main" id="{3077DF11-793C-4BCC-8099-D184FC06C92B}"/>
              </a:ext>
            </a:extLst>
          </p:cNvPr>
          <p:cNvSpPr>
            <a:spLocks noGrp="1"/>
          </p:cNvSpPr>
          <p:nvPr>
            <p:ph type="subTitle" idx="1"/>
          </p:nvPr>
        </p:nvSpPr>
        <p:spPr/>
        <p:txBody>
          <a:bodyPr/>
          <a:lstStyle/>
          <a:p>
            <a:r>
              <a:rPr lang="en-IN" dirty="0"/>
              <a:t>Subramanian Murugan</a:t>
            </a:r>
          </a:p>
          <a:p>
            <a:endParaRPr lang="en-IN" dirty="0"/>
          </a:p>
        </p:txBody>
      </p:sp>
    </p:spTree>
    <p:extLst>
      <p:ext uri="{BB962C8B-B14F-4D97-AF65-F5344CB8AC3E}">
        <p14:creationId xmlns:p14="http://schemas.microsoft.com/office/powerpoint/2010/main" val="282576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7C1D-536F-4753-AC91-1E53DB2AF109}"/>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93900ED-E6C6-4195-A327-D3ED39B13538}"/>
              </a:ext>
            </a:extLst>
          </p:cNvPr>
          <p:cNvSpPr>
            <a:spLocks noGrp="1"/>
          </p:cNvSpPr>
          <p:nvPr>
            <p:ph idx="1"/>
          </p:nvPr>
        </p:nvSpPr>
        <p:spPr/>
        <p:txBody>
          <a:bodyPr/>
          <a:lstStyle/>
          <a:p>
            <a:r>
              <a:rPr lang="en-IN" dirty="0"/>
              <a:t>Setting client information</a:t>
            </a:r>
          </a:p>
          <a:p>
            <a:pPr lvl="1"/>
            <a:r>
              <a:rPr lang="en-IN" dirty="0"/>
              <a:t>client </a:t>
            </a:r>
            <a:r>
              <a:rPr lang="en-IN" dirty="0" err="1"/>
              <a:t>setname</a:t>
            </a:r>
            <a:r>
              <a:rPr lang="en-IN" dirty="0"/>
              <a:t> </a:t>
            </a:r>
            <a:r>
              <a:rPr lang="en-IN" dirty="0" err="1"/>
              <a:t>myclient</a:t>
            </a:r>
            <a:endParaRPr lang="en-IN" dirty="0"/>
          </a:p>
          <a:p>
            <a:pPr lvl="1"/>
            <a:r>
              <a:rPr lang="en-IN" dirty="0"/>
              <a:t> client </a:t>
            </a:r>
            <a:r>
              <a:rPr lang="en-IN" dirty="0" err="1"/>
              <a:t>getname</a:t>
            </a:r>
            <a:r>
              <a:rPr lang="en-IN" dirty="0"/>
              <a:t> </a:t>
            </a:r>
          </a:p>
          <a:p>
            <a:pPr lvl="1"/>
            <a:r>
              <a:rPr lang="en-IN" dirty="0"/>
              <a:t> client list</a:t>
            </a:r>
          </a:p>
          <a:p>
            <a:pPr lvl="1"/>
            <a:endParaRPr lang="en-IN" dirty="0"/>
          </a:p>
        </p:txBody>
      </p:sp>
    </p:spTree>
    <p:extLst>
      <p:ext uri="{BB962C8B-B14F-4D97-AF65-F5344CB8AC3E}">
        <p14:creationId xmlns:p14="http://schemas.microsoft.com/office/powerpoint/2010/main" val="144751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90CE-68ED-42E1-8E34-791C3F4017B0}"/>
              </a:ext>
            </a:extLst>
          </p:cNvPr>
          <p:cNvSpPr>
            <a:spLocks noGrp="1"/>
          </p:cNvSpPr>
          <p:nvPr>
            <p:ph type="title"/>
          </p:nvPr>
        </p:nvSpPr>
        <p:spPr/>
        <p:txBody>
          <a:bodyPr>
            <a:normAutofit fontScale="90000"/>
          </a:bodyPr>
          <a:lstStyle/>
          <a:p>
            <a:pPr algn="l"/>
            <a:br>
              <a:rPr lang="en-IN" b="1" dirty="0">
                <a:solidFill>
                  <a:srgbClr val="FF0000"/>
                </a:solidFill>
              </a:rPr>
            </a:br>
            <a:r>
              <a:rPr lang="en-IN" b="1" dirty="0">
                <a:solidFill>
                  <a:srgbClr val="FF0000"/>
                </a:solidFill>
              </a:rPr>
              <a:t>Slow Log : </a:t>
            </a:r>
            <a:r>
              <a:rPr lang="en-IN" b="1" i="0" dirty="0">
                <a:solidFill>
                  <a:srgbClr val="FF0000"/>
                </a:solidFill>
                <a:effectLst/>
                <a:latin typeface="sohne"/>
              </a:rPr>
              <a:t>Monitoring Slow Redis Calls</a:t>
            </a:r>
            <a:br>
              <a:rPr lang="en-IN" b="1" i="0" dirty="0">
                <a:solidFill>
                  <a:srgbClr val="FF0000"/>
                </a:solidFill>
                <a:effectLst/>
                <a:latin typeface="sohne"/>
              </a:rPr>
            </a:br>
            <a:br>
              <a:rPr lang="en-IN" b="1" i="0" u="none" strike="noStrike" dirty="0">
                <a:solidFill>
                  <a:srgbClr val="FF0000"/>
                </a:solidFill>
                <a:effectLst/>
                <a:latin typeface="medium-content-sans-serif-font"/>
                <a:hlinkClick r:id="rId2">
                  <a:extLst>
                    <a:ext uri="{A12FA001-AC4F-418D-AE19-62706E023703}">
                      <ahyp:hlinkClr xmlns:ahyp="http://schemas.microsoft.com/office/drawing/2018/hyperlinkcolor" val="tx"/>
                    </a:ext>
                  </a:extLst>
                </a:hlinkClick>
              </a:rPr>
            </a:br>
            <a:endParaRPr lang="en-IN" b="1" dirty="0">
              <a:solidFill>
                <a:srgbClr val="FF0000"/>
              </a:solidFill>
            </a:endParaRPr>
          </a:p>
        </p:txBody>
      </p:sp>
      <p:sp>
        <p:nvSpPr>
          <p:cNvPr id="3" name="Content Placeholder 2">
            <a:extLst>
              <a:ext uri="{FF2B5EF4-FFF2-40B4-BE49-F238E27FC236}">
                <a16:creationId xmlns:a16="http://schemas.microsoft.com/office/drawing/2014/main" id="{FCDFB45E-4D13-453D-BDB5-A056A5FBFC0A}"/>
              </a:ext>
            </a:extLst>
          </p:cNvPr>
          <p:cNvSpPr>
            <a:spLocks noGrp="1"/>
          </p:cNvSpPr>
          <p:nvPr>
            <p:ph idx="1"/>
          </p:nvPr>
        </p:nvSpPr>
        <p:spPr>
          <a:xfrm>
            <a:off x="838200" y="1690688"/>
            <a:ext cx="10515600" cy="4486275"/>
          </a:xfrm>
        </p:spPr>
        <p:txBody>
          <a:bodyPr>
            <a:normAutofit fontScale="92500"/>
          </a:bodyPr>
          <a:lstStyle/>
          <a:p>
            <a:r>
              <a:rPr lang="en-IN" b="0" i="0" dirty="0">
                <a:solidFill>
                  <a:srgbClr val="292929"/>
                </a:solidFill>
                <a:effectLst/>
                <a:latin typeface="charter"/>
              </a:rPr>
              <a:t>inspect slow queries</a:t>
            </a:r>
            <a:endParaRPr lang="en-US" dirty="0"/>
          </a:p>
          <a:p>
            <a:r>
              <a:rPr lang="en-US" dirty="0"/>
              <a:t>Redis provides us with monitor feature which let us inspect slow queries. Slowlog will log last X amount queries which took more time than Y microseconds to run. You can set this either in redis.conf or at runtime using CONFIG command</a:t>
            </a:r>
          </a:p>
          <a:p>
            <a:r>
              <a:rPr lang="en-US" dirty="0"/>
              <a:t>CONFIG SET </a:t>
            </a:r>
            <a:r>
              <a:rPr lang="en-US" dirty="0" err="1"/>
              <a:t>slowlog</a:t>
            </a:r>
            <a:r>
              <a:rPr lang="en-US" dirty="0"/>
              <a:t>-log-slower-than 5000</a:t>
            </a:r>
          </a:p>
          <a:p>
            <a:r>
              <a:rPr lang="en-US" dirty="0"/>
              <a:t>CONFIG SET </a:t>
            </a:r>
            <a:r>
              <a:rPr lang="en-US" dirty="0" err="1"/>
              <a:t>slowlog</a:t>
            </a:r>
            <a:r>
              <a:rPr lang="en-US" dirty="0"/>
              <a:t>-max-</a:t>
            </a:r>
            <a:r>
              <a:rPr lang="en-US" dirty="0" err="1"/>
              <a:t>len</a:t>
            </a:r>
            <a:r>
              <a:rPr lang="en-US" dirty="0"/>
              <a:t> 50</a:t>
            </a:r>
          </a:p>
          <a:p>
            <a:endParaRPr lang="en-US" dirty="0"/>
          </a:p>
          <a:p>
            <a:pPr marL="0" indent="0" algn="ctr">
              <a:buNone/>
            </a:pPr>
            <a:r>
              <a:rPr lang="en-US" b="0" i="0" dirty="0">
                <a:solidFill>
                  <a:srgbClr val="0070C0"/>
                </a:solidFill>
                <a:effectLst/>
                <a:latin typeface="charter"/>
              </a:rPr>
              <a:t>The </a:t>
            </a:r>
            <a:r>
              <a:rPr lang="en-US" b="1" i="0" dirty="0" err="1">
                <a:solidFill>
                  <a:srgbClr val="0070C0"/>
                </a:solidFill>
                <a:effectLst/>
                <a:latin typeface="charter"/>
              </a:rPr>
              <a:t>slowlog</a:t>
            </a:r>
            <a:r>
              <a:rPr lang="en-US" b="1" i="0" dirty="0">
                <a:solidFill>
                  <a:srgbClr val="0070C0"/>
                </a:solidFill>
                <a:effectLst/>
                <a:latin typeface="charter"/>
              </a:rPr>
              <a:t>-log-slower-than</a:t>
            </a:r>
            <a:r>
              <a:rPr lang="en-US" b="0" i="0" dirty="0">
                <a:solidFill>
                  <a:srgbClr val="0070C0"/>
                </a:solidFill>
                <a:effectLst/>
                <a:latin typeface="charter"/>
              </a:rPr>
              <a:t> specified above is specified in microseconds, that means it will log all the queries taking time above 5 </a:t>
            </a:r>
            <a:r>
              <a:rPr lang="en-US" b="0" i="0" dirty="0" err="1">
                <a:solidFill>
                  <a:srgbClr val="0070C0"/>
                </a:solidFill>
                <a:effectLst/>
                <a:latin typeface="charter"/>
              </a:rPr>
              <a:t>ms</a:t>
            </a:r>
            <a:endParaRPr lang="en-IN" dirty="0">
              <a:solidFill>
                <a:srgbClr val="0070C0"/>
              </a:solidFill>
            </a:endParaRPr>
          </a:p>
        </p:txBody>
      </p:sp>
    </p:spTree>
    <p:extLst>
      <p:ext uri="{BB962C8B-B14F-4D97-AF65-F5344CB8AC3E}">
        <p14:creationId xmlns:p14="http://schemas.microsoft.com/office/powerpoint/2010/main" val="236448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DFBF-1BCA-4D98-8F1A-756611871413}"/>
              </a:ext>
            </a:extLst>
          </p:cNvPr>
          <p:cNvSpPr>
            <a:spLocks noGrp="1"/>
          </p:cNvSpPr>
          <p:nvPr>
            <p:ph type="title"/>
          </p:nvPr>
        </p:nvSpPr>
        <p:spPr/>
        <p:txBody>
          <a:bodyPr/>
          <a:lstStyle/>
          <a:p>
            <a:r>
              <a:rPr lang="en-IN" dirty="0"/>
              <a:t>Slow Log</a:t>
            </a:r>
          </a:p>
        </p:txBody>
      </p:sp>
      <p:sp>
        <p:nvSpPr>
          <p:cNvPr id="3" name="Content Placeholder 2">
            <a:extLst>
              <a:ext uri="{FF2B5EF4-FFF2-40B4-BE49-F238E27FC236}">
                <a16:creationId xmlns:a16="http://schemas.microsoft.com/office/drawing/2014/main" id="{8B0FA6D6-107C-4A72-BA78-38E9F9FA81F4}"/>
              </a:ext>
            </a:extLst>
          </p:cNvPr>
          <p:cNvSpPr>
            <a:spLocks noGrp="1"/>
          </p:cNvSpPr>
          <p:nvPr>
            <p:ph idx="1"/>
          </p:nvPr>
        </p:nvSpPr>
        <p:spPr>
          <a:xfrm>
            <a:off x="685801" y="1527464"/>
            <a:ext cx="10868890" cy="4842163"/>
          </a:xfrm>
        </p:spPr>
        <p:txBody>
          <a:bodyPr>
            <a:normAutofit fontScale="92500" lnSpcReduction="20000"/>
          </a:bodyPr>
          <a:lstStyle/>
          <a:p>
            <a:endParaRPr lang="en-US" dirty="0"/>
          </a:p>
          <a:p>
            <a:r>
              <a:rPr lang="en-US" dirty="0"/>
              <a:t>To Retrieve the </a:t>
            </a:r>
            <a:r>
              <a:rPr lang="en-US" dirty="0" err="1"/>
              <a:t>slowlog</a:t>
            </a:r>
            <a:r>
              <a:rPr lang="en-US" dirty="0"/>
              <a:t> queries, you have to use SLOWLOG GET X. Where X is the number of slow queries you want to retrieve.</a:t>
            </a:r>
          </a:p>
          <a:p>
            <a:pPr marL="0" indent="0" algn="ctr">
              <a:buNone/>
            </a:pPr>
            <a:r>
              <a:rPr lang="en-US" b="1" dirty="0">
                <a:solidFill>
                  <a:srgbClr val="0070C0"/>
                </a:solidFill>
              </a:rPr>
              <a:t>SLOWLOG GET 50</a:t>
            </a:r>
          </a:p>
          <a:p>
            <a:pPr marL="0" indent="0">
              <a:buNone/>
            </a:pPr>
            <a:r>
              <a:rPr lang="en-US" dirty="0"/>
              <a:t>Result will display a unique id, timestamp, time taken to execute the query in microseconds, and the actual command + parameter executed.</a:t>
            </a:r>
          </a:p>
          <a:p>
            <a:pPr marL="0" indent="0">
              <a:buNone/>
            </a:pPr>
            <a:r>
              <a:rPr lang="en-US" dirty="0"/>
              <a:t>1) 1) (integer) 0        ## unique id</a:t>
            </a:r>
          </a:p>
          <a:p>
            <a:pPr marL="0" indent="0">
              <a:buNone/>
            </a:pPr>
            <a:r>
              <a:rPr lang="en-US" dirty="0"/>
              <a:t>2) (integer) 1491042367  ## timestamp</a:t>
            </a:r>
          </a:p>
          <a:p>
            <a:pPr marL="0" indent="0">
              <a:buNone/>
            </a:pPr>
            <a:r>
              <a:rPr lang="en-US" dirty="0"/>
              <a:t>3) (integer) 11498       ## time taken</a:t>
            </a:r>
          </a:p>
          <a:p>
            <a:pPr marL="0" indent="0">
              <a:buNone/>
            </a:pPr>
            <a:r>
              <a:rPr lang="en-US" dirty="0"/>
              <a:t>4) 1) "KEYS"            ## command</a:t>
            </a:r>
          </a:p>
          <a:p>
            <a:pPr marL="0" indent="0">
              <a:buNone/>
            </a:pPr>
            <a:r>
              <a:rPr lang="en-US" dirty="0"/>
              <a:t>   2) '</a:t>
            </a:r>
            <a:r>
              <a:rPr lang="en-US" dirty="0" err="1"/>
              <a:t>r:usr</a:t>
            </a:r>
            <a:r>
              <a:rPr lang="en-US" dirty="0"/>
              <a:t>:*'         ## command </a:t>
            </a:r>
            <a:r>
              <a:rPr lang="en-US" dirty="0" err="1"/>
              <a:t>paramter</a:t>
            </a:r>
            <a:endParaRPr lang="en-US" dirty="0"/>
          </a:p>
          <a:p>
            <a:pPr marL="0" indent="0">
              <a:buNone/>
            </a:pPr>
            <a:r>
              <a:rPr lang="en-US" dirty="0"/>
              <a:t>   3) “0”</a:t>
            </a:r>
            <a:endParaRPr lang="en-IN" dirty="0"/>
          </a:p>
        </p:txBody>
      </p:sp>
    </p:spTree>
    <p:extLst>
      <p:ext uri="{BB962C8B-B14F-4D97-AF65-F5344CB8AC3E}">
        <p14:creationId xmlns:p14="http://schemas.microsoft.com/office/powerpoint/2010/main" val="205135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0C29BA-4D74-44D8-9E48-DCD30A479A29}"/>
              </a:ext>
            </a:extLst>
          </p:cNvPr>
          <p:cNvPicPr>
            <a:picLocks noChangeAspect="1"/>
          </p:cNvPicPr>
          <p:nvPr/>
        </p:nvPicPr>
        <p:blipFill>
          <a:blip r:embed="rId3"/>
          <a:stretch>
            <a:fillRect/>
          </a:stretch>
        </p:blipFill>
        <p:spPr>
          <a:xfrm>
            <a:off x="616617" y="327314"/>
            <a:ext cx="11575383" cy="6203372"/>
          </a:xfrm>
          <a:prstGeom prst="rect">
            <a:avLst/>
          </a:prstGeom>
        </p:spPr>
      </p:pic>
    </p:spTree>
    <p:extLst>
      <p:ext uri="{BB962C8B-B14F-4D97-AF65-F5344CB8AC3E}">
        <p14:creationId xmlns:p14="http://schemas.microsoft.com/office/powerpoint/2010/main" val="206321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142F8-5993-4350-A70A-8395BEFFD237}"/>
              </a:ext>
            </a:extLst>
          </p:cNvPr>
          <p:cNvPicPr>
            <a:picLocks noChangeAspect="1"/>
          </p:cNvPicPr>
          <p:nvPr/>
        </p:nvPicPr>
        <p:blipFill>
          <a:blip r:embed="rId2"/>
          <a:stretch>
            <a:fillRect/>
          </a:stretch>
        </p:blipFill>
        <p:spPr>
          <a:xfrm>
            <a:off x="0" y="0"/>
            <a:ext cx="11862954" cy="6868026"/>
          </a:xfrm>
          <a:prstGeom prst="rect">
            <a:avLst/>
          </a:prstGeom>
        </p:spPr>
      </p:pic>
    </p:spTree>
    <p:extLst>
      <p:ext uri="{BB962C8B-B14F-4D97-AF65-F5344CB8AC3E}">
        <p14:creationId xmlns:p14="http://schemas.microsoft.com/office/powerpoint/2010/main" val="63273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F870-B70B-4D76-9D4F-82B8F0A9A8E4}"/>
              </a:ext>
            </a:extLst>
          </p:cNvPr>
          <p:cNvSpPr>
            <a:spLocks noGrp="1"/>
          </p:cNvSpPr>
          <p:nvPr>
            <p:ph type="title"/>
          </p:nvPr>
        </p:nvSpPr>
        <p:spPr/>
        <p:txBody>
          <a:bodyPr/>
          <a:lstStyle/>
          <a:p>
            <a:r>
              <a:rPr lang="en-IN" b="1" dirty="0">
                <a:solidFill>
                  <a:srgbClr val="FF0000"/>
                </a:solidFill>
              </a:rPr>
              <a:t>Memory Information-info memory</a:t>
            </a:r>
          </a:p>
        </p:txBody>
      </p:sp>
      <p:sp>
        <p:nvSpPr>
          <p:cNvPr id="11" name="TextBox 10">
            <a:extLst>
              <a:ext uri="{FF2B5EF4-FFF2-40B4-BE49-F238E27FC236}">
                <a16:creationId xmlns:a16="http://schemas.microsoft.com/office/drawing/2014/main" id="{D7B8CF58-DB7A-4B22-8A47-5895A35FB716}"/>
              </a:ext>
            </a:extLst>
          </p:cNvPr>
          <p:cNvSpPr txBox="1"/>
          <p:nvPr/>
        </p:nvSpPr>
        <p:spPr>
          <a:xfrm>
            <a:off x="1097973" y="1402772"/>
            <a:ext cx="11277600" cy="4801314"/>
          </a:xfrm>
          <a:prstGeom prst="rect">
            <a:avLst/>
          </a:prstGeom>
          <a:noFill/>
        </p:spPr>
        <p:txBody>
          <a:bodyPr wrap="square">
            <a:spAutoFit/>
          </a:bodyPr>
          <a:lstStyle/>
          <a:p>
            <a:r>
              <a:rPr lang="en-IN" dirty="0"/>
              <a:t># Memory</a:t>
            </a:r>
          </a:p>
          <a:p>
            <a:r>
              <a:rPr lang="en-IN" dirty="0"/>
              <a:t>used_memory:866320</a:t>
            </a:r>
          </a:p>
          <a:p>
            <a:r>
              <a:rPr lang="en-IN" dirty="0"/>
              <a:t>used_memory_human:846.02K</a:t>
            </a:r>
          </a:p>
          <a:p>
            <a:r>
              <a:rPr lang="en-IN" dirty="0"/>
              <a:t>used_memory_rss:7532544</a:t>
            </a:r>
          </a:p>
          <a:p>
            <a:r>
              <a:rPr lang="en-IN" dirty="0"/>
              <a:t>used_memory_rss_human:7.18M</a:t>
            </a:r>
          </a:p>
          <a:p>
            <a:r>
              <a:rPr lang="en-IN" dirty="0"/>
              <a:t>used_memory_peak:866320</a:t>
            </a:r>
          </a:p>
          <a:p>
            <a:r>
              <a:rPr lang="en-IN" dirty="0"/>
              <a:t>used_memory_peak_human:846.02K</a:t>
            </a:r>
          </a:p>
          <a:p>
            <a:r>
              <a:rPr lang="en-IN" dirty="0"/>
              <a:t>used_memory_peak_perc:100.18%</a:t>
            </a:r>
          </a:p>
          <a:p>
            <a:r>
              <a:rPr lang="en-IN" dirty="0"/>
              <a:t>used_memory_overhead:819834</a:t>
            </a:r>
          </a:p>
          <a:p>
            <a:r>
              <a:rPr lang="en-IN" dirty="0"/>
              <a:t>used_memory_startup:802848</a:t>
            </a:r>
          </a:p>
          <a:p>
            <a:r>
              <a:rPr lang="en-IN" dirty="0"/>
              <a:t>used_memory_dataset:46486</a:t>
            </a:r>
          </a:p>
          <a:p>
            <a:r>
              <a:rPr lang="en-IN" dirty="0"/>
              <a:t>used_memory_dataset_perc:73.24%</a:t>
            </a:r>
          </a:p>
          <a:p>
            <a:r>
              <a:rPr lang="en-IN" dirty="0"/>
              <a:t>allocator_allocated:1010088</a:t>
            </a:r>
          </a:p>
          <a:p>
            <a:r>
              <a:rPr lang="en-IN" dirty="0"/>
              <a:t>allocator_active:1228800</a:t>
            </a:r>
          </a:p>
          <a:p>
            <a:r>
              <a:rPr lang="en-IN" dirty="0"/>
              <a:t>allocator_resident:3637248</a:t>
            </a:r>
          </a:p>
          <a:p>
            <a:r>
              <a:rPr lang="en-IN" dirty="0"/>
              <a:t>total_system_memory:2084323328</a:t>
            </a:r>
          </a:p>
          <a:p>
            <a:r>
              <a:rPr lang="en-IN" dirty="0"/>
              <a:t>total_system_memory_human:1.94G</a:t>
            </a:r>
          </a:p>
        </p:txBody>
      </p:sp>
    </p:spTree>
    <p:extLst>
      <p:ext uri="{BB962C8B-B14F-4D97-AF65-F5344CB8AC3E}">
        <p14:creationId xmlns:p14="http://schemas.microsoft.com/office/powerpoint/2010/main" val="222669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BD90C-1125-4149-94FB-09BFC06CFD74}"/>
              </a:ext>
            </a:extLst>
          </p:cNvPr>
          <p:cNvSpPr>
            <a:spLocks noGrp="1"/>
          </p:cNvSpPr>
          <p:nvPr>
            <p:ph idx="1"/>
          </p:nvPr>
        </p:nvSpPr>
        <p:spPr>
          <a:xfrm>
            <a:off x="581891" y="353290"/>
            <a:ext cx="11242964" cy="6504709"/>
          </a:xfrm>
        </p:spPr>
        <p:txBody>
          <a:bodyPr>
            <a:normAutofit lnSpcReduction="10000"/>
          </a:bodyPr>
          <a:lstStyle/>
          <a:p>
            <a:r>
              <a:rPr lang="en-IN" sz="1600" b="1" dirty="0"/>
              <a:t>maxmemory:0</a:t>
            </a:r>
          </a:p>
          <a:p>
            <a:r>
              <a:rPr lang="en-IN" sz="1600" b="1" dirty="0"/>
              <a:t>maxmemory_human:0B</a:t>
            </a:r>
          </a:p>
          <a:p>
            <a:r>
              <a:rPr lang="en-IN" sz="1600" b="1" dirty="0" err="1"/>
              <a:t>maxmemory_policy:noeviction</a:t>
            </a:r>
            <a:endParaRPr lang="en-IN" sz="1600" b="1" dirty="0"/>
          </a:p>
          <a:p>
            <a:r>
              <a:rPr lang="en-IN" sz="1600" b="1" dirty="0"/>
              <a:t>allocator_frag_ratio:1.22</a:t>
            </a:r>
          </a:p>
          <a:p>
            <a:r>
              <a:rPr lang="en-IN" sz="1600" b="1" dirty="0"/>
              <a:t>allocator_frag_bytes:218712</a:t>
            </a:r>
          </a:p>
          <a:p>
            <a:r>
              <a:rPr lang="en-IN" sz="1600" b="1" dirty="0"/>
              <a:t>allocator_rss_ratio:2.96</a:t>
            </a:r>
          </a:p>
          <a:p>
            <a:r>
              <a:rPr lang="en-IN" sz="1600" b="1" dirty="0"/>
              <a:t>allocator_rss_bytes:2408448</a:t>
            </a:r>
          </a:p>
          <a:p>
            <a:r>
              <a:rPr lang="en-IN" sz="1600" b="1" dirty="0"/>
              <a:t>rss_overhead_ratio:2.07</a:t>
            </a:r>
          </a:p>
          <a:p>
            <a:r>
              <a:rPr lang="en-IN" sz="1600" b="1" dirty="0"/>
              <a:t>rss_overhead_bytes:3895296</a:t>
            </a:r>
          </a:p>
          <a:p>
            <a:r>
              <a:rPr lang="en-IN" sz="1600" b="1" dirty="0"/>
              <a:t>mem_fragmentation_ratio:9.14</a:t>
            </a:r>
          </a:p>
          <a:p>
            <a:r>
              <a:rPr lang="en-IN" sz="1600" b="1" dirty="0"/>
              <a:t>mem_fragmentation_bytes:6708728</a:t>
            </a:r>
          </a:p>
          <a:p>
            <a:r>
              <a:rPr lang="en-IN" sz="1600" b="1" dirty="0"/>
              <a:t>mem_not_counted_for_evict:0</a:t>
            </a:r>
          </a:p>
          <a:p>
            <a:r>
              <a:rPr lang="en-IN" sz="1600" b="1" dirty="0"/>
              <a:t>mem_replication_backlog:0</a:t>
            </a:r>
          </a:p>
          <a:p>
            <a:r>
              <a:rPr lang="en-IN" sz="1600" b="1" dirty="0"/>
              <a:t>mem_clients_slaves:0</a:t>
            </a:r>
          </a:p>
          <a:p>
            <a:r>
              <a:rPr lang="en-IN" sz="1600" b="1" dirty="0"/>
              <a:t>mem_clients_normal:16986</a:t>
            </a:r>
          </a:p>
          <a:p>
            <a:r>
              <a:rPr lang="en-IN" sz="1600" b="1" dirty="0"/>
              <a:t>mem_aof_buffer:0</a:t>
            </a:r>
          </a:p>
          <a:p>
            <a:r>
              <a:rPr lang="en-IN" sz="1600" b="1" dirty="0"/>
              <a:t>mem_allocator:jemalloc-5.1.0</a:t>
            </a:r>
          </a:p>
          <a:p>
            <a:r>
              <a:rPr lang="en-IN" sz="1600" b="1" dirty="0"/>
              <a:t>active_defrag_running:0</a:t>
            </a:r>
          </a:p>
          <a:p>
            <a:r>
              <a:rPr lang="en-IN" sz="1600" b="1" dirty="0"/>
              <a:t>lazyfree_pending_objects:0</a:t>
            </a:r>
          </a:p>
        </p:txBody>
      </p:sp>
    </p:spTree>
    <p:extLst>
      <p:ext uri="{BB962C8B-B14F-4D97-AF65-F5344CB8AC3E}">
        <p14:creationId xmlns:p14="http://schemas.microsoft.com/office/powerpoint/2010/main" val="26621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5C21-0A5B-47E0-81F4-987DE71CCB4F}"/>
              </a:ext>
            </a:extLst>
          </p:cNvPr>
          <p:cNvSpPr>
            <a:spLocks noGrp="1"/>
          </p:cNvSpPr>
          <p:nvPr>
            <p:ph type="title"/>
          </p:nvPr>
        </p:nvSpPr>
        <p:spPr/>
        <p:txBody>
          <a:bodyPr/>
          <a:lstStyle/>
          <a:p>
            <a:r>
              <a:rPr lang="en-IN" dirty="0"/>
              <a:t>Memory</a:t>
            </a:r>
          </a:p>
        </p:txBody>
      </p:sp>
      <p:sp>
        <p:nvSpPr>
          <p:cNvPr id="3" name="Content Placeholder 2">
            <a:extLst>
              <a:ext uri="{FF2B5EF4-FFF2-40B4-BE49-F238E27FC236}">
                <a16:creationId xmlns:a16="http://schemas.microsoft.com/office/drawing/2014/main" id="{87FD0435-1B5B-4E45-B685-E2389CFDE687}"/>
              </a:ext>
            </a:extLst>
          </p:cNvPr>
          <p:cNvSpPr>
            <a:spLocks noGrp="1"/>
          </p:cNvSpPr>
          <p:nvPr>
            <p:ph idx="1"/>
          </p:nvPr>
        </p:nvSpPr>
        <p:spPr/>
        <p:txBody>
          <a:bodyPr/>
          <a:lstStyle/>
          <a:p>
            <a:pPr algn="l"/>
            <a:r>
              <a:rPr lang="en-US" b="1" i="0" dirty="0">
                <a:solidFill>
                  <a:srgbClr val="333333"/>
                </a:solidFill>
                <a:effectLst/>
                <a:latin typeface="Open Sans"/>
              </a:rPr>
              <a:t>MEMORY USAGE key [SAMPLES count]</a:t>
            </a:r>
          </a:p>
          <a:p>
            <a:pPr lvl="1"/>
            <a:r>
              <a:rPr lang="en-US" dirty="0">
                <a:solidFill>
                  <a:srgbClr val="666666"/>
                </a:solidFill>
                <a:effectLst/>
              </a:rPr>
              <a:t>The MEMORY USAGE command reports the number of bytes that a key and its value require to be stored in RAM.</a:t>
            </a:r>
          </a:p>
          <a:p>
            <a:pPr lvl="1"/>
            <a:endParaRPr lang="en-US" dirty="0">
              <a:solidFill>
                <a:srgbClr val="666666"/>
              </a:solidFill>
              <a:effectLst/>
            </a:endParaRPr>
          </a:p>
          <a:p>
            <a:pPr lvl="1"/>
            <a:r>
              <a:rPr lang="en-US" dirty="0">
                <a:solidFill>
                  <a:srgbClr val="666666"/>
                </a:solidFill>
                <a:effectLst/>
              </a:rPr>
              <a:t>The reported usage is the total of memory allocations for data and administrative overheads that a key its value require.</a:t>
            </a:r>
          </a:p>
          <a:p>
            <a:pPr lvl="1"/>
            <a:endParaRPr lang="en-US" dirty="0">
              <a:solidFill>
                <a:srgbClr val="666666"/>
              </a:solidFill>
              <a:effectLst/>
            </a:endParaRPr>
          </a:p>
          <a:p>
            <a:pPr lvl="1"/>
            <a:r>
              <a:rPr lang="en-US" dirty="0">
                <a:solidFill>
                  <a:srgbClr val="666666"/>
                </a:solidFill>
                <a:effectLst/>
              </a:rPr>
              <a:t>For nested data types, the optional SAMPLES option can be provided, where count is the number of sampled nested values. By default, this option is set to 5. To sample the all of the nested values, use SAMPLES 0</a:t>
            </a:r>
            <a:br>
              <a:rPr lang="en-US" dirty="0">
                <a:solidFill>
                  <a:srgbClr val="666666"/>
                </a:solidFill>
                <a:effectLst/>
              </a:rPr>
            </a:br>
            <a:endParaRPr lang="en-IN" dirty="0"/>
          </a:p>
        </p:txBody>
      </p:sp>
    </p:spTree>
    <p:extLst>
      <p:ext uri="{BB962C8B-B14F-4D97-AF65-F5344CB8AC3E}">
        <p14:creationId xmlns:p14="http://schemas.microsoft.com/office/powerpoint/2010/main" val="206134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B394C-3C07-455A-B6D8-F86DE49B4CFD}"/>
              </a:ext>
            </a:extLst>
          </p:cNvPr>
          <p:cNvSpPr>
            <a:spLocks noGrp="1"/>
          </p:cNvSpPr>
          <p:nvPr>
            <p:ph idx="1"/>
          </p:nvPr>
        </p:nvSpPr>
        <p:spPr>
          <a:xfrm>
            <a:off x="838200" y="952788"/>
            <a:ext cx="10259291" cy="4970030"/>
          </a:xfrm>
        </p:spPr>
        <p:txBody>
          <a:bodyPr>
            <a:normAutofit/>
          </a:bodyPr>
          <a:lstStyle/>
          <a:p>
            <a:r>
              <a:rPr lang="en-IN" dirty="0"/>
              <a:t>&gt; SET foo bar</a:t>
            </a:r>
          </a:p>
          <a:p>
            <a:r>
              <a:rPr lang="en-IN" dirty="0"/>
              <a:t>OK</a:t>
            </a:r>
          </a:p>
          <a:p>
            <a:r>
              <a:rPr lang="en-IN" dirty="0"/>
              <a:t>&gt; MEMORY USAGE foo</a:t>
            </a:r>
          </a:p>
          <a:p>
            <a:r>
              <a:rPr lang="en-IN" dirty="0"/>
              <a:t>(integer) 54</a:t>
            </a:r>
          </a:p>
          <a:p>
            <a:r>
              <a:rPr lang="en-IN" dirty="0"/>
              <a:t>&gt; SET cento 01234567890123456789012345678901234567890123</a:t>
            </a:r>
          </a:p>
          <a:p>
            <a:r>
              <a:rPr lang="en-IN" dirty="0"/>
              <a:t>45678901234567890123456789012345678901234567890123456789</a:t>
            </a:r>
          </a:p>
          <a:p>
            <a:r>
              <a:rPr lang="en-IN" dirty="0"/>
              <a:t>OK</a:t>
            </a:r>
          </a:p>
          <a:p>
            <a:r>
              <a:rPr lang="en-IN" dirty="0"/>
              <a:t>127.0.0.1:6379&gt; MEMORY USAGE cento</a:t>
            </a:r>
          </a:p>
          <a:p>
            <a:r>
              <a:rPr lang="en-IN" dirty="0"/>
              <a:t>(integer) 153</a:t>
            </a:r>
          </a:p>
        </p:txBody>
      </p:sp>
    </p:spTree>
    <p:extLst>
      <p:ext uri="{BB962C8B-B14F-4D97-AF65-F5344CB8AC3E}">
        <p14:creationId xmlns:p14="http://schemas.microsoft.com/office/powerpoint/2010/main" val="393862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8218-AEEC-4546-9203-6F05C023177A}"/>
              </a:ext>
            </a:extLst>
          </p:cNvPr>
          <p:cNvSpPr>
            <a:spLocks noGrp="1"/>
          </p:cNvSpPr>
          <p:nvPr>
            <p:ph type="title"/>
          </p:nvPr>
        </p:nvSpPr>
        <p:spPr/>
        <p:txBody>
          <a:bodyPr/>
          <a:lstStyle/>
          <a:p>
            <a:r>
              <a:rPr lang="en-IN" dirty="0"/>
              <a:t>Memory Sub Commands</a:t>
            </a:r>
          </a:p>
        </p:txBody>
      </p:sp>
      <p:sp>
        <p:nvSpPr>
          <p:cNvPr id="3" name="Content Placeholder 2">
            <a:extLst>
              <a:ext uri="{FF2B5EF4-FFF2-40B4-BE49-F238E27FC236}">
                <a16:creationId xmlns:a16="http://schemas.microsoft.com/office/drawing/2014/main" id="{431E3FFE-813F-4C0C-B505-A7C10FD989BF}"/>
              </a:ext>
            </a:extLst>
          </p:cNvPr>
          <p:cNvSpPr>
            <a:spLocks noGrp="1"/>
          </p:cNvSpPr>
          <p:nvPr>
            <p:ph idx="1"/>
          </p:nvPr>
        </p:nvSpPr>
        <p:spPr/>
        <p:txBody>
          <a:bodyPr>
            <a:normAutofit lnSpcReduction="10000"/>
          </a:bodyPr>
          <a:lstStyle/>
          <a:p>
            <a:pPr marL="0" indent="0">
              <a:buNone/>
            </a:pPr>
            <a:r>
              <a:rPr lang="en-US" dirty="0"/>
              <a:t>1) MEMORY &lt;subcommand&gt; arg </a:t>
            </a:r>
            <a:r>
              <a:rPr lang="en-US" dirty="0" err="1"/>
              <a:t>arg</a:t>
            </a:r>
            <a:r>
              <a:rPr lang="en-US" dirty="0"/>
              <a:t> ... arg. Subcommands are:</a:t>
            </a:r>
          </a:p>
          <a:p>
            <a:pPr marL="0" indent="0">
              <a:buNone/>
            </a:pPr>
            <a:r>
              <a:rPr lang="en-US" dirty="0"/>
              <a:t>2) DOCTOR - Return memory problems reports.</a:t>
            </a:r>
          </a:p>
          <a:p>
            <a:pPr marL="0" indent="0">
              <a:buNone/>
            </a:pPr>
            <a:r>
              <a:rPr lang="en-US" dirty="0"/>
              <a:t>3) MALLOC-STATS -- Return internal statistics report from the memory allocator.</a:t>
            </a:r>
          </a:p>
          <a:p>
            <a:pPr marL="0" indent="0">
              <a:buNone/>
            </a:pPr>
            <a:r>
              <a:rPr lang="en-US" dirty="0"/>
              <a:t>4) PURGE -- Attempt to purge dirty pages for reclamation by the allocator.</a:t>
            </a:r>
          </a:p>
          <a:p>
            <a:pPr marL="0" indent="0">
              <a:buNone/>
            </a:pPr>
            <a:r>
              <a:rPr lang="en-US" dirty="0"/>
              <a:t>5) STATS -- Return information about the memory usage of the server.</a:t>
            </a:r>
          </a:p>
          <a:p>
            <a:pPr marL="0" indent="0">
              <a:buNone/>
            </a:pPr>
            <a:r>
              <a:rPr lang="en-US" dirty="0"/>
              <a:t>6) USAGE &lt;key&gt; [SAMPLES &lt;count&gt;] -- Return memory in bytes used by &lt;key&gt; and its value. Nested values are sampled up to &lt;count&gt; times (default: 5).</a:t>
            </a:r>
            <a:endParaRPr lang="en-IN" dirty="0"/>
          </a:p>
        </p:txBody>
      </p:sp>
    </p:spTree>
    <p:extLst>
      <p:ext uri="{BB962C8B-B14F-4D97-AF65-F5344CB8AC3E}">
        <p14:creationId xmlns:p14="http://schemas.microsoft.com/office/powerpoint/2010/main" val="105953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p:txBody>
          <a:bodyPr/>
          <a:lstStyle/>
          <a:p>
            <a:pPr algn="ctr"/>
            <a:r>
              <a:rPr lang="en-IN" b="1" dirty="0"/>
              <a:t>Server Information</a:t>
            </a:r>
          </a:p>
        </p:txBody>
      </p:sp>
      <p:sp>
        <p:nvSpPr>
          <p:cNvPr id="3" name="Content Placeholder 2">
            <a:extLst>
              <a:ext uri="{FF2B5EF4-FFF2-40B4-BE49-F238E27FC236}">
                <a16:creationId xmlns:a16="http://schemas.microsoft.com/office/drawing/2014/main" id="{C23D10EB-CAE8-4F1E-BFCE-7B16FD77A540}"/>
              </a:ext>
            </a:extLst>
          </p:cNvPr>
          <p:cNvSpPr>
            <a:spLocks noGrp="1"/>
          </p:cNvSpPr>
          <p:nvPr>
            <p:ph idx="1"/>
          </p:nvPr>
        </p:nvSpPr>
        <p:spPr>
          <a:xfrm>
            <a:off x="838200" y="3151188"/>
            <a:ext cx="10515600" cy="1325563"/>
          </a:xfrm>
        </p:spPr>
        <p:txBody>
          <a:bodyPr/>
          <a:lstStyle/>
          <a:p>
            <a:r>
              <a:rPr lang="en-US" b="0" i="0" dirty="0">
                <a:solidFill>
                  <a:srgbClr val="333333"/>
                </a:solidFill>
                <a:effectLst/>
                <a:latin typeface="Open Sans"/>
              </a:rPr>
              <a:t>The </a:t>
            </a:r>
            <a:r>
              <a:rPr lang="en-US" b="0" i="0" u="none" strike="noStrike" dirty="0">
                <a:solidFill>
                  <a:srgbClr val="0066AA"/>
                </a:solidFill>
                <a:effectLst/>
                <a:latin typeface="Open Sans"/>
                <a:hlinkClick r:id="rId2"/>
              </a:rPr>
              <a:t>INFO</a:t>
            </a:r>
            <a:r>
              <a:rPr lang="en-US" b="0" i="0" dirty="0">
                <a:solidFill>
                  <a:srgbClr val="333333"/>
                </a:solidFill>
                <a:effectLst/>
                <a:latin typeface="Open Sans"/>
              </a:rPr>
              <a:t> command returns information and statistics about the server in a format that is simple to parse by computers and easy to read by humans</a:t>
            </a:r>
            <a:endParaRPr lang="en-IN" dirty="0"/>
          </a:p>
        </p:txBody>
      </p:sp>
    </p:spTree>
    <p:extLst>
      <p:ext uri="{BB962C8B-B14F-4D97-AF65-F5344CB8AC3E}">
        <p14:creationId xmlns:p14="http://schemas.microsoft.com/office/powerpoint/2010/main" val="387643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93B-F480-4850-9519-B69EC560DDE8}"/>
              </a:ext>
            </a:extLst>
          </p:cNvPr>
          <p:cNvSpPr>
            <a:spLocks noGrp="1"/>
          </p:cNvSpPr>
          <p:nvPr>
            <p:ph type="title"/>
          </p:nvPr>
        </p:nvSpPr>
        <p:spPr/>
        <p:txBody>
          <a:bodyPr/>
          <a:lstStyle/>
          <a:p>
            <a:r>
              <a:rPr lang="en-IN" dirty="0"/>
              <a:t>Monitor</a:t>
            </a:r>
          </a:p>
        </p:txBody>
      </p:sp>
      <p:sp>
        <p:nvSpPr>
          <p:cNvPr id="3" name="Content Placeholder 2">
            <a:extLst>
              <a:ext uri="{FF2B5EF4-FFF2-40B4-BE49-F238E27FC236}">
                <a16:creationId xmlns:a16="http://schemas.microsoft.com/office/drawing/2014/main" id="{997AA7F3-226A-45D8-9D55-925B4466B309}"/>
              </a:ext>
            </a:extLst>
          </p:cNvPr>
          <p:cNvSpPr>
            <a:spLocks noGrp="1"/>
          </p:cNvSpPr>
          <p:nvPr>
            <p:ph idx="1"/>
          </p:nvPr>
        </p:nvSpPr>
        <p:spPr>
          <a:xfrm>
            <a:off x="706583" y="1703677"/>
            <a:ext cx="3522518" cy="3398260"/>
          </a:xfrm>
        </p:spPr>
        <p:txBody>
          <a:bodyPr>
            <a:normAutofit fontScale="92500" lnSpcReduction="10000"/>
          </a:bodyPr>
          <a:lstStyle/>
          <a:p>
            <a:r>
              <a:rPr lang="en-US" b="0" i="0" u="none" strike="noStrike" dirty="0">
                <a:solidFill>
                  <a:srgbClr val="0066AA"/>
                </a:solidFill>
                <a:effectLst/>
                <a:latin typeface="Open Sans"/>
              </a:rPr>
              <a:t>MONITOR</a:t>
            </a:r>
            <a:r>
              <a:rPr lang="en-US" b="0" i="0" dirty="0">
                <a:solidFill>
                  <a:srgbClr val="333333"/>
                </a:solidFill>
                <a:effectLst/>
                <a:latin typeface="Open Sans"/>
              </a:rPr>
              <a:t> is a debugging command that streams back every command processed by the Redis server. It can help in understanding what is happening to the database.</a:t>
            </a:r>
            <a:endParaRPr lang="en-IN" dirty="0"/>
          </a:p>
        </p:txBody>
      </p:sp>
      <p:pic>
        <p:nvPicPr>
          <p:cNvPr id="5" name="Picture 4">
            <a:extLst>
              <a:ext uri="{FF2B5EF4-FFF2-40B4-BE49-F238E27FC236}">
                <a16:creationId xmlns:a16="http://schemas.microsoft.com/office/drawing/2014/main" id="{4F9A5CE2-0AB1-44A1-889A-A28034364A8A}"/>
              </a:ext>
            </a:extLst>
          </p:cNvPr>
          <p:cNvPicPr>
            <a:picLocks noChangeAspect="1"/>
          </p:cNvPicPr>
          <p:nvPr/>
        </p:nvPicPr>
        <p:blipFill>
          <a:blip r:embed="rId3"/>
          <a:stretch>
            <a:fillRect/>
          </a:stretch>
        </p:blipFill>
        <p:spPr>
          <a:xfrm>
            <a:off x="4910015" y="555516"/>
            <a:ext cx="7147167" cy="5746968"/>
          </a:xfrm>
          <a:prstGeom prst="rect">
            <a:avLst/>
          </a:prstGeom>
        </p:spPr>
      </p:pic>
      <p:sp>
        <p:nvSpPr>
          <p:cNvPr id="7" name="TextBox 6">
            <a:extLst>
              <a:ext uri="{FF2B5EF4-FFF2-40B4-BE49-F238E27FC236}">
                <a16:creationId xmlns:a16="http://schemas.microsoft.com/office/drawing/2014/main" id="{611FD7B5-1431-42C0-A215-61AB6824BAA8}"/>
              </a:ext>
            </a:extLst>
          </p:cNvPr>
          <p:cNvSpPr txBox="1"/>
          <p:nvPr/>
        </p:nvSpPr>
        <p:spPr>
          <a:xfrm>
            <a:off x="838200" y="5154323"/>
            <a:ext cx="2206336" cy="1200329"/>
          </a:xfrm>
          <a:prstGeom prst="rect">
            <a:avLst/>
          </a:prstGeom>
          <a:noFill/>
        </p:spPr>
        <p:txBody>
          <a:bodyPr wrap="square">
            <a:spAutoFit/>
          </a:bodyPr>
          <a:lstStyle/>
          <a:p>
            <a:pPr algn="l">
              <a:buFont typeface="Arial" panose="020B0604020202020204" pitchFamily="34" charset="0"/>
              <a:buChar char="•"/>
            </a:pPr>
            <a:r>
              <a:rPr lang="en-IN" b="0" i="0" u="none" strike="noStrike" dirty="0">
                <a:solidFill>
                  <a:srgbClr val="0066AA"/>
                </a:solidFill>
                <a:effectLst/>
                <a:latin typeface="Open Sans"/>
                <a:hlinkClick r:id="rId4"/>
              </a:rPr>
              <a:t>AUTH</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5"/>
              </a:rPr>
              <a:t>EXEC</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6"/>
              </a:rPr>
              <a:t>HELLO</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7"/>
              </a:rPr>
              <a:t>QUIT</a:t>
            </a:r>
            <a:endParaRPr lang="en-IN" b="0" i="0" dirty="0">
              <a:solidFill>
                <a:srgbClr val="333333"/>
              </a:solidFill>
              <a:effectLst/>
              <a:latin typeface="Open Sans"/>
            </a:endParaRPr>
          </a:p>
        </p:txBody>
      </p:sp>
      <p:sp>
        <p:nvSpPr>
          <p:cNvPr id="8" name="Thought Bubble: Cloud 7">
            <a:extLst>
              <a:ext uri="{FF2B5EF4-FFF2-40B4-BE49-F238E27FC236}">
                <a16:creationId xmlns:a16="http://schemas.microsoft.com/office/drawing/2014/main" id="{7A9E31D5-32A0-468D-B0AF-36F68A92C5DB}"/>
              </a:ext>
            </a:extLst>
          </p:cNvPr>
          <p:cNvSpPr/>
          <p:nvPr/>
        </p:nvSpPr>
        <p:spPr>
          <a:xfrm>
            <a:off x="1693718" y="4638076"/>
            <a:ext cx="3216297" cy="14821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Theses commands wont be logged due to security reasons</a:t>
            </a:r>
          </a:p>
        </p:txBody>
      </p:sp>
    </p:spTree>
    <p:extLst>
      <p:ext uri="{BB962C8B-B14F-4D97-AF65-F5344CB8AC3E}">
        <p14:creationId xmlns:p14="http://schemas.microsoft.com/office/powerpoint/2010/main" val="155952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24CD-1D96-4086-8A77-15F24F9A343C}"/>
              </a:ext>
            </a:extLst>
          </p:cNvPr>
          <p:cNvSpPr>
            <a:spLocks noGrp="1"/>
          </p:cNvSpPr>
          <p:nvPr>
            <p:ph type="title"/>
          </p:nvPr>
        </p:nvSpPr>
        <p:spPr/>
        <p:txBody>
          <a:bodyPr/>
          <a:lstStyle/>
          <a:p>
            <a:r>
              <a:rPr lang="en-IN" b="1" dirty="0">
                <a:solidFill>
                  <a:srgbClr val="FF0000"/>
                </a:solidFill>
              </a:rPr>
              <a:t>Persistency</a:t>
            </a:r>
          </a:p>
        </p:txBody>
      </p:sp>
      <p:sp>
        <p:nvSpPr>
          <p:cNvPr id="3" name="Content Placeholder 2">
            <a:extLst>
              <a:ext uri="{FF2B5EF4-FFF2-40B4-BE49-F238E27FC236}">
                <a16:creationId xmlns:a16="http://schemas.microsoft.com/office/drawing/2014/main" id="{1EA0BD1D-2AC4-45E8-8117-551DEAD5D757}"/>
              </a:ext>
            </a:extLst>
          </p:cNvPr>
          <p:cNvSpPr>
            <a:spLocks noGrp="1"/>
          </p:cNvSpPr>
          <p:nvPr>
            <p:ph idx="1"/>
          </p:nvPr>
        </p:nvSpPr>
        <p:spPr/>
        <p:txBody>
          <a:bodyPr>
            <a:normAutofit/>
          </a:bodyPr>
          <a:lstStyle/>
          <a:p>
            <a:r>
              <a:rPr lang="en-IN" sz="3200" b="0" i="0" u="none" strike="noStrike" baseline="0" dirty="0">
                <a:solidFill>
                  <a:srgbClr val="000000"/>
                </a:solidFill>
                <a:latin typeface="Book Antiqua" panose="02040602050305030304" pitchFamily="18" charset="0"/>
              </a:rPr>
              <a:t>Memory is transient. </a:t>
            </a:r>
            <a:endParaRPr lang="en-US" sz="3200" b="0" i="0" u="none" strike="noStrike" baseline="0" dirty="0">
              <a:solidFill>
                <a:srgbClr val="000000"/>
              </a:solidFill>
              <a:latin typeface="Book Antiqua" panose="02040602050305030304" pitchFamily="18" charset="0"/>
            </a:endParaRPr>
          </a:p>
          <a:p>
            <a:r>
              <a:rPr lang="en-US" sz="3200" b="0" i="0" u="none" strike="noStrike" baseline="0" dirty="0">
                <a:solidFill>
                  <a:srgbClr val="000000"/>
                </a:solidFill>
                <a:latin typeface="Book Antiqua" panose="02040602050305030304" pitchFamily="18" charset="0"/>
              </a:rPr>
              <a:t>if a Redis instance is shut down, crashes, or needs to be rebooted, all of the stored data will be lost. </a:t>
            </a:r>
          </a:p>
          <a:p>
            <a:r>
              <a:rPr lang="en-US" sz="3200" b="0" i="0" u="none" strike="noStrike" baseline="0" dirty="0">
                <a:solidFill>
                  <a:srgbClr val="000000"/>
                </a:solidFill>
                <a:latin typeface="Book Antiqua" panose="02040602050305030304" pitchFamily="18" charset="0"/>
              </a:rPr>
              <a:t>To solve this problem, Redis provides two mechanisms to deal with persistence: </a:t>
            </a:r>
          </a:p>
          <a:p>
            <a:pPr lvl="1"/>
            <a:r>
              <a:rPr lang="en-IN" sz="3600" b="1" i="0" u="none" strike="noStrike" baseline="0" dirty="0">
                <a:solidFill>
                  <a:srgbClr val="000000"/>
                </a:solidFill>
                <a:latin typeface="Book Antiqua" panose="02040602050305030304" pitchFamily="18" charset="0"/>
              </a:rPr>
              <a:t>Redis Database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RDB</a:t>
            </a:r>
            <a:r>
              <a:rPr lang="en-IN" sz="3600" b="0" i="0" u="none" strike="noStrike" baseline="0" dirty="0">
                <a:solidFill>
                  <a:srgbClr val="000000"/>
                </a:solidFill>
                <a:latin typeface="Book Antiqua" panose="02040602050305030304" pitchFamily="18" charset="0"/>
              </a:rPr>
              <a:t>) </a:t>
            </a:r>
            <a:endParaRPr lang="en-US" sz="3600" dirty="0">
              <a:solidFill>
                <a:srgbClr val="000000"/>
              </a:solidFill>
              <a:latin typeface="Book Antiqua" panose="02040602050305030304" pitchFamily="18" charset="0"/>
            </a:endParaRPr>
          </a:p>
          <a:p>
            <a:pPr lvl="1"/>
            <a:r>
              <a:rPr lang="en-IN" sz="3600" b="1" i="0" u="none" strike="noStrike" baseline="0" dirty="0">
                <a:solidFill>
                  <a:srgbClr val="000000"/>
                </a:solidFill>
                <a:latin typeface="Book Antiqua" panose="02040602050305030304" pitchFamily="18" charset="0"/>
              </a:rPr>
              <a:t>Append-only File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AOF</a:t>
            </a:r>
            <a:r>
              <a:rPr lang="en-IN" sz="3600" b="0" i="0" u="none" strike="noStrike" baseline="0" dirty="0">
                <a:solidFill>
                  <a:srgbClr val="000000"/>
                </a:solidFill>
                <a:latin typeface="Book Antiqua" panose="02040602050305030304" pitchFamily="18" charset="0"/>
              </a:rPr>
              <a:t>). </a:t>
            </a:r>
            <a:endParaRPr lang="en-IN" sz="6600" dirty="0"/>
          </a:p>
        </p:txBody>
      </p:sp>
    </p:spTree>
    <p:extLst>
      <p:ext uri="{BB962C8B-B14F-4D97-AF65-F5344CB8AC3E}">
        <p14:creationId xmlns:p14="http://schemas.microsoft.com/office/powerpoint/2010/main" val="112816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815235"/>
            <a:ext cx="10622973" cy="4564784"/>
          </a:xfrm>
        </p:spPr>
        <p:txBody>
          <a:bodyPr>
            <a:normAutofit/>
          </a:bodyPr>
          <a:lstStyle/>
          <a:p>
            <a:r>
              <a:rPr lang="en-US" b="0" i="0" u="none" strike="noStrike" baseline="0" dirty="0">
                <a:solidFill>
                  <a:srgbClr val="000000"/>
                </a:solidFill>
                <a:latin typeface="Book Antiqua" panose="02040602050305030304" pitchFamily="18" charset="0"/>
              </a:rPr>
              <a:t>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is a binary that has a </a:t>
            </a:r>
            <a:r>
              <a:rPr lang="en-US" b="1" i="0" u="none" strike="noStrike" baseline="0" dirty="0">
                <a:solidFill>
                  <a:srgbClr val="FF0000"/>
                </a:solidFill>
                <a:latin typeface="Book Antiqua" panose="02040602050305030304" pitchFamily="18" charset="0"/>
              </a:rPr>
              <a:t>point in time </a:t>
            </a:r>
            <a:r>
              <a:rPr lang="en-US" b="0" i="0" u="none" strike="noStrike" baseline="0" dirty="0">
                <a:solidFill>
                  <a:srgbClr val="000000"/>
                </a:solidFill>
                <a:latin typeface="Book Antiqua" panose="02040602050305030304" pitchFamily="18" charset="0"/>
              </a:rPr>
              <a:t>representing the data stored in a Redis instance. </a:t>
            </a:r>
          </a:p>
          <a:p>
            <a:r>
              <a:rPr lang="en-US" dirty="0">
                <a:solidFill>
                  <a:srgbClr val="000000"/>
                </a:solidFill>
                <a:latin typeface="Book Antiqua" panose="02040602050305030304" pitchFamily="18" charset="0"/>
              </a:rPr>
              <a:t>The RDB file format is optimized for fast reads and writes </a:t>
            </a:r>
          </a:p>
          <a:p>
            <a:r>
              <a:rPr lang="en-US" dirty="0">
                <a:solidFill>
                  <a:srgbClr val="000000"/>
                </a:solidFill>
                <a:latin typeface="Book Antiqua" panose="02040602050305030304" pitchFamily="18" charset="0"/>
              </a:rPr>
              <a:t>To achieve the necessary performance, the internal representation of a .</a:t>
            </a:r>
            <a:r>
              <a:rPr lang="en-US" dirty="0" err="1">
                <a:solidFill>
                  <a:srgbClr val="000000"/>
                </a:solidFill>
                <a:latin typeface="Book Antiqua" panose="02040602050305030304" pitchFamily="18" charset="0"/>
              </a:rPr>
              <a:t>rdb</a:t>
            </a:r>
            <a:r>
              <a:rPr lang="en-US" dirty="0">
                <a:solidFill>
                  <a:srgbClr val="000000"/>
                </a:solidFill>
                <a:latin typeface="Book Antiqua" panose="02040602050305030304" pitchFamily="18" charset="0"/>
              </a:rPr>
              <a:t> file on a disk is very similar to Redis's in-memory representation. </a:t>
            </a:r>
          </a:p>
          <a:p>
            <a:r>
              <a:rPr lang="en-US" dirty="0">
                <a:solidFill>
                  <a:srgbClr val="000000"/>
                </a:solidFill>
                <a:latin typeface="Book Antiqua" panose="02040602050305030304" pitchFamily="18" charset="0"/>
              </a:rPr>
              <a:t>Another interesting aspect of RDB is that it can use LZF compression to make an RDB file very compact. </a:t>
            </a:r>
          </a:p>
          <a:p>
            <a:r>
              <a:rPr lang="en-US" dirty="0">
                <a:solidFill>
                  <a:srgbClr val="000000"/>
                </a:solidFill>
                <a:latin typeface="Book Antiqua" panose="02040602050305030304" pitchFamily="18" charset="0"/>
              </a:rPr>
              <a:t>LZF compression is a fast compression algorithm that has a very small memory requirement during compression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403002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794453"/>
            <a:ext cx="10622973" cy="4564784"/>
          </a:xfrm>
        </p:spPr>
        <p:txBody>
          <a:bodyPr>
            <a:normAutofit/>
          </a:bodyPr>
          <a:lstStyle/>
          <a:p>
            <a:r>
              <a:rPr lang="en-US" b="0" i="0" u="none" strike="noStrike" baseline="0" dirty="0">
                <a:solidFill>
                  <a:srgbClr val="000000"/>
                </a:solidFill>
                <a:latin typeface="Book Antiqua" panose="02040602050305030304" pitchFamily="18" charset="0"/>
              </a:rPr>
              <a:t>Although it does not have the best compression rates compared to other compression algorithms, it works efficiently with Redis. Also, a single RDB file is sufficient to restore a Redis instance completely. </a:t>
            </a:r>
          </a:p>
          <a:p>
            <a:r>
              <a:rPr lang="en-US" dirty="0">
                <a:solidFill>
                  <a:srgbClr val="000000"/>
                </a:solidFill>
                <a:latin typeface="Book Antiqua" panose="02040602050305030304" pitchFamily="18" charset="0"/>
              </a:rPr>
              <a:t>RDB is great for backups and disaster recovery because it allows you to save an RDB file every hour, day, week, or month, depending on your needs. This approach allows you to easily use RDB files to restore any dataset at any given time.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94752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E5DD-E123-47B0-8665-11BB7C3C7330}"/>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A3DA592F-D644-4A96-B08F-740607A4755B}"/>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creates an RDB immediately, but it should be avoided because it blocks the Redis server during snapshot creation. </a:t>
            </a:r>
          </a:p>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BGSAVE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(background save) should be used instead; it has the same effect as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but it runs in a child process so as not to block Redis. </a:t>
            </a:r>
          </a:p>
          <a:p>
            <a:r>
              <a:rPr lang="en-US" dirty="0">
                <a:solidFill>
                  <a:srgbClr val="000000"/>
                </a:solidFill>
                <a:latin typeface="Book Antiqua" panose="02040602050305030304" pitchFamily="18" charset="0"/>
              </a:rPr>
              <a:t>In order to avoid performance degradation during a background save, the </a:t>
            </a:r>
            <a:r>
              <a:rPr lang="en-US" b="1" dirty="0" err="1">
                <a:solidFill>
                  <a:srgbClr val="000000"/>
                </a:solidFill>
                <a:latin typeface="Book Antiqua" panose="02040602050305030304" pitchFamily="18" charset="0"/>
              </a:rPr>
              <a:t>redis</a:t>
            </a:r>
            <a:r>
              <a:rPr lang="en-US" b="1" dirty="0">
                <a:solidFill>
                  <a:srgbClr val="000000"/>
                </a:solidFill>
                <a:latin typeface="Book Antiqua" panose="02040602050305030304" pitchFamily="18" charset="0"/>
              </a:rPr>
              <a:t>-server </a:t>
            </a:r>
            <a:r>
              <a:rPr lang="en-US" dirty="0">
                <a:solidFill>
                  <a:srgbClr val="000000"/>
                </a:solidFill>
                <a:latin typeface="Book Antiqua" panose="02040602050305030304" pitchFamily="18" charset="0"/>
              </a:rPr>
              <a:t>process creates a child process (fork) to perform all the persistence operations.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26133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F3DE-DC97-4763-BFC5-964C9396F1FF}"/>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DABCBD60-EF03-428E-BB68-D295517FD034}"/>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So, the main process will never perform any disk I/O operations. </a:t>
            </a:r>
          </a:p>
          <a:p>
            <a:r>
              <a:rPr lang="en-US" b="0" i="0" u="none" strike="noStrike" baseline="0" dirty="0">
                <a:solidFill>
                  <a:srgbClr val="000000"/>
                </a:solidFill>
                <a:latin typeface="Book Antiqua" panose="02040602050305030304" pitchFamily="18" charset="0"/>
              </a:rPr>
              <a:t>During this process, if the main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-server </a:t>
            </a:r>
            <a:r>
              <a:rPr lang="en-US" b="0" i="0" u="none" strike="noStrike" baseline="0" dirty="0">
                <a:solidFill>
                  <a:srgbClr val="000000"/>
                </a:solidFill>
                <a:latin typeface="Book Antiqua" panose="02040602050305030304" pitchFamily="18" charset="0"/>
              </a:rPr>
              <a:t>is receiving writes, the child process will need to copy the memory pages that were changed, and this may increase the total used memory significantly (it uses </a:t>
            </a:r>
            <a:r>
              <a:rPr lang="en-US" b="1" i="0" u="none" strike="noStrike" baseline="0" dirty="0">
                <a:solidFill>
                  <a:srgbClr val="FF0000"/>
                </a:solidFill>
                <a:latin typeface="Book Antiqua" panose="02040602050305030304" pitchFamily="18" charset="0"/>
              </a:rPr>
              <a:t>copy-on-write</a:t>
            </a:r>
            <a:r>
              <a:rPr lang="en-US" b="0" i="0" u="none" strike="noStrike" baseline="0" dirty="0">
                <a:solidFill>
                  <a:srgbClr val="000000"/>
                </a:solidFill>
                <a:latin typeface="Book Antiqua" panose="02040602050305030304" pitchFamily="18" charset="0"/>
              </a:rPr>
              <a:t>). </a:t>
            </a:r>
            <a:endParaRPr lang="en-IN" sz="4000" dirty="0"/>
          </a:p>
        </p:txBody>
      </p:sp>
    </p:spTree>
    <p:extLst>
      <p:ext uri="{BB962C8B-B14F-4D97-AF65-F5344CB8AC3E}">
        <p14:creationId xmlns:p14="http://schemas.microsoft.com/office/powerpoint/2010/main" val="172620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75F9-56BE-446D-8671-97235572496A}"/>
              </a:ext>
            </a:extLst>
          </p:cNvPr>
          <p:cNvSpPr>
            <a:spLocks noGrp="1"/>
          </p:cNvSpPr>
          <p:nvPr>
            <p:ph type="title"/>
          </p:nvPr>
        </p:nvSpPr>
        <p:spPr/>
        <p:txBody>
          <a:bodyPr/>
          <a:lstStyle/>
          <a:p>
            <a:r>
              <a:rPr lang="en-IN" b="1" dirty="0">
                <a:solidFill>
                  <a:srgbClr val="FF0000"/>
                </a:solidFill>
              </a:rPr>
              <a:t>Snapshotting</a:t>
            </a:r>
          </a:p>
        </p:txBody>
      </p:sp>
      <p:sp>
        <p:nvSpPr>
          <p:cNvPr id="3" name="Content Placeholder 2">
            <a:extLst>
              <a:ext uri="{FF2B5EF4-FFF2-40B4-BE49-F238E27FC236}">
                <a16:creationId xmlns:a16="http://schemas.microsoft.com/office/drawing/2014/main" id="{C1464EC2-F10D-47D7-B2A3-484A1DD73AE2}"/>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default Redis configuration file has enabled </a:t>
            </a:r>
            <a:r>
              <a:rPr lang="en-US" b="0" i="0" u="none" strike="noStrike" baseline="0" dirty="0">
                <a:solidFill>
                  <a:srgbClr val="FF0000"/>
                </a:solidFill>
                <a:latin typeface="Book Antiqua" panose="02040602050305030304" pitchFamily="18" charset="0"/>
              </a:rPr>
              <a:t>three snapshot rules </a:t>
            </a:r>
            <a:r>
              <a:rPr lang="en-US" b="0" i="0" u="none" strike="noStrike" baseline="0" dirty="0">
                <a:solidFill>
                  <a:srgbClr val="000000"/>
                </a:solidFill>
                <a:latin typeface="Book Antiqua" panose="02040602050305030304" pitchFamily="18" charset="0"/>
              </a:rPr>
              <a:t>to cause the data to persist on the disk through the directive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which performs background saves </a:t>
            </a:r>
            <a:r>
              <a:rPr lang="en-US" dirty="0">
                <a:solidFill>
                  <a:srgbClr val="000000"/>
                </a:solidFill>
                <a:latin typeface="Book Antiqua" panose="02040602050305030304" pitchFamily="18" charset="0"/>
              </a:rPr>
              <a:t>This technique is called </a:t>
            </a:r>
            <a:r>
              <a:rPr lang="en-US" b="1" dirty="0">
                <a:solidFill>
                  <a:srgbClr val="000000"/>
                </a:solidFill>
                <a:latin typeface="Book Antiqua" panose="02040602050305030304" pitchFamily="18" charset="0"/>
              </a:rPr>
              <a:t>snapshotting</a:t>
            </a:r>
            <a:r>
              <a:rPr lang="en-US" dirty="0">
                <a:solidFill>
                  <a:srgbClr val="000000"/>
                </a:solidFill>
                <a:latin typeface="Book Antiqua" panose="02040602050305030304" pitchFamily="18" charset="0"/>
              </a:rPr>
              <a:t> . </a:t>
            </a:r>
          </a:p>
          <a:p>
            <a:r>
              <a:rPr lang="en-US" dirty="0">
                <a:solidFill>
                  <a:srgbClr val="000000"/>
                </a:solidFill>
                <a:latin typeface="Book Antiqua" panose="02040602050305030304" pitchFamily="18" charset="0"/>
              </a:rPr>
              <a:t>“redis.conf” file having the below configuration</a:t>
            </a:r>
          </a:p>
          <a:p>
            <a:pPr marL="0" indent="0">
              <a:buNone/>
            </a:pPr>
            <a:r>
              <a:rPr lang="en-IN" sz="3200" b="0" i="0" u="none" strike="noStrike" baseline="0" dirty="0">
                <a:solidFill>
                  <a:srgbClr val="7030A0"/>
                </a:solidFill>
                <a:latin typeface="Courier Std"/>
              </a:rPr>
              <a:t>save 900 1 </a:t>
            </a:r>
          </a:p>
          <a:p>
            <a:pPr marL="0" indent="0">
              <a:buNone/>
            </a:pPr>
            <a:r>
              <a:rPr lang="en-IN" sz="3200" b="0" i="0" u="none" strike="noStrike" baseline="0" dirty="0">
                <a:solidFill>
                  <a:srgbClr val="7030A0"/>
                </a:solidFill>
                <a:latin typeface="Courier Std"/>
              </a:rPr>
              <a:t>save 300 10 </a:t>
            </a:r>
          </a:p>
          <a:p>
            <a:pPr marL="0" indent="0">
              <a:buNone/>
            </a:pPr>
            <a:r>
              <a:rPr lang="en-IN" sz="3200" b="0" i="0" u="none" strike="noStrike" baseline="0" dirty="0">
                <a:solidFill>
                  <a:srgbClr val="7030A0"/>
                </a:solidFill>
                <a:latin typeface="Courier Std"/>
              </a:rPr>
              <a:t>save 60 10000 </a:t>
            </a:r>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50461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C57E-6399-4D9D-BBDD-54E8A161D2D4}"/>
              </a:ext>
            </a:extLst>
          </p:cNvPr>
          <p:cNvSpPr>
            <a:spLocks noGrp="1"/>
          </p:cNvSpPr>
          <p:nvPr>
            <p:ph type="title"/>
          </p:nvPr>
        </p:nvSpPr>
        <p:spPr/>
        <p:txBody>
          <a:bodyPr/>
          <a:lstStyle/>
          <a:p>
            <a:r>
              <a:rPr lang="en-IN" dirty="0"/>
              <a:t>Snapshot Rules</a:t>
            </a:r>
          </a:p>
        </p:txBody>
      </p:sp>
      <p:sp>
        <p:nvSpPr>
          <p:cNvPr id="3" name="Content Placeholder 2">
            <a:extLst>
              <a:ext uri="{FF2B5EF4-FFF2-40B4-BE49-F238E27FC236}">
                <a16:creationId xmlns:a16="http://schemas.microsoft.com/office/drawing/2014/main" id="{E25D1B7F-0214-4E07-85C5-BB4563B68DFB}"/>
              </a:ext>
            </a:extLst>
          </p:cNvPr>
          <p:cNvSpPr>
            <a:spLocks noGrp="1"/>
          </p:cNvSpPr>
          <p:nvPr>
            <p:ph idx="1"/>
          </p:nvPr>
        </p:nvSpPr>
        <p:spPr>
          <a:xfrm>
            <a:off x="838200" y="1825625"/>
            <a:ext cx="10778836" cy="4834948"/>
          </a:xfrm>
        </p:spPr>
        <p:txBody>
          <a:bodyPr>
            <a:normAutofit lnSpcReduction="10000"/>
          </a:bodyPr>
          <a:lstStyle/>
          <a:p>
            <a:r>
              <a:rPr lang="en-US" b="0" i="0" u="none" strike="noStrike" baseline="0" dirty="0">
                <a:solidFill>
                  <a:srgbClr val="000000"/>
                </a:solidFill>
                <a:latin typeface="Book Antiqua" panose="02040602050305030304" pitchFamily="18" charset="0"/>
              </a:rPr>
              <a:t>Redis creates snapshots based on two conditions:</a:t>
            </a:r>
          </a:p>
          <a:p>
            <a:pPr lvl="1"/>
            <a:r>
              <a:rPr lang="en-US" b="0" i="0" u="none" strike="noStrike" baseline="0" dirty="0">
                <a:solidFill>
                  <a:srgbClr val="0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if in </a:t>
            </a:r>
            <a:r>
              <a:rPr lang="en-US" b="1" i="1" u="none" strike="noStrike" baseline="0" dirty="0">
                <a:solidFill>
                  <a:srgbClr val="C00000"/>
                </a:solidFill>
                <a:latin typeface="Book Antiqua" panose="02040602050305030304" pitchFamily="18" charset="0"/>
              </a:rPr>
              <a:t>X </a:t>
            </a:r>
            <a:r>
              <a:rPr lang="en-US" b="1" i="0" u="none" strike="noStrike" baseline="0" dirty="0">
                <a:solidFill>
                  <a:srgbClr val="C00000"/>
                </a:solidFill>
                <a:latin typeface="Book Antiqua" panose="02040602050305030304" pitchFamily="18" charset="0"/>
              </a:rPr>
              <a:t>seconds, </a:t>
            </a:r>
            <a:r>
              <a:rPr lang="en-US" b="1" i="1" u="none" strike="noStrike" baseline="0" dirty="0">
                <a:solidFill>
                  <a:srgbClr val="C00000"/>
                </a:solidFill>
                <a:latin typeface="Book Antiqua" panose="02040602050305030304" pitchFamily="18" charset="0"/>
              </a:rPr>
              <a:t>Y </a:t>
            </a:r>
            <a:r>
              <a:rPr lang="en-US" b="1" i="0" u="none" strike="noStrike" baseline="0" dirty="0">
                <a:solidFill>
                  <a:srgbClr val="C00000"/>
                </a:solidFill>
                <a:latin typeface="Book Antiqua" panose="02040602050305030304" pitchFamily="18" charset="0"/>
              </a:rPr>
              <a:t>amount of write operations have happened in your Redis instance, it will create a </a:t>
            </a:r>
            <a:r>
              <a:rPr lang="en-US" b="1" i="1" u="none" strike="noStrike" baseline="0" dirty="0">
                <a:solidFill>
                  <a:srgbClr val="C00000"/>
                </a:solidFill>
                <a:latin typeface="Book Antiqua" panose="02040602050305030304" pitchFamily="18" charset="0"/>
              </a:rPr>
              <a:t>.</a:t>
            </a:r>
            <a:r>
              <a:rPr lang="en-US" b="1" i="1" u="none" strike="noStrike" baseline="0" dirty="0" err="1">
                <a:solidFill>
                  <a:srgbClr val="C00000"/>
                </a:solidFill>
                <a:latin typeface="Book Antiqua" panose="02040602050305030304" pitchFamily="18" charset="0"/>
              </a:rPr>
              <a:t>rdb</a:t>
            </a:r>
            <a:r>
              <a:rPr lang="en-US" b="1" i="1" u="none" strike="noStrike" baseline="0" dirty="0">
                <a:solidFill>
                  <a:srgbClr val="C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file</a:t>
            </a:r>
            <a:r>
              <a:rPr lang="en-US" b="0" i="0" u="none" strike="noStrike" baseline="0" dirty="0">
                <a:solidFill>
                  <a:srgbClr val="000000"/>
                </a:solidFill>
                <a:latin typeface="Book Antiqua" panose="02040602050305030304" pitchFamily="18" charset="0"/>
              </a:rPr>
              <a:t>. </a:t>
            </a:r>
          </a:p>
          <a:p>
            <a:pPr lvl="1"/>
            <a:r>
              <a:rPr lang="en-US" dirty="0">
                <a:solidFill>
                  <a:srgbClr val="000000"/>
                </a:solidFill>
                <a:latin typeface="Book Antiqua" panose="02040602050305030304" pitchFamily="18" charset="0"/>
              </a:rPr>
              <a:t>The RDB filename is based on the directive </a:t>
            </a:r>
            <a:r>
              <a:rPr lang="en-US" dirty="0" err="1">
                <a:solidFill>
                  <a:srgbClr val="000000"/>
                </a:solidFill>
                <a:latin typeface="Book Antiqua" panose="02040602050305030304" pitchFamily="18" charset="0"/>
              </a:rPr>
              <a:t>dbfilename</a:t>
            </a:r>
            <a:r>
              <a:rPr lang="en-US" dirty="0">
                <a:solidFill>
                  <a:srgbClr val="000000"/>
                </a:solidFill>
                <a:latin typeface="Book Antiqua" panose="02040602050305030304" pitchFamily="18" charset="0"/>
              </a:rPr>
              <a:t> (this defaults to </a:t>
            </a:r>
            <a:r>
              <a:rPr lang="en-US" dirty="0" err="1">
                <a:solidFill>
                  <a:srgbClr val="000000"/>
                </a:solidFill>
                <a:latin typeface="Book Antiqua" panose="02040602050305030304" pitchFamily="18" charset="0"/>
              </a:rPr>
              <a:t>dump.rdb</a:t>
            </a:r>
            <a:r>
              <a:rPr lang="en-US" dirty="0">
                <a:solidFill>
                  <a:srgbClr val="000000"/>
                </a:solidFill>
                <a:latin typeface="Book Antiqua" panose="02040602050305030304" pitchFamily="18" charset="0"/>
              </a:rPr>
              <a:t>) .</a:t>
            </a:r>
          </a:p>
          <a:p>
            <a:r>
              <a:rPr lang="en-US" sz="2200" b="1" i="0" u="none" strike="noStrike" baseline="0" dirty="0">
                <a:solidFill>
                  <a:srgbClr val="000000"/>
                </a:solidFill>
                <a:latin typeface="Courier Std"/>
              </a:rPr>
              <a:t>save </a:t>
            </a:r>
            <a:r>
              <a:rPr lang="en-US" sz="2200" b="1" i="0" u="none" strike="noStrike" baseline="0" dirty="0" err="1">
                <a:solidFill>
                  <a:srgbClr val="000000"/>
                </a:solidFill>
                <a:latin typeface="Courier Std"/>
              </a:rPr>
              <a:t>number_of_seconds</a:t>
            </a:r>
            <a:r>
              <a:rPr lang="en-US" sz="2200" b="1" i="0" u="none" strike="noStrike" baseline="0" dirty="0">
                <a:solidFill>
                  <a:srgbClr val="000000"/>
                </a:solidFill>
                <a:latin typeface="Courier Std"/>
              </a:rPr>
              <a:t> </a:t>
            </a:r>
            <a:r>
              <a:rPr lang="en-US" sz="2200" b="1" i="0" u="none" strike="noStrike" baseline="0" dirty="0" err="1">
                <a:solidFill>
                  <a:srgbClr val="000000"/>
                </a:solidFill>
                <a:latin typeface="Courier Std"/>
              </a:rPr>
              <a:t>number_of_changes</a:t>
            </a:r>
            <a:r>
              <a:rPr lang="en-US" sz="2200" b="1" i="0" u="none" strike="noStrike" baseline="0" dirty="0">
                <a:solidFill>
                  <a:srgbClr val="000000"/>
                </a:solidFill>
                <a:latin typeface="Courier Std"/>
              </a:rPr>
              <a:t> </a:t>
            </a:r>
          </a:p>
          <a:p>
            <a:pPr lvl="1"/>
            <a:r>
              <a:rPr lang="en-US" b="0" i="0" u="none" strike="noStrike" baseline="0" dirty="0">
                <a:solidFill>
                  <a:srgbClr val="000000"/>
                </a:solidFill>
                <a:latin typeface="Book Antiqua" panose="02040602050305030304" pitchFamily="18" charset="0"/>
              </a:rPr>
              <a:t>With this in mind, we can infer what those three lines will do: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900 seconds (15 minutes) if at least one write operation happens.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300 seconds (5 minutes) if at least 10 write operations happen.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60 seconds (1 minute) if at least 10,000 write operations happen</a:t>
            </a:r>
            <a:r>
              <a:rPr lang="en-US" sz="1600" b="0" i="0" u="none" strike="noStrike" baseline="0" dirty="0">
                <a:solidFill>
                  <a:srgbClr val="000000"/>
                </a:solidFill>
                <a:latin typeface="Book Antiqua" panose="02040602050305030304" pitchFamily="18" charset="0"/>
              </a:rPr>
              <a:t>. </a:t>
            </a:r>
          </a:p>
          <a:p>
            <a:pPr lvl="1"/>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41399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B63C-71C8-4164-AC1A-DDDF263D2FC3}"/>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4D86FE1F-CFCB-4E50-B585-498226923B75}"/>
              </a:ext>
            </a:extLst>
          </p:cNvPr>
          <p:cNvSpPr>
            <a:spLocks noGrp="1"/>
          </p:cNvSpPr>
          <p:nvPr>
            <p:ph idx="1"/>
          </p:nvPr>
        </p:nvSpPr>
        <p:spPr/>
        <p:txBody>
          <a:bodyPr/>
          <a:lstStyle/>
          <a:p>
            <a:r>
              <a:rPr lang="en-IN" dirty="0"/>
              <a:t>Change redis.conf file and check </a:t>
            </a:r>
          </a:p>
          <a:p>
            <a:r>
              <a:rPr lang="en-IN" dirty="0"/>
              <a:t>Save and </a:t>
            </a:r>
            <a:r>
              <a:rPr lang="en-IN" dirty="0" err="1"/>
              <a:t>bgsave</a:t>
            </a:r>
            <a:r>
              <a:rPr lang="en-IN" dirty="0"/>
              <a:t> commands and check the status</a:t>
            </a:r>
          </a:p>
        </p:txBody>
      </p:sp>
    </p:spTree>
    <p:extLst>
      <p:ext uri="{BB962C8B-B14F-4D97-AF65-F5344CB8AC3E}">
        <p14:creationId xmlns:p14="http://schemas.microsoft.com/office/powerpoint/2010/main" val="110455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8D52-EFC0-4576-A723-CEC20BD90CC5}"/>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DF415DA7-BF0A-414C-A2B4-A2CB1EF6C083}"/>
              </a:ext>
            </a:extLst>
          </p:cNvPr>
          <p:cNvSpPr>
            <a:spLocks noGrp="1"/>
          </p:cNvSpPr>
          <p:nvPr>
            <p:ph idx="1"/>
          </p:nvPr>
        </p:nvSpPr>
        <p:spPr/>
        <p:txBody>
          <a:bodyPr/>
          <a:lstStyle/>
          <a:p>
            <a:r>
              <a:rPr lang="en-IN" dirty="0"/>
              <a:t>Set a 1</a:t>
            </a:r>
          </a:p>
          <a:p>
            <a:r>
              <a:rPr lang="en-IN" dirty="0"/>
              <a:t>Set b 2</a:t>
            </a:r>
          </a:p>
          <a:p>
            <a:r>
              <a:rPr lang="en-IN" dirty="0"/>
              <a:t>Set c 3</a:t>
            </a:r>
          </a:p>
          <a:p>
            <a:r>
              <a:rPr lang="en-IN" dirty="0"/>
              <a:t>Set d 4</a:t>
            </a:r>
          </a:p>
          <a:p>
            <a:r>
              <a:rPr lang="en-IN" dirty="0"/>
              <a:t>Set e 5</a:t>
            </a:r>
          </a:p>
          <a:p>
            <a:r>
              <a:rPr lang="en-IN" dirty="0"/>
              <a:t>Set g 6</a:t>
            </a:r>
          </a:p>
          <a:p>
            <a:pPr marL="0" indent="0" algn="ctr">
              <a:buNone/>
            </a:pPr>
            <a:r>
              <a:rPr lang="en-IN" dirty="0">
                <a:solidFill>
                  <a:srgbClr val="C00000"/>
                </a:solidFill>
              </a:rPr>
              <a:t>Check ls –l in the </a:t>
            </a:r>
            <a:r>
              <a:rPr lang="en-IN" dirty="0" err="1">
                <a:solidFill>
                  <a:srgbClr val="C00000"/>
                </a:solidFill>
              </a:rPr>
              <a:t>redis</a:t>
            </a:r>
            <a:r>
              <a:rPr lang="en-IN" dirty="0">
                <a:solidFill>
                  <a:srgbClr val="C00000"/>
                </a:solidFill>
              </a:rPr>
              <a:t> home </a:t>
            </a:r>
            <a:r>
              <a:rPr lang="en-IN" dirty="0" err="1">
                <a:solidFill>
                  <a:srgbClr val="C00000"/>
                </a:solidFill>
              </a:rPr>
              <a:t>dir</a:t>
            </a:r>
            <a:r>
              <a:rPr lang="en-IN" dirty="0">
                <a:solidFill>
                  <a:srgbClr val="C00000"/>
                </a:solidFill>
              </a:rPr>
              <a:t>, can see time stamp for .</a:t>
            </a:r>
            <a:r>
              <a:rPr lang="en-IN" dirty="0" err="1">
                <a:solidFill>
                  <a:srgbClr val="C00000"/>
                </a:solidFill>
              </a:rPr>
              <a:t>rdb</a:t>
            </a:r>
            <a:r>
              <a:rPr lang="en-IN" dirty="0">
                <a:solidFill>
                  <a:srgbClr val="C00000"/>
                </a:solidFill>
              </a:rPr>
              <a:t> file</a:t>
            </a:r>
          </a:p>
        </p:txBody>
      </p:sp>
    </p:spTree>
    <p:extLst>
      <p:ext uri="{BB962C8B-B14F-4D97-AF65-F5344CB8AC3E}">
        <p14:creationId xmlns:p14="http://schemas.microsoft.com/office/powerpoint/2010/main" val="48755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a:xfrm>
            <a:off x="838200" y="365125"/>
            <a:ext cx="10729404" cy="728993"/>
          </a:xfrm>
        </p:spPr>
        <p:txBody>
          <a:bodyPr/>
          <a:lstStyle/>
          <a:p>
            <a:pPr algn="ctr"/>
            <a:r>
              <a:rPr lang="en-IN" b="1" dirty="0"/>
              <a:t>Server Information</a:t>
            </a:r>
          </a:p>
        </p:txBody>
      </p:sp>
      <p:sp>
        <p:nvSpPr>
          <p:cNvPr id="7" name="Rectangle 2">
            <a:extLst>
              <a:ext uri="{FF2B5EF4-FFF2-40B4-BE49-F238E27FC236}">
                <a16:creationId xmlns:a16="http://schemas.microsoft.com/office/drawing/2014/main" id="{5B89FF21-6F34-4219-ACA3-54A38C920A38}"/>
              </a:ext>
            </a:extLst>
          </p:cNvPr>
          <p:cNvSpPr>
            <a:spLocks noGrp="1" noChangeArrowheads="1"/>
          </p:cNvSpPr>
          <p:nvPr>
            <p:ph idx="1"/>
          </p:nvPr>
        </p:nvSpPr>
        <p:spPr bwMode="auto">
          <a:xfrm>
            <a:off x="461640" y="881119"/>
            <a:ext cx="11603114" cy="5229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server: General information about the Redis server</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clients: Client connections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memory: Memory consumption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persistence: RDB and AOF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stats: General statistics</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cpu</a:t>
            </a:r>
            <a:r>
              <a:rPr kumimoji="0" lang="en-US" altLang="en-US" sz="2400" b="0" i="0" u="none" strike="noStrike" cap="none" normalizeH="0" baseline="0" dirty="0">
                <a:ln>
                  <a:noFill/>
                </a:ln>
                <a:solidFill>
                  <a:schemeClr val="tx1"/>
                </a:solidFill>
                <a:effectLst/>
                <a:latin typeface="Arial" panose="020B0604020202020204" pitchFamily="34" charset="0"/>
              </a:rPr>
              <a:t>: CPU consumption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replication: Master/replica replication information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commandstats</a:t>
            </a:r>
            <a:r>
              <a:rPr kumimoji="0" lang="en-US" altLang="en-US" sz="2400" b="0" i="0" u="none" strike="noStrike" cap="none" normalizeH="0" baseline="0" dirty="0">
                <a:ln>
                  <a:noFill/>
                </a:ln>
                <a:solidFill>
                  <a:schemeClr val="tx1"/>
                </a:solidFill>
                <a:effectLst/>
                <a:latin typeface="Arial" panose="020B0604020202020204" pitchFamily="34" charset="0"/>
              </a:rPr>
              <a:t>: Redis command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cluster: Redis Cluster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Modules section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keyspace</a:t>
            </a:r>
            <a:r>
              <a:rPr kumimoji="0" lang="en-US" altLang="en-US" sz="2400" b="0" i="0" u="none" strike="noStrike" cap="none" normalizeH="0" baseline="0" dirty="0">
                <a:ln>
                  <a:noFill/>
                </a:ln>
                <a:solidFill>
                  <a:schemeClr val="tx1"/>
                </a:solidFill>
                <a:effectLst/>
                <a:latin typeface="Arial" panose="020B0604020202020204" pitchFamily="34" charset="0"/>
              </a:rPr>
              <a:t>: Database related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 related sections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0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4DD-BA68-4B82-A627-E249AF4F9E76}"/>
              </a:ext>
            </a:extLst>
          </p:cNvPr>
          <p:cNvSpPr>
            <a:spLocks noGrp="1"/>
          </p:cNvSpPr>
          <p:nvPr>
            <p:ph type="title"/>
          </p:nvPr>
        </p:nvSpPr>
        <p:spPr>
          <a:xfrm>
            <a:off x="838200" y="3212234"/>
            <a:ext cx="10515600" cy="1325563"/>
          </a:xfrm>
        </p:spPr>
        <p:txBody>
          <a:bodyPr>
            <a:normAutofit/>
          </a:bodyPr>
          <a:lstStyle/>
          <a:p>
            <a:pPr algn="ctr"/>
            <a:r>
              <a:rPr lang="en-US" sz="3600" b="1" dirty="0">
                <a:solidFill>
                  <a:srgbClr val="000000"/>
                </a:solidFill>
                <a:latin typeface="Book Antiqua" panose="02040602050305030304" pitchFamily="18" charset="0"/>
              </a:rPr>
              <a:t>N</a:t>
            </a:r>
            <a:r>
              <a:rPr lang="en-US" sz="3600" b="1" i="0" u="none" strike="noStrike" baseline="0" dirty="0">
                <a:solidFill>
                  <a:srgbClr val="000000"/>
                </a:solidFill>
                <a:latin typeface="Book Antiqua" panose="02040602050305030304" pitchFamily="18" charset="0"/>
              </a:rPr>
              <a:t>ot recommended to use save directives less than 30 seconds </a:t>
            </a:r>
            <a:endParaRPr lang="en-IN" sz="7200" b="1" dirty="0"/>
          </a:p>
        </p:txBody>
      </p:sp>
    </p:spTree>
    <p:extLst>
      <p:ext uri="{BB962C8B-B14F-4D97-AF65-F5344CB8AC3E}">
        <p14:creationId xmlns:p14="http://schemas.microsoft.com/office/powerpoint/2010/main" val="279815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BF-3EE3-4066-A4C6-996B2D9242CA}"/>
              </a:ext>
            </a:extLst>
          </p:cNvPr>
          <p:cNvSpPr>
            <a:spLocks noGrp="1"/>
          </p:cNvSpPr>
          <p:nvPr>
            <p:ph type="title"/>
          </p:nvPr>
        </p:nvSpPr>
        <p:spPr/>
        <p:txBody>
          <a:bodyPr/>
          <a:lstStyle/>
          <a:p>
            <a:r>
              <a:rPr lang="en-IN" dirty="0"/>
              <a:t>How to disable snapshot</a:t>
            </a:r>
          </a:p>
        </p:txBody>
      </p:sp>
      <p:sp>
        <p:nvSpPr>
          <p:cNvPr id="3" name="Content Placeholder 2">
            <a:extLst>
              <a:ext uri="{FF2B5EF4-FFF2-40B4-BE49-F238E27FC236}">
                <a16:creationId xmlns:a16="http://schemas.microsoft.com/office/drawing/2014/main" id="{567094B8-BFB7-4B1E-BF6D-7324D2CCD072}"/>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Snapshotting can be disabled, which means that nothing will be saved on the disk. </a:t>
            </a:r>
          </a:p>
          <a:p>
            <a:r>
              <a:rPr lang="en-US" sz="3200" b="0" i="0" u="none" strike="noStrike" baseline="0" dirty="0">
                <a:solidFill>
                  <a:srgbClr val="000000"/>
                </a:solidFill>
                <a:latin typeface="Book Antiqua" panose="02040602050305030304" pitchFamily="18" charset="0"/>
              </a:rPr>
              <a:t>This is done by deleting or commenting all </a:t>
            </a:r>
            <a:r>
              <a:rPr lang="en-US" sz="3200" b="1" i="0" u="none" strike="noStrike" baseline="0" dirty="0">
                <a:solidFill>
                  <a:srgbClr val="000000"/>
                </a:solidFill>
                <a:latin typeface="Book Antiqua" panose="02040602050305030304" pitchFamily="18" charset="0"/>
              </a:rPr>
              <a:t>save </a:t>
            </a:r>
            <a:r>
              <a:rPr lang="en-US" sz="3200" b="0" i="0" u="none" strike="noStrike" baseline="0" dirty="0">
                <a:solidFill>
                  <a:srgbClr val="000000"/>
                </a:solidFill>
                <a:latin typeface="Book Antiqua" panose="02040602050305030304" pitchFamily="18" charset="0"/>
              </a:rPr>
              <a:t>directives in the </a:t>
            </a:r>
            <a:r>
              <a:rPr lang="en-US" sz="3200" b="0" i="1" u="none" strike="noStrike" baseline="0" dirty="0">
                <a:solidFill>
                  <a:srgbClr val="000000"/>
                </a:solidFill>
                <a:latin typeface="Book Antiqua" panose="02040602050305030304" pitchFamily="18" charset="0"/>
              </a:rPr>
              <a:t>redis.conf </a:t>
            </a:r>
            <a:r>
              <a:rPr lang="en-US" sz="3200" b="0" i="0" u="none" strike="noStrike" baseline="0" dirty="0">
                <a:solidFill>
                  <a:srgbClr val="000000"/>
                </a:solidFill>
                <a:latin typeface="Book Antiqua" panose="02040602050305030304" pitchFamily="18" charset="0"/>
              </a:rPr>
              <a:t>file and then restarting the Redis server.</a:t>
            </a:r>
          </a:p>
          <a:p>
            <a:r>
              <a:rPr lang="en-US" sz="3200" b="0" i="0" u="none" strike="noStrike" baseline="0" dirty="0">
                <a:solidFill>
                  <a:srgbClr val="000000"/>
                </a:solidFill>
                <a:latin typeface="Book Antiqua" panose="02040602050305030304" pitchFamily="18" charset="0"/>
              </a:rPr>
              <a:t> It can also be disabled via a command-line option or the command </a:t>
            </a:r>
            <a:r>
              <a:rPr lang="en-US" sz="3200" b="1" i="0" u="none" strike="noStrike" baseline="0" dirty="0">
                <a:solidFill>
                  <a:srgbClr val="000000"/>
                </a:solidFill>
                <a:latin typeface="Book Antiqua" panose="02040602050305030304" pitchFamily="18" charset="0"/>
              </a:rPr>
              <a:t>CONFIG SET </a:t>
            </a:r>
            <a:endParaRPr lang="en-IN" sz="4400" dirty="0"/>
          </a:p>
        </p:txBody>
      </p:sp>
    </p:spTree>
    <p:extLst>
      <p:ext uri="{BB962C8B-B14F-4D97-AF65-F5344CB8AC3E}">
        <p14:creationId xmlns:p14="http://schemas.microsoft.com/office/powerpoint/2010/main" val="3257924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E25C-F891-466A-9A6B-D36FBB1AAD03}"/>
              </a:ext>
            </a:extLst>
          </p:cNvPr>
          <p:cNvSpPr>
            <a:spLocks noGrp="1"/>
          </p:cNvSpPr>
          <p:nvPr>
            <p:ph type="title"/>
          </p:nvPr>
        </p:nvSpPr>
        <p:spPr/>
        <p:txBody>
          <a:bodyPr/>
          <a:lstStyle/>
          <a:p>
            <a:r>
              <a:rPr lang="en-IN" dirty="0"/>
              <a:t>Snapshot Drawbacks</a:t>
            </a:r>
          </a:p>
        </p:txBody>
      </p:sp>
      <p:sp>
        <p:nvSpPr>
          <p:cNvPr id="3" name="Content Placeholder 2">
            <a:extLst>
              <a:ext uri="{FF2B5EF4-FFF2-40B4-BE49-F238E27FC236}">
                <a16:creationId xmlns:a16="http://schemas.microsoft.com/office/drawing/2014/main" id="{151535A6-A90E-4FB6-9058-F45833BC1618}"/>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RDB is not a 100% guaranteed data recovery approach, even if you save snapshots every minute and with at least 100 changes. If the main Redis process stops for any reason, be prepared to lose the latest writes in your database. </a:t>
            </a:r>
          </a:p>
          <a:p>
            <a:r>
              <a:rPr lang="en-US" dirty="0">
                <a:solidFill>
                  <a:srgbClr val="000000"/>
                </a:solidFill>
                <a:latin typeface="Book Antiqua" panose="02040602050305030304" pitchFamily="18" charset="0"/>
              </a:rPr>
              <a:t>Another downside to RDB is that every time that you need to create a snapshot, the Redis main process will execute a fork() to create a child process to cause the data to persist on the disk.</a:t>
            </a:r>
          </a:p>
          <a:p>
            <a:r>
              <a:rPr lang="en-US" dirty="0">
                <a:solidFill>
                  <a:srgbClr val="000000"/>
                </a:solidFill>
                <a:latin typeface="Book Antiqua" panose="02040602050305030304" pitchFamily="18" charset="0"/>
              </a:rPr>
              <a:t>It can make your Redis instance stop serving clients for milliseconds, sometimes even for a few seconds, depending on the hardware and the size of the dataset.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411451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33F8-CAAC-41C6-9B52-FD46725EB42D}"/>
              </a:ext>
            </a:extLst>
          </p:cNvPr>
          <p:cNvSpPr>
            <a:spLocks noGrp="1"/>
          </p:cNvSpPr>
          <p:nvPr>
            <p:ph type="title"/>
          </p:nvPr>
        </p:nvSpPr>
        <p:spPr/>
        <p:txBody>
          <a:bodyPr/>
          <a:lstStyle/>
          <a:p>
            <a:r>
              <a:rPr lang="en-IN" dirty="0"/>
              <a:t>Snapshot additional directives</a:t>
            </a:r>
          </a:p>
        </p:txBody>
      </p:sp>
      <p:sp>
        <p:nvSpPr>
          <p:cNvPr id="3" name="Content Placeholder 2">
            <a:extLst>
              <a:ext uri="{FF2B5EF4-FFF2-40B4-BE49-F238E27FC236}">
                <a16:creationId xmlns:a16="http://schemas.microsoft.com/office/drawing/2014/main" id="{3BFAA3B1-8F16-44CF-A047-137F794D4D7A}"/>
              </a:ext>
            </a:extLst>
          </p:cNvPr>
          <p:cNvSpPr>
            <a:spLocks noGrp="1"/>
          </p:cNvSpPr>
          <p:nvPr>
            <p:ph idx="1"/>
          </p:nvPr>
        </p:nvSpPr>
        <p:spPr>
          <a:xfrm>
            <a:off x="838200" y="1506682"/>
            <a:ext cx="10602190" cy="4873335"/>
          </a:xfrm>
        </p:spPr>
        <p:txBody>
          <a:bodyPr>
            <a:normAutofit fontScale="92500" lnSpcReduction="20000"/>
          </a:bodyPr>
          <a:lstStyle/>
          <a:p>
            <a:pPr algn="l"/>
            <a:endParaRPr lang="en-IN"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stop-writes-on-</a:t>
            </a:r>
            <a:r>
              <a:rPr lang="en-US" sz="2400" b="1" i="0" u="none" strike="noStrike" baseline="0" dirty="0" err="1">
                <a:solidFill>
                  <a:srgbClr val="000000"/>
                </a:solidFill>
                <a:latin typeface="Book Antiqua" panose="02040602050305030304" pitchFamily="18" charset="0"/>
              </a:rPr>
              <a:t>bgsave</a:t>
            </a:r>
            <a:r>
              <a:rPr lang="en-US" sz="2400" b="1" i="0" u="none" strike="noStrike" baseline="0" dirty="0">
                <a:solidFill>
                  <a:srgbClr val="000000"/>
                </a:solidFill>
                <a:latin typeface="Book Antiqua" panose="02040602050305030304" pitchFamily="18" charset="0"/>
              </a:rPr>
              <a:t>-error</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This option makes Redis stop accepting writes if the last background save has failed. Redis starts accepting writes again after a background save succeeds.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rdbcompression</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this option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uses LZF compression for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rdbchecksum</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it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saves a checksum at the end of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and performs a checksum before loading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Redis does not start if the RDB checksum does not match with the one in the file. The default value is </a:t>
            </a:r>
            <a:r>
              <a:rPr lang="en-US" sz="2400" b="1" i="0" u="none" strike="noStrike" baseline="0" dirty="0">
                <a:solidFill>
                  <a:srgbClr val="000000"/>
                </a:solidFill>
                <a:latin typeface="Book Antiqua" panose="02040602050305030304" pitchFamily="18" charset="0"/>
              </a:rPr>
              <a:t>yes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dbfilename</a:t>
            </a:r>
            <a:r>
              <a:rPr lang="en-US" sz="2400" b="0" i="0" u="none" strike="noStrike" baseline="0" dirty="0">
                <a:solidFill>
                  <a:srgbClr val="000000"/>
                </a:solidFill>
                <a:latin typeface="Book Antiqua" panose="02040602050305030304" pitchFamily="18" charset="0"/>
              </a:rPr>
              <a:t>: This option sets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filename. The default value is </a:t>
            </a:r>
            <a:r>
              <a:rPr lang="en-US" sz="2400" b="0" i="1" u="none" strike="noStrike" baseline="0" dirty="0" err="1">
                <a:solidFill>
                  <a:srgbClr val="000000"/>
                </a:solidFill>
                <a:latin typeface="Book Antiqua" panose="02040602050305030304" pitchFamily="18" charset="0"/>
              </a:rPr>
              <a:t>dump.rdb</a:t>
            </a:r>
            <a:r>
              <a:rPr lang="en-US" sz="2400" b="0" i="1" u="none" strike="noStrike" baseline="0" dirty="0">
                <a:solidFill>
                  <a:srgbClr val="000000"/>
                </a:solidFill>
                <a:latin typeface="Book Antiqua" panose="02040602050305030304" pitchFamily="18" charset="0"/>
              </a:rPr>
              <a:t>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save</a:t>
            </a:r>
            <a:r>
              <a:rPr lang="en-US" sz="2400" b="0" i="0" u="none" strike="noStrike" baseline="0" dirty="0">
                <a:solidFill>
                  <a:srgbClr val="000000"/>
                </a:solidFill>
                <a:latin typeface="Book Antiqua" panose="02040602050305030304" pitchFamily="18" charset="0"/>
              </a:rPr>
              <a:t>: This option configures the snapshot frequency, based on the number of seconds and changes. It can be specified multiple times. The default values are </a:t>
            </a:r>
            <a:r>
              <a:rPr lang="en-US" sz="2400" b="0" i="1" u="none" strike="noStrike" baseline="0" dirty="0">
                <a:solidFill>
                  <a:srgbClr val="000000"/>
                </a:solidFill>
                <a:latin typeface="Book Antiqua" panose="02040602050305030304" pitchFamily="18" charset="0"/>
              </a:rPr>
              <a:t>save 3600 1</a:t>
            </a:r>
            <a:r>
              <a:rPr lang="en-US" sz="2400" b="0" i="0" u="none" strike="noStrike" baseline="0" dirty="0">
                <a:solidFill>
                  <a:srgbClr val="000000"/>
                </a:solidFill>
                <a:latin typeface="Book Antiqua" panose="02040602050305030304" pitchFamily="18" charset="0"/>
              </a:rPr>
              <a:t>, </a:t>
            </a:r>
            <a:r>
              <a:rPr lang="en-US" sz="2400" b="0" i="1" u="none" strike="noStrike" baseline="0" dirty="0">
                <a:solidFill>
                  <a:srgbClr val="000000"/>
                </a:solidFill>
                <a:latin typeface="Book Antiqua" panose="02040602050305030304" pitchFamily="18" charset="0"/>
              </a:rPr>
              <a:t>save 300 100</a:t>
            </a:r>
            <a:r>
              <a:rPr lang="en-US" sz="2400" b="0" i="0" u="none" strike="noStrike" baseline="0" dirty="0">
                <a:solidFill>
                  <a:srgbClr val="000000"/>
                </a:solidFill>
                <a:latin typeface="Book Antiqua" panose="02040602050305030304" pitchFamily="18" charset="0"/>
              </a:rPr>
              <a:t>, and </a:t>
            </a:r>
            <a:r>
              <a:rPr lang="en-US" sz="2400" b="0" i="1" u="none" strike="noStrike" baseline="0" dirty="0">
                <a:solidFill>
                  <a:srgbClr val="000000"/>
                </a:solidFill>
                <a:latin typeface="Book Antiqua" panose="02040602050305030304" pitchFamily="18" charset="0"/>
              </a:rPr>
              <a:t>save 60 10000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dir</a:t>
            </a:r>
            <a:r>
              <a:rPr lang="en-US" sz="2400" b="0" i="0" u="none" strike="noStrike" baseline="0" dirty="0">
                <a:solidFill>
                  <a:srgbClr val="000000"/>
                </a:solidFill>
                <a:latin typeface="Book Antiqua" panose="02040602050305030304" pitchFamily="18" charset="0"/>
              </a:rPr>
              <a:t>: This specifies the directory location of the AOF and RDB files </a:t>
            </a:r>
          </a:p>
          <a:p>
            <a:endParaRPr lang="en-IN" dirty="0"/>
          </a:p>
        </p:txBody>
      </p:sp>
    </p:spTree>
    <p:extLst>
      <p:ext uri="{BB962C8B-B14F-4D97-AF65-F5344CB8AC3E}">
        <p14:creationId xmlns:p14="http://schemas.microsoft.com/office/powerpoint/2010/main" val="388551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E41C-D55D-453A-9D1F-EFA3E645E186}"/>
              </a:ext>
            </a:extLst>
          </p:cNvPr>
          <p:cNvSpPr>
            <a:spLocks noGrp="1"/>
          </p:cNvSpPr>
          <p:nvPr>
            <p:ph type="title"/>
          </p:nvPr>
        </p:nvSpPr>
        <p:spPr/>
        <p:txBody>
          <a:bodyPr>
            <a:normAutofit/>
          </a:bodyPr>
          <a:lstStyle/>
          <a:p>
            <a:r>
              <a:rPr lang="en-IN" sz="3600" b="1" i="0" u="none" strike="noStrike" baseline="0" dirty="0">
                <a:solidFill>
                  <a:srgbClr val="C00000"/>
                </a:solidFill>
                <a:latin typeface="Arial" panose="020B0604020202020204" pitchFamily="34" charset="0"/>
              </a:rPr>
              <a:t>AOF (Append-only File) </a:t>
            </a:r>
            <a:endParaRPr lang="en-IN" sz="7200" dirty="0">
              <a:solidFill>
                <a:srgbClr val="C00000"/>
              </a:solidFill>
            </a:endParaRPr>
          </a:p>
        </p:txBody>
      </p:sp>
      <p:sp>
        <p:nvSpPr>
          <p:cNvPr id="3" name="Content Placeholder 2">
            <a:extLst>
              <a:ext uri="{FF2B5EF4-FFF2-40B4-BE49-F238E27FC236}">
                <a16:creationId xmlns:a16="http://schemas.microsoft.com/office/drawing/2014/main" id="{749880C5-7D53-4343-B221-FB5EE2965721}"/>
              </a:ext>
            </a:extLst>
          </p:cNvPr>
          <p:cNvSpPr>
            <a:spLocks noGrp="1"/>
          </p:cNvSpPr>
          <p:nvPr>
            <p:ph idx="1"/>
          </p:nvPr>
        </p:nvSpPr>
        <p:spPr/>
        <p:txBody>
          <a:bodyPr/>
          <a:lstStyle/>
          <a:p>
            <a:r>
              <a:rPr lang="en-US" b="0" i="0" dirty="0">
                <a:solidFill>
                  <a:srgbClr val="333333"/>
                </a:solidFill>
                <a:effectLst/>
                <a:latin typeface="Open Sans"/>
              </a:rPr>
              <a:t>The AOF persistence logs every write operation received by the server, that will be played again at server startup, reconstructing the original dataset. </a:t>
            </a:r>
          </a:p>
          <a:p>
            <a:r>
              <a:rPr lang="en-US" b="0" i="0" dirty="0">
                <a:solidFill>
                  <a:srgbClr val="333333"/>
                </a:solidFill>
                <a:effectLst/>
                <a:latin typeface="Open Sans"/>
              </a:rPr>
              <a:t>Commands are logged using the same format as the Redis protocol itself, in an append-only fashion.</a:t>
            </a:r>
          </a:p>
          <a:p>
            <a:r>
              <a:rPr lang="en-US" b="0" i="0" dirty="0">
                <a:solidFill>
                  <a:srgbClr val="333333"/>
                </a:solidFill>
                <a:effectLst/>
                <a:latin typeface="Open Sans"/>
              </a:rPr>
              <a:t> Redis is able to rewrite the log in the background when it gets too big.</a:t>
            </a:r>
            <a:endParaRPr lang="en-IN" dirty="0"/>
          </a:p>
        </p:txBody>
      </p:sp>
    </p:spTree>
    <p:extLst>
      <p:ext uri="{BB962C8B-B14F-4D97-AF65-F5344CB8AC3E}">
        <p14:creationId xmlns:p14="http://schemas.microsoft.com/office/powerpoint/2010/main" val="10774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1DFA-D381-45F9-80C4-10CC37832512}"/>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7F1688D1-3601-4D29-BF06-539BFAA843A0}"/>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When AOF is enabled, every time Redis receives a command that changes the dataset, it will append that command to the AOF (Append-only File). With this being said, if you have AOF enabled and </a:t>
            </a:r>
            <a:r>
              <a:rPr lang="en-US" sz="3200" b="1" i="0" u="none" strike="noStrike" baseline="0" dirty="0">
                <a:solidFill>
                  <a:srgbClr val="C00000"/>
                </a:solidFill>
                <a:latin typeface="Book Antiqua" panose="02040602050305030304" pitchFamily="18" charset="0"/>
              </a:rPr>
              <a:t>Redis is restarted, it will restore the data by executing all commands listed in AOF</a:t>
            </a:r>
            <a:r>
              <a:rPr lang="en-US" sz="3200" b="0" i="0" u="none" strike="noStrike" baseline="0" dirty="0">
                <a:solidFill>
                  <a:srgbClr val="000000"/>
                </a:solidFill>
                <a:latin typeface="Book Antiqua" panose="02040602050305030304" pitchFamily="18" charset="0"/>
              </a:rPr>
              <a:t>, preserving the order, and rebuild the state of the dataset. AOF is an alternative to RDB snapshotting. </a:t>
            </a:r>
            <a:endParaRPr lang="en-IN" sz="4400" dirty="0"/>
          </a:p>
        </p:txBody>
      </p:sp>
    </p:spTree>
    <p:extLst>
      <p:ext uri="{BB962C8B-B14F-4D97-AF65-F5344CB8AC3E}">
        <p14:creationId xmlns:p14="http://schemas.microsoft.com/office/powerpoint/2010/main" val="1382605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DDBB-D20B-42E9-831A-3A35E375B577}"/>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636D186E-28D0-4898-BD03-3BE3A8B433E5}"/>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AOF is a "human-readable" append-only log file. </a:t>
            </a:r>
          </a:p>
          <a:p>
            <a:r>
              <a:rPr lang="en-US" sz="3200" b="0" i="0" u="none" strike="noStrike" baseline="0" dirty="0">
                <a:solidFill>
                  <a:srgbClr val="000000"/>
                </a:solidFill>
                <a:latin typeface="Book Antiqua" panose="02040602050305030304" pitchFamily="18" charset="0"/>
              </a:rPr>
              <a:t>This means that there are no seeks and corruption problems can be easily identified. </a:t>
            </a:r>
          </a:p>
          <a:p>
            <a:r>
              <a:rPr lang="en-US" sz="3200" b="0" i="0" u="none" strike="noStrike" baseline="0" dirty="0">
                <a:solidFill>
                  <a:srgbClr val="000000"/>
                </a:solidFill>
                <a:latin typeface="Book Antiqua" panose="02040602050305030304" pitchFamily="18" charset="0"/>
              </a:rPr>
              <a:t>You can even open this file in a text editor and understand what is inside (which is impossible to do with an RDB file, since it is binary). </a:t>
            </a:r>
            <a:endParaRPr lang="en-IN" sz="4400" dirty="0"/>
          </a:p>
        </p:txBody>
      </p:sp>
    </p:spTree>
    <p:extLst>
      <p:ext uri="{BB962C8B-B14F-4D97-AF65-F5344CB8AC3E}">
        <p14:creationId xmlns:p14="http://schemas.microsoft.com/office/powerpoint/2010/main" val="155107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8B43-5FE4-420B-998D-5A66D422C713}"/>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265E1007-8570-40B8-A3FB-D943A8926E78}"/>
              </a:ext>
            </a:extLst>
          </p:cNvPr>
          <p:cNvSpPr>
            <a:spLocks noGrp="1"/>
          </p:cNvSpPr>
          <p:nvPr>
            <p:ph idx="1"/>
          </p:nvPr>
        </p:nvSpPr>
        <p:spPr>
          <a:xfrm>
            <a:off x="838200" y="2222067"/>
            <a:ext cx="10515600" cy="2413866"/>
          </a:xfrm>
        </p:spPr>
        <p:txBody>
          <a:bodyPr>
            <a:normAutofit/>
          </a:bodyPr>
          <a:lstStyle/>
          <a:p>
            <a:r>
              <a:rPr lang="en-US" b="0" i="0" u="none" strike="noStrike" baseline="0" dirty="0">
                <a:solidFill>
                  <a:srgbClr val="000000"/>
                </a:solidFill>
                <a:latin typeface="Book Antiqua" panose="02040602050305030304" pitchFamily="18" charset="0"/>
              </a:rPr>
              <a:t>An interesting point to note about AOF is that even in the event of the AOF being incomplete or corrupted for whatever reason, there is a tool called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-check-</a:t>
            </a:r>
            <a:r>
              <a:rPr lang="en-US" b="1" i="0" u="none" strike="noStrike" baseline="0" dirty="0" err="1">
                <a:solidFill>
                  <a:srgbClr val="000000"/>
                </a:solidFill>
                <a:latin typeface="Book Antiqua" panose="02040602050305030304" pitchFamily="18" charset="0"/>
              </a:rPr>
              <a:t>aof</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that checks and fixes AOF files easily. </a:t>
            </a:r>
            <a:endParaRPr lang="en-IN" sz="4000" dirty="0"/>
          </a:p>
        </p:txBody>
      </p:sp>
    </p:spTree>
    <p:extLst>
      <p:ext uri="{BB962C8B-B14F-4D97-AF65-F5344CB8AC3E}">
        <p14:creationId xmlns:p14="http://schemas.microsoft.com/office/powerpoint/2010/main" val="214603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16AF-7BAB-4E29-B321-78146C0F9EF9}"/>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F4F5B43A-C6C4-439A-BA15-579B70704E0B}"/>
              </a:ext>
            </a:extLst>
          </p:cNvPr>
          <p:cNvSpPr>
            <a:spLocks noGrp="1"/>
          </p:cNvSpPr>
          <p:nvPr>
            <p:ph idx="1"/>
          </p:nvPr>
        </p:nvSpPr>
        <p:spPr/>
        <p:txBody>
          <a:bodyPr/>
          <a:lstStyle/>
          <a:p>
            <a:r>
              <a:rPr lang="en-IN" sz="1800" b="1" i="0" u="none" strike="noStrike" baseline="0" dirty="0">
                <a:solidFill>
                  <a:srgbClr val="000000"/>
                </a:solidFill>
                <a:latin typeface="Book Antiqua" panose="02040602050305030304" pitchFamily="18" charset="0"/>
              </a:rPr>
              <a:t>BGREWRITEAOF</a:t>
            </a:r>
            <a:r>
              <a:rPr lang="en-IN" sz="1800" b="0" i="0" u="none" strike="noStrike" baseline="0" dirty="0">
                <a:solidFill>
                  <a:srgbClr val="000000"/>
                </a:solidFill>
                <a:latin typeface="Book Antiqua" panose="02040602050305030304" pitchFamily="18" charset="0"/>
              </a:rPr>
              <a:t>.  Command will </a:t>
            </a:r>
            <a:r>
              <a:rPr lang="en-IN" sz="1800" b="0" i="0" u="none" strike="noStrike" baseline="0" dirty="0" err="1">
                <a:solidFill>
                  <a:srgbClr val="000000"/>
                </a:solidFill>
                <a:latin typeface="Book Antiqua" panose="02040602050305030304" pitchFamily="18" charset="0"/>
              </a:rPr>
              <a:t>triger</a:t>
            </a:r>
            <a:r>
              <a:rPr lang="en-IN" sz="1800" b="0" i="0" u="none" strike="noStrike" baseline="0" dirty="0">
                <a:solidFill>
                  <a:srgbClr val="000000"/>
                </a:solidFill>
                <a:latin typeface="Book Antiqua" panose="02040602050305030304" pitchFamily="18" charset="0"/>
              </a:rPr>
              <a:t> </a:t>
            </a:r>
            <a:r>
              <a:rPr lang="en-IN" sz="1800" b="0" i="0" u="none" strike="noStrike" baseline="0" dirty="0" err="1">
                <a:solidFill>
                  <a:srgbClr val="000000"/>
                </a:solidFill>
                <a:latin typeface="Book Antiqua" panose="02040602050305030304" pitchFamily="18" charset="0"/>
              </a:rPr>
              <a:t>aof</a:t>
            </a:r>
            <a:r>
              <a:rPr lang="en-IN" sz="1800" b="0" i="0" u="none" strike="noStrike" baseline="0" dirty="0">
                <a:solidFill>
                  <a:srgbClr val="000000"/>
                </a:solidFill>
                <a:latin typeface="Book Antiqua" panose="02040602050305030304" pitchFamily="18" charset="0"/>
              </a:rPr>
              <a:t> save</a:t>
            </a:r>
          </a:p>
          <a:p>
            <a:endParaRPr lang="en-IN" dirty="0"/>
          </a:p>
        </p:txBody>
      </p:sp>
    </p:spTree>
    <p:extLst>
      <p:ext uri="{BB962C8B-B14F-4D97-AF65-F5344CB8AC3E}">
        <p14:creationId xmlns:p14="http://schemas.microsoft.com/office/powerpoint/2010/main" val="120613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44236" y="1537855"/>
            <a:ext cx="10709564" cy="4639108"/>
          </a:xfrm>
        </p:spPr>
        <p:txBody>
          <a:bodyPr>
            <a:normAutofit fontScale="92500" lnSpcReduction="20000"/>
          </a:bodyPr>
          <a:lstStyle/>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appendonly</a:t>
            </a:r>
            <a:r>
              <a:rPr lang="en-US" b="0" i="0" u="none" strike="noStrike" baseline="0" dirty="0">
                <a:solidFill>
                  <a:srgbClr val="000000"/>
                </a:solidFill>
                <a:latin typeface="Book Antiqua" panose="02040602050305030304" pitchFamily="18" charset="0"/>
              </a:rPr>
              <a:t>: This will enable or disable AOF. The options available are </a:t>
            </a:r>
            <a:r>
              <a:rPr lang="en-US" b="1" i="0" u="none" strike="noStrike" baseline="0" dirty="0">
                <a:solidFill>
                  <a:srgbClr val="000000"/>
                </a:solidFill>
                <a:latin typeface="Book Antiqua" panose="02040602050305030304" pitchFamily="18" charset="0"/>
              </a:rPr>
              <a:t>yes </a:t>
            </a:r>
            <a:r>
              <a:rPr lang="en-US" b="0" i="0" u="none" strike="noStrike" baseline="0" dirty="0">
                <a:solidFill>
                  <a:srgbClr val="000000"/>
                </a:solidFill>
                <a:latin typeface="Book Antiqua" panose="02040602050305030304" pitchFamily="18" charset="0"/>
              </a:rPr>
              <a:t>and </a:t>
            </a:r>
            <a:r>
              <a:rPr lang="en-US" b="1" i="0" u="none" strike="noStrike" baseline="0" dirty="0">
                <a:solidFill>
                  <a:srgbClr val="000000"/>
                </a:solidFill>
                <a:latin typeface="Book Antiqua" panose="02040602050305030304" pitchFamily="18" charset="0"/>
              </a:rPr>
              <a:t>no</a:t>
            </a:r>
            <a:r>
              <a:rPr lang="en-US" b="0" i="0" u="none" strike="noStrike" baseline="0" dirty="0">
                <a:solidFill>
                  <a:srgbClr val="000000"/>
                </a:solidFill>
                <a:latin typeface="Book Antiqua" panose="02040602050305030304" pitchFamily="18" charset="0"/>
              </a:rPr>
              <a:t>. By default, AOF is disabled </a:t>
            </a:r>
          </a:p>
          <a:p>
            <a:r>
              <a:rPr lang="en-US" b="1" i="0" u="none" strike="noStrike" baseline="0" dirty="0" err="1">
                <a:solidFill>
                  <a:srgbClr val="000000"/>
                </a:solidFill>
                <a:latin typeface="Book Antiqua" panose="02040602050305030304" pitchFamily="18" charset="0"/>
              </a:rPr>
              <a:t>appendfilename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This specifies the AOF filename. This field is for a filename only, not a file path. It is empty by default </a:t>
            </a:r>
          </a:p>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appendfsync</a:t>
            </a:r>
            <a:r>
              <a:rPr lang="en-US" b="0" i="0" u="none" strike="noStrike" baseline="0" dirty="0">
                <a:solidFill>
                  <a:srgbClr val="000000"/>
                </a:solidFill>
                <a:latin typeface="Book Antiqua" panose="02040602050305030304" pitchFamily="18" charset="0"/>
              </a:rPr>
              <a:t>: Redis uses a background thread to perform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in the main process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is a system call that tells the OS to flush data to disk). Redis allows you to configure the </a:t>
            </a:r>
            <a:r>
              <a:rPr lang="en-US" b="0" i="0" u="none" strike="noStrike" baseline="0" dirty="0" err="1">
                <a:solidFill>
                  <a:srgbClr val="000000"/>
                </a:solidFill>
                <a:latin typeface="Book Antiqua" panose="02040602050305030304" pitchFamily="18" charset="0"/>
              </a:rPr>
              <a:t>fsync</a:t>
            </a:r>
            <a:r>
              <a:rPr lang="en-US" b="0" i="0" u="none" strike="noStrike" baseline="0" dirty="0">
                <a:solidFill>
                  <a:srgbClr val="000000"/>
                </a:solidFill>
                <a:latin typeface="Book Antiqua" panose="02040602050305030304" pitchFamily="18" charset="0"/>
              </a:rPr>
              <a:t> policy in three possible ways</a:t>
            </a:r>
          </a:p>
          <a:p>
            <a:pPr lvl="1"/>
            <a:r>
              <a:rPr lang="en-US" sz="2000" b="0" i="0" u="none" strike="noStrike" baseline="0" dirty="0">
                <a:solidFill>
                  <a:srgbClr val="000000"/>
                </a:solidFill>
                <a:latin typeface="Book Antiqua" panose="02040602050305030304" pitchFamily="18" charset="0"/>
              </a:rPr>
              <a:t>: </a:t>
            </a:r>
            <a:r>
              <a:rPr lang="en-US" sz="2000" b="1" i="0" u="none" strike="noStrike" baseline="0" dirty="0">
                <a:solidFill>
                  <a:srgbClr val="000000"/>
                </a:solidFill>
                <a:latin typeface="Book Antiqua" panose="02040602050305030304" pitchFamily="18" charset="0"/>
              </a:rPr>
              <a:t>no</a:t>
            </a:r>
            <a:r>
              <a:rPr lang="en-US" sz="2000" b="0" i="0" u="none" strike="noStrike" baseline="0" dirty="0">
                <a:solidFill>
                  <a:srgbClr val="000000"/>
                </a:solidFill>
                <a:latin typeface="Book Antiqua" panose="02040602050305030304" pitchFamily="18" charset="0"/>
              </a:rPr>
              <a:t>: Do not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a:t>
            </a:r>
            <a:r>
              <a:rPr lang="en-US" sz="2000" b="0" i="0" u="none" strike="noStrike" baseline="0" dirty="0">
                <a:solidFill>
                  <a:srgbClr val="000000"/>
                </a:solidFill>
                <a:latin typeface="Book Antiqua" panose="02040602050305030304" pitchFamily="18" charset="0"/>
              </a:rPr>
              <a:t>; let the OS decide when to flush the data. </a:t>
            </a:r>
            <a:r>
              <a:rPr lang="en-US" sz="2000" b="0" i="1" u="none" strike="noStrike" baseline="0" dirty="0">
                <a:solidFill>
                  <a:srgbClr val="000000"/>
                </a:solidFill>
                <a:latin typeface="Book Antiqua" panose="02040602050305030304" pitchFamily="18" charset="0"/>
              </a:rPr>
              <a:t>This is the fastest option </a:t>
            </a:r>
            <a:endParaRPr lang="en-US" sz="2000" b="0" i="0" u="none" strike="noStrike" baseline="0" dirty="0">
              <a:solidFill>
                <a:srgbClr val="000000"/>
              </a:solidFill>
              <a:latin typeface="Book Antiqua" panose="02040602050305030304" pitchFamily="18" charset="0"/>
            </a:endParaRPr>
          </a:p>
          <a:p>
            <a:pPr lvl="1"/>
            <a:r>
              <a:rPr lang="en-US" sz="2000" b="1" i="0" u="none" strike="noStrike" baseline="0" dirty="0">
                <a:solidFill>
                  <a:srgbClr val="000000"/>
                </a:solidFill>
                <a:latin typeface="Book Antiqua" panose="02040602050305030304" pitchFamily="18" charset="0"/>
              </a:rPr>
              <a:t>always</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after every write. This is the slowest option, but also the safest </a:t>
            </a:r>
          </a:p>
          <a:p>
            <a:pPr lvl="1"/>
            <a:r>
              <a:rPr lang="en-US" sz="2000" b="1" i="0" u="none" strike="noStrike" baseline="0" dirty="0" err="1">
                <a:solidFill>
                  <a:srgbClr val="000000"/>
                </a:solidFill>
                <a:latin typeface="Book Antiqua" panose="02040602050305030304" pitchFamily="18" charset="0"/>
              </a:rPr>
              <a:t>everysec</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once every second. This still provides good write performance. This is the default value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72217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13CCE-C16B-4815-9ACF-91330B723A04}"/>
              </a:ext>
            </a:extLst>
          </p:cNvPr>
          <p:cNvSpPr>
            <a:spLocks noGrp="1"/>
          </p:cNvSpPr>
          <p:nvPr>
            <p:ph idx="1"/>
          </p:nvPr>
        </p:nvSpPr>
        <p:spPr>
          <a:xfrm>
            <a:off x="319596" y="159798"/>
            <a:ext cx="11727402" cy="6698202"/>
          </a:xfrm>
        </p:spPr>
        <p:txBody>
          <a:bodyPr>
            <a:normAutofit fontScale="92500" lnSpcReduction="20000"/>
          </a:bodyPr>
          <a:lstStyle/>
          <a:p>
            <a:pPr marL="0" indent="0">
              <a:buNone/>
            </a:pPr>
            <a:r>
              <a:rPr lang="en-IN" sz="1600" b="1" dirty="0">
                <a:latin typeface="Arial Black" panose="020B0A04020102020204" pitchFamily="34" charset="0"/>
              </a:rPr>
              <a:t>127.0.0.1:6379&gt; info server</a:t>
            </a:r>
          </a:p>
          <a:p>
            <a:pPr marL="0" indent="0">
              <a:buNone/>
            </a:pPr>
            <a:r>
              <a:rPr lang="en-IN" sz="1600" b="1" dirty="0">
                <a:latin typeface="Arial Black" panose="020B0A04020102020204" pitchFamily="34" charset="0"/>
              </a:rPr>
              <a:t># Server</a:t>
            </a:r>
          </a:p>
          <a:p>
            <a:pPr marL="0" indent="0">
              <a:buNone/>
            </a:pPr>
            <a:r>
              <a:rPr lang="en-IN" sz="1600" b="1" dirty="0">
                <a:latin typeface="Arial Black" panose="020B0A04020102020204" pitchFamily="34" charset="0"/>
              </a:rPr>
              <a:t>redis_version:6.0.4</a:t>
            </a:r>
          </a:p>
          <a:p>
            <a:pPr marL="0" indent="0">
              <a:buNone/>
            </a:pPr>
            <a:r>
              <a:rPr lang="en-IN" sz="1600" b="1" dirty="0">
                <a:latin typeface="Arial Black" panose="020B0A04020102020204" pitchFamily="34" charset="0"/>
              </a:rPr>
              <a:t>redis_git_sha1:00000000</a:t>
            </a:r>
          </a:p>
          <a:p>
            <a:pPr marL="0" indent="0">
              <a:buNone/>
            </a:pPr>
            <a:r>
              <a:rPr lang="en-IN" sz="1600" b="1" dirty="0">
                <a:latin typeface="Arial Black" panose="020B0A04020102020204" pitchFamily="34" charset="0"/>
              </a:rPr>
              <a:t>redis_git_dirty:0</a:t>
            </a:r>
          </a:p>
          <a:p>
            <a:pPr marL="0" indent="0">
              <a:buNone/>
            </a:pPr>
            <a:r>
              <a:rPr lang="en-IN" sz="1600" b="1" dirty="0">
                <a:latin typeface="Arial Black" panose="020B0A04020102020204" pitchFamily="34" charset="0"/>
              </a:rPr>
              <a:t>redis_build_id:d5d470262d47f1a0</a:t>
            </a:r>
          </a:p>
          <a:p>
            <a:pPr marL="0" indent="0">
              <a:buNone/>
            </a:pPr>
            <a:r>
              <a:rPr lang="en-IN" sz="1600" b="1" dirty="0" err="1">
                <a:latin typeface="Arial Black" panose="020B0A04020102020204" pitchFamily="34" charset="0"/>
              </a:rPr>
              <a:t>redis_mode:standalone</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os:Linux</a:t>
            </a:r>
            <a:r>
              <a:rPr lang="en-IN" sz="1600" b="1" dirty="0">
                <a:latin typeface="Arial Black" panose="020B0A04020102020204" pitchFamily="34" charset="0"/>
              </a:rPr>
              <a:t> 5.4.39-linuxkit x86_64</a:t>
            </a:r>
          </a:p>
          <a:p>
            <a:pPr marL="0" indent="0">
              <a:buNone/>
            </a:pPr>
            <a:r>
              <a:rPr lang="en-IN" sz="1600" b="1" dirty="0">
                <a:latin typeface="Arial Black" panose="020B0A04020102020204" pitchFamily="34" charset="0"/>
              </a:rPr>
              <a:t>arch_bits:64</a:t>
            </a:r>
          </a:p>
          <a:p>
            <a:pPr marL="0" indent="0">
              <a:buNone/>
            </a:pPr>
            <a:r>
              <a:rPr lang="en-IN" sz="1600" b="1" dirty="0" err="1">
                <a:latin typeface="Arial Black" panose="020B0A04020102020204" pitchFamily="34" charset="0"/>
              </a:rPr>
              <a:t>multiplexing_api:epoll</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atomicvar_api:atomic-builtin</a:t>
            </a:r>
            <a:endParaRPr lang="en-IN" sz="1600" b="1" dirty="0">
              <a:latin typeface="Arial Black" panose="020B0A04020102020204" pitchFamily="34" charset="0"/>
            </a:endParaRPr>
          </a:p>
          <a:p>
            <a:pPr marL="0" indent="0">
              <a:buNone/>
            </a:pPr>
            <a:r>
              <a:rPr lang="en-IN" sz="1600" b="1" dirty="0">
                <a:latin typeface="Arial Black" panose="020B0A04020102020204" pitchFamily="34" charset="0"/>
              </a:rPr>
              <a:t>gcc_version:8.3.0</a:t>
            </a:r>
          </a:p>
          <a:p>
            <a:pPr marL="0" indent="0">
              <a:buNone/>
            </a:pPr>
            <a:r>
              <a:rPr lang="en-IN" sz="1600" b="1" dirty="0">
                <a:latin typeface="Arial Black" panose="020B0A04020102020204" pitchFamily="34" charset="0"/>
              </a:rPr>
              <a:t>process_id:1</a:t>
            </a:r>
          </a:p>
          <a:p>
            <a:pPr marL="0" indent="0">
              <a:buNone/>
            </a:pPr>
            <a:r>
              <a:rPr lang="en-IN" sz="1600" b="1" dirty="0">
                <a:latin typeface="Arial Black" panose="020B0A04020102020204" pitchFamily="34" charset="0"/>
              </a:rPr>
              <a:t>run_id:61f5655ab040172ca1db1ffa194874f6b91c3f70</a:t>
            </a:r>
          </a:p>
          <a:p>
            <a:pPr marL="0" indent="0">
              <a:buNone/>
            </a:pPr>
            <a:r>
              <a:rPr lang="en-IN" sz="1600" b="1" dirty="0">
                <a:latin typeface="Arial Black" panose="020B0A04020102020204" pitchFamily="34" charset="0"/>
              </a:rPr>
              <a:t>tcp_port:6379</a:t>
            </a:r>
          </a:p>
          <a:p>
            <a:pPr marL="0" indent="0">
              <a:buNone/>
            </a:pPr>
            <a:r>
              <a:rPr lang="en-IN" sz="1600" b="1" dirty="0">
                <a:solidFill>
                  <a:srgbClr val="FF0000"/>
                </a:solidFill>
                <a:latin typeface="Arial Black" panose="020B0A04020102020204" pitchFamily="34" charset="0"/>
              </a:rPr>
              <a:t>uptime_in_seconds:50006</a:t>
            </a:r>
          </a:p>
          <a:p>
            <a:pPr marL="0" indent="0">
              <a:buNone/>
            </a:pPr>
            <a:r>
              <a:rPr lang="en-IN" sz="1600" b="1" dirty="0">
                <a:solidFill>
                  <a:srgbClr val="FF0000"/>
                </a:solidFill>
                <a:latin typeface="Arial Black" panose="020B0A04020102020204" pitchFamily="34" charset="0"/>
              </a:rPr>
              <a:t>uptime_in_days:0</a:t>
            </a:r>
          </a:p>
          <a:p>
            <a:pPr marL="0" indent="0">
              <a:buNone/>
            </a:pPr>
            <a:r>
              <a:rPr lang="en-IN" sz="1600" b="1" dirty="0">
                <a:latin typeface="Arial Black" panose="020B0A04020102020204" pitchFamily="34" charset="0"/>
              </a:rPr>
              <a:t>hz:10</a:t>
            </a:r>
          </a:p>
          <a:p>
            <a:pPr marL="0" indent="0">
              <a:buNone/>
            </a:pPr>
            <a:r>
              <a:rPr lang="en-IN" sz="1600" b="1" dirty="0">
                <a:latin typeface="Arial Black" panose="020B0A04020102020204" pitchFamily="34" charset="0"/>
              </a:rPr>
              <a:t>configured_hz:10</a:t>
            </a:r>
          </a:p>
          <a:p>
            <a:pPr marL="0" indent="0">
              <a:buNone/>
            </a:pPr>
            <a:r>
              <a:rPr lang="en-IN" sz="1600" b="1" dirty="0">
                <a:latin typeface="Arial Black" panose="020B0A04020102020204" pitchFamily="34" charset="0"/>
              </a:rPr>
              <a:t>lru_clock:12991880</a:t>
            </a:r>
          </a:p>
          <a:p>
            <a:pPr marL="0" indent="0">
              <a:buNone/>
            </a:pPr>
            <a:r>
              <a:rPr lang="en-IN" sz="1600" b="1" dirty="0">
                <a:latin typeface="Arial Black" panose="020B0A04020102020204" pitchFamily="34" charset="0"/>
              </a:rPr>
              <a:t>executable:/data/</a:t>
            </a:r>
            <a:r>
              <a:rPr lang="en-IN" sz="1600" b="1" dirty="0" err="1">
                <a:latin typeface="Arial Black" panose="020B0A04020102020204" pitchFamily="34" charset="0"/>
              </a:rPr>
              <a:t>redis</a:t>
            </a:r>
            <a:r>
              <a:rPr lang="en-IN" sz="1600" b="1" dirty="0">
                <a:latin typeface="Arial Black" panose="020B0A04020102020204" pitchFamily="34" charset="0"/>
              </a:rPr>
              <a:t>-server</a:t>
            </a:r>
          </a:p>
          <a:p>
            <a:pPr marL="0" indent="0">
              <a:buNone/>
            </a:pPr>
            <a:r>
              <a:rPr lang="en-IN" sz="1600" b="1" dirty="0" err="1">
                <a:latin typeface="Arial Black" panose="020B0A04020102020204" pitchFamily="34" charset="0"/>
              </a:rPr>
              <a:t>config_file</a:t>
            </a:r>
            <a:r>
              <a:rPr lang="en-IN" sz="1600" b="1" dirty="0">
                <a:latin typeface="Arial Black" panose="020B0A04020102020204" pitchFamily="34" charset="0"/>
              </a:rPr>
              <a:t>:</a:t>
            </a:r>
          </a:p>
        </p:txBody>
      </p:sp>
    </p:spTree>
    <p:extLst>
      <p:ext uri="{BB962C8B-B14F-4D97-AF65-F5344CB8AC3E}">
        <p14:creationId xmlns:p14="http://schemas.microsoft.com/office/powerpoint/2010/main" val="286369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13064" y="1517073"/>
            <a:ext cx="11045535" cy="5122718"/>
          </a:xfrm>
        </p:spPr>
        <p:txBody>
          <a:bodyPr>
            <a:normAutofit fontScale="25000" lnSpcReduction="20000"/>
          </a:bodyPr>
          <a:lstStyle/>
          <a:p>
            <a:r>
              <a:rPr lang="en-US" sz="8800" b="1" i="0" u="none" strike="noStrike" baseline="0" dirty="0">
                <a:solidFill>
                  <a:srgbClr val="000000"/>
                </a:solidFill>
                <a:latin typeface="Book Antiqua" panose="02040602050305030304" pitchFamily="18" charset="0"/>
              </a:rPr>
              <a:t>no-</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-on-rewrite</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If the </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policy is set to </a:t>
            </a:r>
            <a:r>
              <a:rPr lang="en-US" sz="8800" b="1" i="0" u="none" strike="noStrike" baseline="0" dirty="0" err="1">
                <a:solidFill>
                  <a:srgbClr val="000000"/>
                </a:solidFill>
                <a:latin typeface="Book Antiqua" panose="02040602050305030304" pitchFamily="18" charset="0"/>
              </a:rPr>
              <a:t>everysec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or </a:t>
            </a:r>
            <a:r>
              <a:rPr lang="en-US" sz="8800" b="1" i="0" u="none" strike="noStrike" baseline="0" dirty="0">
                <a:solidFill>
                  <a:srgbClr val="000000"/>
                </a:solidFill>
                <a:latin typeface="Book Antiqua" panose="02040602050305030304" pitchFamily="18" charset="0"/>
              </a:rPr>
              <a:t>always </a:t>
            </a:r>
            <a:r>
              <a:rPr lang="en-US" sz="8800" b="0" i="0" u="none" strike="noStrike" baseline="0" dirty="0">
                <a:solidFill>
                  <a:srgbClr val="000000"/>
                </a:solidFill>
                <a:latin typeface="Book Antiqua" panose="02040602050305030304" pitchFamily="18" charset="0"/>
              </a:rPr>
              <a:t>and a background save or AOF log rewrite is taking place, Redis may block due to a lot of disk I/O (the </a:t>
            </a:r>
            <a:r>
              <a:rPr lang="en-US" sz="8800" b="0" i="1" u="none" strike="noStrike" baseline="0" dirty="0" err="1">
                <a:solidFill>
                  <a:srgbClr val="000000"/>
                </a:solidFill>
                <a:latin typeface="Book Antiqua" panose="02040602050305030304" pitchFamily="18" charset="0"/>
              </a:rPr>
              <a:t>fsync</a:t>
            </a:r>
            <a:r>
              <a:rPr lang="en-US" sz="8800" b="0" i="1" u="none" strike="noStrike" baseline="0" dirty="0">
                <a:solidFill>
                  <a:srgbClr val="000000"/>
                </a:solidFill>
                <a:latin typeface="Book Antiqua" panose="02040602050305030304" pitchFamily="18" charset="0"/>
              </a:rPr>
              <a:t>() </a:t>
            </a:r>
            <a:r>
              <a:rPr lang="en-US" sz="8800" b="0" i="0" u="none" strike="noStrike" baseline="0" dirty="0" err="1">
                <a:solidFill>
                  <a:srgbClr val="000000"/>
                </a:solidFill>
                <a:latin typeface="Book Antiqua" panose="02040602050305030304" pitchFamily="18" charset="0"/>
              </a:rPr>
              <a:t>syscall</a:t>
            </a:r>
            <a:r>
              <a:rPr lang="en-US" sz="8800" b="0" i="0" u="none" strike="noStrike" baseline="0" dirty="0">
                <a:solidFill>
                  <a:srgbClr val="000000"/>
                </a:solidFill>
                <a:latin typeface="Book Antiqua" panose="02040602050305030304" pitchFamily="18" charset="0"/>
              </a:rPr>
              <a:t> will be long). You should only enable this option if you have latency problems. The default value is </a:t>
            </a:r>
            <a:r>
              <a:rPr lang="en-US" sz="8800" b="1" i="0" u="none" strike="noStrike" baseline="0" dirty="0">
                <a:solidFill>
                  <a:srgbClr val="000000"/>
                </a:solidFill>
                <a:latin typeface="Book Antiqua" panose="02040602050305030304" pitchFamily="18" charset="0"/>
              </a:rPr>
              <a:t>no </a:t>
            </a:r>
            <a:endParaRPr lang="en-US" sz="8800" b="0" i="0" u="none" strike="noStrike" baseline="0" dirty="0">
              <a:solidFill>
                <a:srgbClr val="000000"/>
              </a:solidFill>
              <a:latin typeface="Book Antiqua" panose="02040602050305030304" pitchFamily="18" charset="0"/>
            </a:endParaRPr>
          </a:p>
          <a:p>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a:t>
            </a:r>
            <a:r>
              <a:rPr lang="en-US" sz="8800" b="0" i="0" u="none" strike="noStrike" baseline="0" dirty="0">
                <a:solidFill>
                  <a:srgbClr val="000000"/>
                </a:solidFill>
                <a:latin typeface="Book Antiqua" panose="02040602050305030304" pitchFamily="18" charset="0"/>
              </a:rPr>
              <a:t>: The valid values range from 0 to 100. Redis is able to automatically rewrite the log file by implicitly executing the command </a:t>
            </a:r>
            <a:r>
              <a:rPr lang="en-US" sz="8800" b="1" i="0" u="none" strike="noStrike" baseline="0" dirty="0">
                <a:solidFill>
                  <a:srgbClr val="000000"/>
                </a:solidFill>
                <a:latin typeface="Book Antiqua" panose="02040602050305030304" pitchFamily="18" charset="0"/>
              </a:rPr>
              <a:t>BGREWRITEAOF </a:t>
            </a:r>
            <a:r>
              <a:rPr lang="en-US" sz="8800" b="0" i="0" u="none" strike="noStrike" baseline="0" dirty="0">
                <a:solidFill>
                  <a:srgbClr val="000000"/>
                </a:solidFill>
                <a:latin typeface="Book Antiqua" panose="02040602050305030304" pitchFamily="18" charset="0"/>
              </a:rPr>
              <a:t>when the AOF size grows by the specified percentage. The default value is </a:t>
            </a:r>
            <a:r>
              <a:rPr lang="en-US" sz="8800" b="0" i="1" u="none" strike="noStrike" baseline="0" dirty="0">
                <a:solidFill>
                  <a:srgbClr val="000000"/>
                </a:solidFill>
                <a:latin typeface="Book Antiqua" panose="02040602050305030304" pitchFamily="18" charset="0"/>
              </a:rPr>
              <a:t>100 </a:t>
            </a:r>
            <a:endParaRPr lang="en-US" sz="8800" b="0" i="0" u="none" strike="noStrike" baseline="0" dirty="0">
              <a:solidFill>
                <a:srgbClr val="000000"/>
              </a:solidFill>
              <a:latin typeface="Book Antiqua" panose="02040602050305030304" pitchFamily="18" charset="0"/>
            </a:endParaRPr>
          </a:p>
          <a:p>
            <a:r>
              <a:rPr lang="en-US" sz="8800" b="0" i="0" u="none" strike="noStrike" baseline="0" dirty="0">
                <a:solidFill>
                  <a:srgbClr val="000000"/>
                </a:solidFill>
                <a:latin typeface="Book Antiqua" panose="02040602050305030304" pitchFamily="18" charset="0"/>
              </a:rPr>
              <a:t>•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-rewrite-min-size</a:t>
            </a:r>
            <a:r>
              <a:rPr lang="en-US" sz="8800" b="0" i="0" u="none" strike="noStrike" baseline="0" dirty="0">
                <a:solidFill>
                  <a:srgbClr val="000000"/>
                </a:solidFill>
                <a:latin typeface="Book Antiqua" panose="02040602050305030304" pitchFamily="18" charset="0"/>
              </a:rPr>
              <a:t>: This is the minimum size for AOF to be rewritten. This prevents AOF rewrites until the specified minimum size is reached, even if the specified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 </a:t>
            </a:r>
            <a:r>
              <a:rPr lang="en-US" sz="8800" b="0" i="0" u="none" strike="noStrike" baseline="0" dirty="0">
                <a:solidFill>
                  <a:srgbClr val="000000"/>
                </a:solidFill>
                <a:latin typeface="Book Antiqua" panose="02040602050305030304" pitchFamily="18" charset="0"/>
              </a:rPr>
              <a:t>value is exceeded. The default value is 67,108,864 bytes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-load-truncated</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In the event of a crash, the AOF may get truncated, and this option specifies whether Redis should load the truncated AOF on startup or exit with an error. When the value is </a:t>
            </a:r>
            <a:r>
              <a:rPr lang="en-US" sz="8800" b="1" i="0" u="none" strike="noStrike" baseline="0" dirty="0">
                <a:solidFill>
                  <a:srgbClr val="000000"/>
                </a:solidFill>
                <a:latin typeface="Book Antiqua" panose="02040602050305030304" pitchFamily="18" charset="0"/>
              </a:rPr>
              <a:t>yes</a:t>
            </a:r>
            <a:r>
              <a:rPr lang="en-US" sz="8800" b="0" i="0" u="none" strike="noStrike" baseline="0" dirty="0">
                <a:solidFill>
                  <a:srgbClr val="000000"/>
                </a:solidFill>
                <a:latin typeface="Book Antiqua" panose="02040602050305030304" pitchFamily="18" charset="0"/>
              </a:rPr>
              <a:t>, Redis will load the truncated file and emit an error message. When it is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Redis will exit with an error and not load the truncated file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dir</a:t>
            </a:r>
            <a:r>
              <a:rPr lang="en-US" sz="8800" b="0" i="0" u="none" strike="noStrike" baseline="0" dirty="0">
                <a:solidFill>
                  <a:srgbClr val="000000"/>
                </a:solidFill>
                <a:latin typeface="Book Antiqua" panose="02040602050305030304" pitchFamily="18" charset="0"/>
              </a:rPr>
              <a:t>: This specifies the directory location of the AOF and RDB files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2162698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3AC0-F0AF-47D7-A46F-914476B68438}"/>
              </a:ext>
            </a:extLst>
          </p:cNvPr>
          <p:cNvSpPr>
            <a:spLocks noGrp="1"/>
          </p:cNvSpPr>
          <p:nvPr>
            <p:ph type="title"/>
          </p:nvPr>
        </p:nvSpPr>
        <p:spPr/>
        <p:txBody>
          <a:bodyPr/>
          <a:lstStyle/>
          <a:p>
            <a:r>
              <a:rPr lang="en-IN" b="1" dirty="0"/>
              <a:t>AOF OR RDB</a:t>
            </a:r>
          </a:p>
        </p:txBody>
      </p:sp>
      <p:sp>
        <p:nvSpPr>
          <p:cNvPr id="3" name="Content Placeholder 2">
            <a:extLst>
              <a:ext uri="{FF2B5EF4-FFF2-40B4-BE49-F238E27FC236}">
                <a16:creationId xmlns:a16="http://schemas.microsoft.com/office/drawing/2014/main" id="{87027945-831D-4B3C-8AD3-39BF580AC47C}"/>
              </a:ext>
            </a:extLst>
          </p:cNvPr>
          <p:cNvSpPr>
            <a:spLocks noGrp="1"/>
          </p:cNvSpPr>
          <p:nvPr>
            <p:ph idx="1"/>
          </p:nvPr>
        </p:nvSpPr>
        <p:spPr>
          <a:xfrm>
            <a:off x="654627" y="1548246"/>
            <a:ext cx="10993582" cy="5049982"/>
          </a:xfrm>
        </p:spPr>
        <p:txBody>
          <a:bodyPr>
            <a:normAutofit fontScale="92500" lnSpcReduction="20000"/>
          </a:bodyPr>
          <a:lstStyle/>
          <a:p>
            <a:r>
              <a:rPr lang="en-US" sz="3200" b="0" i="0" u="none" strike="noStrike" baseline="0" dirty="0">
                <a:solidFill>
                  <a:srgbClr val="000000"/>
                </a:solidFill>
                <a:latin typeface="Book Antiqua" panose="02040602050305030304" pitchFamily="18" charset="0"/>
              </a:rPr>
              <a:t>Restoring data from an RDB is faster than AOF when recovering a big dataset. This is because an RDB does not need to re-execute every change made in the entire database; it only needs to load the data that was previously stored. </a:t>
            </a:r>
          </a:p>
          <a:p>
            <a:pPr lvl="1"/>
            <a:r>
              <a:rPr lang="en-US" b="0" i="0" u="none" strike="noStrike" baseline="0" dirty="0">
                <a:solidFill>
                  <a:srgbClr val="000000"/>
                </a:solidFill>
                <a:latin typeface="Book Antiqua" panose="02040602050305030304" pitchFamily="18" charset="0"/>
              </a:rPr>
              <a:t>For instance, imagine that you have a key called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and it starts with a value of </a:t>
            </a:r>
            <a:r>
              <a:rPr lang="en-US" b="0" i="1" u="none" strike="noStrike" baseline="0" dirty="0">
                <a:solidFill>
                  <a:srgbClr val="000000"/>
                </a:solidFill>
                <a:latin typeface="Book Antiqua" panose="02040602050305030304" pitchFamily="18" charset="0"/>
              </a:rPr>
              <a:t>1</a:t>
            </a:r>
            <a:r>
              <a:rPr lang="en-US" b="0" i="0" u="none" strike="noStrike" baseline="0" dirty="0">
                <a:solidFill>
                  <a:srgbClr val="000000"/>
                </a:solidFill>
                <a:latin typeface="Book Antiqua" panose="02040602050305030304" pitchFamily="18" charset="0"/>
              </a:rPr>
              <a:t>. Suppose that a day has passed and now the value of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is 100000 (since you had this number of visits and the command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was executed for each visit). If you have to restore your database using AOF, Redis will execute 100,000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commands to get the last value of the key. But when restoring using RDB, Redis will create a key with a value of 100000 right away, which is much faster </a:t>
            </a:r>
          </a:p>
          <a:p>
            <a:pPr lvl="1"/>
            <a:endParaRPr lang="en-US" dirty="0">
              <a:solidFill>
                <a:srgbClr val="000000"/>
              </a:solidFill>
              <a:latin typeface="Book Antiqua" panose="02040602050305030304" pitchFamily="18" charset="0"/>
            </a:endParaRPr>
          </a:p>
          <a:p>
            <a:r>
              <a:rPr lang="en-US" sz="2400" b="0" i="0" u="none" strike="noStrike" baseline="0" dirty="0">
                <a:solidFill>
                  <a:srgbClr val="000000"/>
                </a:solidFill>
                <a:latin typeface="Book Antiqua" panose="02040602050305030304" pitchFamily="18" charset="0"/>
              </a:rPr>
              <a:t>Although RDB and AOF are different strategies, they can be enabled at the same time. </a:t>
            </a:r>
          </a:p>
          <a:p>
            <a:pPr lvl="1"/>
            <a:r>
              <a:rPr lang="en-US" b="0" i="0" u="none" strike="noStrike" baseline="0" dirty="0">
                <a:solidFill>
                  <a:srgbClr val="000000"/>
                </a:solidFill>
                <a:latin typeface="Book Antiqua" panose="02040602050305030304" pitchFamily="18" charset="0"/>
              </a:rPr>
              <a:t>Redis will load RDB or AOF on startup if any of the files exists. If both files exist, the AOF takes precedence because of its durability guarantees. </a:t>
            </a:r>
            <a:endParaRPr lang="en-IN" sz="4000" dirty="0"/>
          </a:p>
        </p:txBody>
      </p:sp>
    </p:spTree>
    <p:extLst>
      <p:ext uri="{BB962C8B-B14F-4D97-AF65-F5344CB8AC3E}">
        <p14:creationId xmlns:p14="http://schemas.microsoft.com/office/powerpoint/2010/main" val="1554890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CB7F-6499-41E1-83EF-E6FE5BBDF743}"/>
              </a:ext>
            </a:extLst>
          </p:cNvPr>
          <p:cNvSpPr>
            <a:spLocks noGrp="1"/>
          </p:cNvSpPr>
          <p:nvPr>
            <p:ph type="title"/>
          </p:nvPr>
        </p:nvSpPr>
        <p:spPr/>
        <p:txBody>
          <a:bodyPr/>
          <a:lstStyle/>
          <a:p>
            <a:r>
              <a:rPr lang="en-IN" b="1" dirty="0"/>
              <a:t>AOF OR RDB</a:t>
            </a:r>
            <a:endParaRPr lang="en-IN" dirty="0"/>
          </a:p>
        </p:txBody>
      </p:sp>
      <p:sp>
        <p:nvSpPr>
          <p:cNvPr id="3" name="Content Placeholder 2">
            <a:extLst>
              <a:ext uri="{FF2B5EF4-FFF2-40B4-BE49-F238E27FC236}">
                <a16:creationId xmlns:a16="http://schemas.microsoft.com/office/drawing/2014/main" id="{272FF82E-0688-434B-B19D-1E76F97159F4}"/>
              </a:ext>
            </a:extLst>
          </p:cNvPr>
          <p:cNvSpPr>
            <a:spLocks noGrp="1"/>
          </p:cNvSpPr>
          <p:nvPr>
            <p:ph idx="1"/>
          </p:nvPr>
        </p:nvSpPr>
        <p:spPr/>
        <p:txBody>
          <a:bodyPr/>
          <a:lstStyle/>
          <a:p>
            <a:r>
              <a:rPr lang="en-US" sz="3200" b="0" i="0" u="none" strike="noStrike" baseline="0" dirty="0">
                <a:solidFill>
                  <a:srgbClr val="000000"/>
                </a:solidFill>
                <a:latin typeface="Book Antiqua" panose="02040602050305030304" pitchFamily="18" charset="0"/>
              </a:rPr>
              <a:t>The following are some considerations when using persistence in Redis: </a:t>
            </a:r>
          </a:p>
          <a:p>
            <a:pPr lvl="1"/>
            <a:r>
              <a:rPr lang="en-US" sz="2800" b="0" i="0" u="none" strike="noStrike" baseline="0" dirty="0">
                <a:solidFill>
                  <a:srgbClr val="000000"/>
                </a:solidFill>
                <a:latin typeface="Book Antiqua" panose="02040602050305030304" pitchFamily="18" charset="0"/>
              </a:rPr>
              <a:t>If your application does not need persistence, disable RDB and AOF </a:t>
            </a:r>
          </a:p>
          <a:p>
            <a:pPr lvl="1"/>
            <a:r>
              <a:rPr lang="en-US" sz="2800" b="0" i="0" u="none" strike="noStrike" baseline="0" dirty="0">
                <a:solidFill>
                  <a:srgbClr val="000000"/>
                </a:solidFill>
                <a:latin typeface="Book Antiqua" panose="02040602050305030304" pitchFamily="18" charset="0"/>
              </a:rPr>
              <a:t>If your application has tolerance to data loss, use RDB </a:t>
            </a:r>
          </a:p>
          <a:p>
            <a:pPr lvl="1"/>
            <a:r>
              <a:rPr lang="en-US" sz="2800" b="0" i="0" u="none" strike="noStrike" baseline="0" dirty="0">
                <a:solidFill>
                  <a:srgbClr val="000000"/>
                </a:solidFill>
                <a:latin typeface="Book Antiqua" panose="02040602050305030304" pitchFamily="18" charset="0"/>
              </a:rPr>
              <a:t>If your application requires fully durable persistence, use both RDB and AOF </a:t>
            </a:r>
          </a:p>
          <a:p>
            <a:endParaRPr lang="en-IN" dirty="0"/>
          </a:p>
        </p:txBody>
      </p:sp>
    </p:spTree>
    <p:extLst>
      <p:ext uri="{BB962C8B-B14F-4D97-AF65-F5344CB8AC3E}">
        <p14:creationId xmlns:p14="http://schemas.microsoft.com/office/powerpoint/2010/main" val="3868792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A820-6811-4318-9FFA-F163EE128CF4}"/>
              </a:ext>
            </a:extLst>
          </p:cNvPr>
          <p:cNvSpPr>
            <a:spLocks noGrp="1"/>
          </p:cNvSpPr>
          <p:nvPr>
            <p:ph type="title"/>
          </p:nvPr>
        </p:nvSpPr>
        <p:spPr>
          <a:xfrm>
            <a:off x="838200" y="2766218"/>
            <a:ext cx="10515600" cy="1325563"/>
          </a:xfrm>
        </p:spPr>
        <p:txBody>
          <a:bodyPr/>
          <a:lstStyle/>
          <a:p>
            <a:pPr algn="ctr"/>
            <a:r>
              <a:rPr lang="en-IN" dirty="0"/>
              <a:t>Persistency Options</a:t>
            </a:r>
            <a:br>
              <a:rPr lang="en-IN" dirty="0"/>
            </a:br>
            <a:r>
              <a:rPr lang="en-IN" dirty="0"/>
              <a:t>info command</a:t>
            </a:r>
          </a:p>
        </p:txBody>
      </p:sp>
    </p:spTree>
    <p:extLst>
      <p:ext uri="{BB962C8B-B14F-4D97-AF65-F5344CB8AC3E}">
        <p14:creationId xmlns:p14="http://schemas.microsoft.com/office/powerpoint/2010/main" val="1691668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8EC1E1-7EA1-4107-8F0C-6FC82E212535}"/>
              </a:ext>
            </a:extLst>
          </p:cNvPr>
          <p:cNvSpPr>
            <a:spLocks noGrp="1" noChangeArrowheads="1"/>
          </p:cNvSpPr>
          <p:nvPr>
            <p:ph idx="1"/>
          </p:nvPr>
        </p:nvSpPr>
        <p:spPr bwMode="auto">
          <a:xfrm>
            <a:off x="363682" y="512599"/>
            <a:ext cx="11544300" cy="6368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33333"/>
                </a:solidFill>
                <a:effectLst/>
                <a:latin typeface="Menlo"/>
              </a:rPr>
              <a:t>loading</a:t>
            </a:r>
            <a:r>
              <a:rPr kumimoji="0" lang="en-US" altLang="en-US" sz="2000" b="0" i="0" u="none" strike="noStrike" cap="none" normalizeH="0" baseline="0" dirty="0">
                <a:ln>
                  <a:noFill/>
                </a:ln>
                <a:solidFill>
                  <a:srgbClr val="333333"/>
                </a:solidFill>
                <a:effectLst/>
                <a:latin typeface="Open Sans"/>
              </a:rPr>
              <a:t>: Flag indicating if the load of a dump file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rdb_changes_since_last_save</a:t>
            </a:r>
            <a:r>
              <a:rPr kumimoji="0" lang="en-US" altLang="en-US" sz="2000" b="0" i="0" u="none" strike="noStrike" cap="none" normalizeH="0" baseline="0" dirty="0">
                <a:ln>
                  <a:noFill/>
                </a:ln>
                <a:solidFill>
                  <a:srgbClr val="333333"/>
                </a:solidFill>
                <a:effectLst/>
                <a:latin typeface="Open Sans"/>
              </a:rPr>
              <a:t>: Number of changes since the last dump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rdb_bgsave_in_progress</a:t>
            </a:r>
            <a:r>
              <a:rPr kumimoji="0" lang="en-US" altLang="en-US" sz="2000" b="0" i="0" u="none" strike="noStrike" cap="none" normalizeH="0" baseline="0" dirty="0">
                <a:ln>
                  <a:noFill/>
                </a:ln>
                <a:solidFill>
                  <a:srgbClr val="333333"/>
                </a:solidFill>
                <a:effectLst/>
                <a:latin typeface="Open Sans"/>
              </a:rPr>
              <a:t>: Flag indicating a RDB save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rdb_last_save_time</a:t>
            </a:r>
            <a:r>
              <a:rPr kumimoji="0" lang="en-US" altLang="en-US" sz="2000" b="0" i="0" u="none" strike="noStrike" cap="none" normalizeH="0" baseline="0" dirty="0">
                <a:ln>
                  <a:noFill/>
                </a:ln>
                <a:solidFill>
                  <a:srgbClr val="333333"/>
                </a:solidFill>
                <a:effectLst/>
                <a:latin typeface="Open Sans"/>
              </a:rPr>
              <a:t>: Epoch-based timestamp of last successful RDB save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rdb_last_bgsave_status</a:t>
            </a:r>
            <a:r>
              <a:rPr kumimoji="0" lang="en-US" altLang="en-US" sz="2000" b="0" i="0" u="none" strike="noStrike" cap="none" normalizeH="0" baseline="0" dirty="0">
                <a:ln>
                  <a:noFill/>
                </a:ln>
                <a:solidFill>
                  <a:srgbClr val="333333"/>
                </a:solidFill>
                <a:effectLst/>
                <a:latin typeface="Open Sans"/>
              </a:rPr>
              <a:t>: Status of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rdb_last_bgsave_time_sec</a:t>
            </a:r>
            <a:r>
              <a:rPr kumimoji="0" lang="en-US" altLang="en-US" sz="2000" b="0" i="0" u="none" strike="noStrike" cap="none" normalizeH="0" baseline="0" dirty="0">
                <a:ln>
                  <a:noFill/>
                </a:ln>
                <a:solidFill>
                  <a:srgbClr val="333333"/>
                </a:solidFill>
                <a:effectLst/>
                <a:latin typeface="Open Sans"/>
              </a:rPr>
              <a:t>: Duration of the last RDB save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rdb_current_bgsave_time_sec</a:t>
            </a:r>
            <a:r>
              <a:rPr kumimoji="0" lang="en-US" altLang="en-US" sz="2000" b="0" i="0" u="none" strike="noStrike" cap="none" normalizeH="0" baseline="0" dirty="0">
                <a:ln>
                  <a:noFill/>
                </a:ln>
                <a:solidFill>
                  <a:srgbClr val="333333"/>
                </a:solidFill>
                <a:effectLst/>
                <a:latin typeface="Open Sans"/>
              </a:rPr>
              <a:t>: Duration of the on-going RDB save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aof_enabled</a:t>
            </a:r>
            <a:r>
              <a:rPr kumimoji="0" lang="en-US" altLang="en-US" sz="2000" b="0" i="0" u="none" strike="noStrike" cap="none" normalizeH="0" baseline="0" dirty="0">
                <a:ln>
                  <a:noFill/>
                </a:ln>
                <a:solidFill>
                  <a:srgbClr val="333333"/>
                </a:solidFill>
                <a:effectLst/>
                <a:latin typeface="Open Sans"/>
              </a:rPr>
              <a:t>: Flag indicating AOF logging is activated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aof_rewrite_in_progress</a:t>
            </a:r>
            <a:r>
              <a:rPr kumimoji="0" lang="en-US" altLang="en-US" sz="2000" b="0" i="0" u="none" strike="noStrike" cap="none" normalizeH="0" baseline="0" dirty="0">
                <a:ln>
                  <a:noFill/>
                </a:ln>
                <a:solidFill>
                  <a:srgbClr val="333333"/>
                </a:solidFill>
                <a:effectLst/>
                <a:latin typeface="Open Sans"/>
              </a:rPr>
              <a:t>: Flag indicating a AOF rewrite operation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aof_rewrite_scheduled</a:t>
            </a:r>
            <a:r>
              <a:rPr kumimoji="0" lang="en-US" altLang="en-US" sz="2000" b="0" i="0" u="none" strike="noStrike" cap="none" normalizeH="0" baseline="0" dirty="0">
                <a:ln>
                  <a:noFill/>
                </a:ln>
                <a:solidFill>
                  <a:srgbClr val="333333"/>
                </a:solidFill>
                <a:effectLst/>
                <a:latin typeface="Open Sans"/>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aof_last_rewrite_time_sec</a:t>
            </a:r>
            <a:r>
              <a:rPr kumimoji="0" lang="en-US" altLang="en-US" sz="2000" b="0" i="0" u="none" strike="noStrike" cap="none" normalizeH="0" baseline="0" dirty="0">
                <a:ln>
                  <a:noFill/>
                </a:ln>
                <a:solidFill>
                  <a:srgbClr val="333333"/>
                </a:solidFill>
                <a:effectLst/>
                <a:latin typeface="Open Sans"/>
              </a:rPr>
              <a:t>: Duration of the last AOF rewrite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aof_current_rewrite_time_sec</a:t>
            </a:r>
            <a:r>
              <a:rPr kumimoji="0" lang="en-US" altLang="en-US" sz="2000" b="0" i="0" u="none" strike="noStrike" cap="none" normalizeH="0" baseline="0" dirty="0">
                <a:ln>
                  <a:noFill/>
                </a:ln>
                <a:solidFill>
                  <a:srgbClr val="333333"/>
                </a:solidFill>
                <a:effectLst/>
                <a:latin typeface="Open Sans"/>
              </a:rPr>
              <a:t>: Duration of the on-going AOF rewrite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aof_last_bgrewrite_status</a:t>
            </a:r>
            <a:r>
              <a:rPr kumimoji="0" lang="en-US" altLang="en-US" sz="2000" b="0" i="0" u="none" strike="noStrike" cap="none" normalizeH="0" baseline="0" dirty="0">
                <a:ln>
                  <a:noFill/>
                </a:ln>
                <a:solidFill>
                  <a:srgbClr val="333333"/>
                </a:solidFill>
                <a:effectLst/>
                <a:latin typeface="Open Sans"/>
              </a:rPr>
              <a:t>: Status of the last AOF rewrite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aof_last_write_status</a:t>
            </a:r>
            <a:r>
              <a:rPr kumimoji="0" lang="en-US" altLang="en-US" sz="2000" b="0" i="0" u="none" strike="noStrike" cap="none" normalizeH="0" baseline="0" dirty="0">
                <a:ln>
                  <a:noFill/>
                </a:ln>
                <a:solidFill>
                  <a:srgbClr val="333333"/>
                </a:solidFill>
                <a:effectLst/>
                <a:latin typeface="Open Sans"/>
              </a:rPr>
              <a:t>: Status of the last write operation to the AOF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AOF rewrite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5206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69EF2-4FEF-4B51-B147-21ECB7A0A3FD}"/>
              </a:ext>
            </a:extLst>
          </p:cNvPr>
          <p:cNvSpPr>
            <a:spLocks noGrp="1"/>
          </p:cNvSpPr>
          <p:nvPr>
            <p:ph idx="1"/>
          </p:nvPr>
        </p:nvSpPr>
        <p:spPr>
          <a:xfrm>
            <a:off x="602673" y="311726"/>
            <a:ext cx="11045536" cy="6244937"/>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module_fork_in_progress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 module fork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module_fork_last_cow_size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size in bytes of copy-on-write allocations during the last module fork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rdb_changes_since_last_save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refers to the number of operations that produced some kind of changes in the dataset since the last time either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3"/>
              </a:rPr>
              <a:t>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4"/>
              </a:rPr>
              <a:t>BGSAVE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was called.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AOF is activated,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aof_current_size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current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aof_base_size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file size on latest startup or rewrite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aof_pending_rewrite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aof_rewrite_buffer_length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rewrite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aof_pending_bio_fsync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pending jobs in background I/O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aof_delayed_fsync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Delayed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counter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 load operation is on-going,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loading_start_time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Epoch-based timestamp of the start of the load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loading_total_bytes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Total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loading_rdb_used_mem</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memory usage of the server that had generated the RDB file at the time of the file's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bytes already loaded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loading_loaded_perc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Same value expressed as a percentage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loading_eta_seconds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ETA in seconds for the load to be complete</a:t>
            </a:r>
          </a:p>
          <a:p>
            <a:endParaRPr lang="en-IN" dirty="0"/>
          </a:p>
        </p:txBody>
      </p:sp>
    </p:spTree>
    <p:extLst>
      <p:ext uri="{BB962C8B-B14F-4D97-AF65-F5344CB8AC3E}">
        <p14:creationId xmlns:p14="http://schemas.microsoft.com/office/powerpoint/2010/main" val="1428900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633C-ED4E-411A-9576-1D1CD06707AA}"/>
              </a:ext>
            </a:extLst>
          </p:cNvPr>
          <p:cNvSpPr>
            <a:spLocks noGrp="1"/>
          </p:cNvSpPr>
          <p:nvPr>
            <p:ph type="title"/>
          </p:nvPr>
        </p:nvSpPr>
        <p:spPr/>
        <p:txBody>
          <a:bodyPr/>
          <a:lstStyle/>
          <a:p>
            <a:r>
              <a:rPr lang="en-IN" b="1" dirty="0">
                <a:solidFill>
                  <a:srgbClr val="C00000"/>
                </a:solidFill>
              </a:rPr>
              <a:t>General Statistics Information</a:t>
            </a:r>
          </a:p>
        </p:txBody>
      </p:sp>
      <p:sp>
        <p:nvSpPr>
          <p:cNvPr id="3" name="Content Placeholder 2">
            <a:extLst>
              <a:ext uri="{FF2B5EF4-FFF2-40B4-BE49-F238E27FC236}">
                <a16:creationId xmlns:a16="http://schemas.microsoft.com/office/drawing/2014/main" id="{53054CDC-1C9B-4B8A-9D35-BA7E530B5D87}"/>
              </a:ext>
            </a:extLst>
          </p:cNvPr>
          <p:cNvSpPr>
            <a:spLocks noGrp="1"/>
          </p:cNvSpPr>
          <p:nvPr>
            <p:ph idx="1"/>
          </p:nvPr>
        </p:nvSpPr>
        <p:spPr/>
        <p:txBody>
          <a:bodyPr>
            <a:normAutofit fontScale="92500" lnSpcReduction="20000"/>
          </a:bodyPr>
          <a:lstStyle/>
          <a:p>
            <a:r>
              <a:rPr lang="en-US" dirty="0" err="1"/>
              <a:t>total_connections_received</a:t>
            </a:r>
            <a:r>
              <a:rPr lang="en-US" dirty="0"/>
              <a:t>: Total number of connections accepted by the server</a:t>
            </a:r>
          </a:p>
          <a:p>
            <a:r>
              <a:rPr lang="en-US" dirty="0" err="1"/>
              <a:t>total_commands_processed</a:t>
            </a:r>
            <a:r>
              <a:rPr lang="en-US" dirty="0"/>
              <a:t>: Total number of commands processed by the server</a:t>
            </a:r>
          </a:p>
          <a:p>
            <a:r>
              <a:rPr lang="en-US" dirty="0" err="1"/>
              <a:t>instantaneous_ops_per_sec</a:t>
            </a:r>
            <a:r>
              <a:rPr lang="en-US" dirty="0"/>
              <a:t>: Number of commands processed per second</a:t>
            </a:r>
          </a:p>
          <a:p>
            <a:r>
              <a:rPr lang="en-US" dirty="0" err="1"/>
              <a:t>total_net_input_bytes</a:t>
            </a:r>
            <a:r>
              <a:rPr lang="en-US" dirty="0"/>
              <a:t>: The total number of bytes read from the network</a:t>
            </a:r>
          </a:p>
          <a:p>
            <a:r>
              <a:rPr lang="en-US" dirty="0" err="1"/>
              <a:t>total_net_output_bytes</a:t>
            </a:r>
            <a:r>
              <a:rPr lang="en-US" dirty="0"/>
              <a:t>: The total number of bytes written to the network</a:t>
            </a:r>
          </a:p>
          <a:p>
            <a:r>
              <a:rPr lang="en-US" dirty="0" err="1"/>
              <a:t>instantaneous_input_kbps</a:t>
            </a:r>
            <a:r>
              <a:rPr lang="en-US" dirty="0"/>
              <a:t>: The network's read rate per second in KB/sec</a:t>
            </a:r>
          </a:p>
          <a:p>
            <a:r>
              <a:rPr lang="en-US" dirty="0" err="1"/>
              <a:t>instantaneous_output_kbps</a:t>
            </a:r>
            <a:r>
              <a:rPr lang="en-US" dirty="0"/>
              <a:t>: The network's write rate per second in KB/sec</a:t>
            </a:r>
          </a:p>
          <a:p>
            <a:r>
              <a:rPr lang="en-US" dirty="0" err="1"/>
              <a:t>rejected_connections</a:t>
            </a:r>
            <a:r>
              <a:rPr lang="en-US" dirty="0"/>
              <a:t>: Number of connections rejected because of maxclients limit</a:t>
            </a:r>
            <a:endParaRPr lang="en-IN" dirty="0"/>
          </a:p>
        </p:txBody>
      </p:sp>
    </p:spTree>
    <p:extLst>
      <p:ext uri="{BB962C8B-B14F-4D97-AF65-F5344CB8AC3E}">
        <p14:creationId xmlns:p14="http://schemas.microsoft.com/office/powerpoint/2010/main" val="1466659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565DF-BE50-4011-8874-66808F110122}"/>
              </a:ext>
            </a:extLst>
          </p:cNvPr>
          <p:cNvSpPr>
            <a:spLocks noGrp="1"/>
          </p:cNvSpPr>
          <p:nvPr>
            <p:ph idx="1"/>
          </p:nvPr>
        </p:nvSpPr>
        <p:spPr>
          <a:xfrm>
            <a:off x="665018" y="581891"/>
            <a:ext cx="10688782" cy="5595072"/>
          </a:xfrm>
        </p:spPr>
        <p:txBody>
          <a:bodyPr>
            <a:normAutofit fontScale="92500"/>
          </a:bodyPr>
          <a:lstStyle/>
          <a:p>
            <a:endParaRPr lang="en-US" dirty="0"/>
          </a:p>
          <a:p>
            <a:r>
              <a:rPr lang="en-US" dirty="0" err="1"/>
              <a:t>sync_full</a:t>
            </a:r>
            <a:r>
              <a:rPr lang="en-US" dirty="0"/>
              <a:t>: The number of full resyncs with replicas</a:t>
            </a:r>
          </a:p>
          <a:p>
            <a:r>
              <a:rPr lang="en-US" dirty="0" err="1"/>
              <a:t>sync_partial_ok</a:t>
            </a:r>
            <a:r>
              <a:rPr lang="en-US" dirty="0"/>
              <a:t>: The number of accepted partial resync requests</a:t>
            </a:r>
          </a:p>
          <a:p>
            <a:r>
              <a:rPr lang="en-US" dirty="0" err="1"/>
              <a:t>sync_partial_err</a:t>
            </a:r>
            <a:r>
              <a:rPr lang="en-US" dirty="0"/>
              <a:t>: The number of denied partial resync requests</a:t>
            </a:r>
          </a:p>
          <a:p>
            <a:r>
              <a:rPr lang="en-US" dirty="0" err="1"/>
              <a:t>expired_keys</a:t>
            </a:r>
            <a:r>
              <a:rPr lang="en-US" dirty="0"/>
              <a:t>: Total number of key expiration events</a:t>
            </a:r>
          </a:p>
          <a:p>
            <a:r>
              <a:rPr lang="en-US" dirty="0" err="1"/>
              <a:t>expired_stale_perc</a:t>
            </a:r>
            <a:r>
              <a:rPr lang="en-US" dirty="0"/>
              <a:t>: The percentage of keys probably expired</a:t>
            </a:r>
          </a:p>
          <a:p>
            <a:r>
              <a:rPr lang="en-US" dirty="0" err="1"/>
              <a:t>expired_time_cap_reached_count</a:t>
            </a:r>
            <a:r>
              <a:rPr lang="en-US" dirty="0"/>
              <a:t>: The count of times that active expiry cycles have stopped early</a:t>
            </a:r>
          </a:p>
          <a:p>
            <a:r>
              <a:rPr lang="en-US" dirty="0" err="1"/>
              <a:t>expire_cycle_cpu_milliseconds</a:t>
            </a:r>
            <a:r>
              <a:rPr lang="en-US" dirty="0"/>
              <a:t>: The cumulative amount of time spend on active expiry cycles</a:t>
            </a:r>
          </a:p>
          <a:p>
            <a:r>
              <a:rPr lang="en-US" dirty="0" err="1"/>
              <a:t>evicted_keys</a:t>
            </a:r>
            <a:r>
              <a:rPr lang="en-US" dirty="0"/>
              <a:t>: Number of evicted keys due to </a:t>
            </a:r>
            <a:r>
              <a:rPr lang="en-US" dirty="0" err="1"/>
              <a:t>maxmemory</a:t>
            </a:r>
            <a:r>
              <a:rPr lang="en-US" dirty="0"/>
              <a:t> limit</a:t>
            </a:r>
          </a:p>
          <a:p>
            <a:r>
              <a:rPr lang="en-US" dirty="0" err="1"/>
              <a:t>keyspace_hits</a:t>
            </a:r>
            <a:r>
              <a:rPr lang="en-US" dirty="0"/>
              <a:t>: Number of successful lookup of keys in the main dictionary</a:t>
            </a:r>
            <a:endParaRPr lang="en-IN" dirty="0"/>
          </a:p>
        </p:txBody>
      </p:sp>
    </p:spTree>
    <p:extLst>
      <p:ext uri="{BB962C8B-B14F-4D97-AF65-F5344CB8AC3E}">
        <p14:creationId xmlns:p14="http://schemas.microsoft.com/office/powerpoint/2010/main" val="1243652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AF950-FA78-4250-A85A-959BD3E232D9}"/>
              </a:ext>
            </a:extLst>
          </p:cNvPr>
          <p:cNvSpPr>
            <a:spLocks noGrp="1"/>
          </p:cNvSpPr>
          <p:nvPr>
            <p:ph idx="1"/>
          </p:nvPr>
        </p:nvSpPr>
        <p:spPr>
          <a:xfrm>
            <a:off x="581891" y="602673"/>
            <a:ext cx="10771909" cy="5574290"/>
          </a:xfrm>
        </p:spPr>
        <p:txBody>
          <a:bodyPr>
            <a:normAutofit fontScale="77500" lnSpcReduction="20000"/>
          </a:bodyPr>
          <a:lstStyle/>
          <a:p>
            <a:r>
              <a:rPr lang="en-US" dirty="0" err="1"/>
              <a:t>keyspace_misses</a:t>
            </a:r>
            <a:r>
              <a:rPr lang="en-US" dirty="0"/>
              <a:t>: Number of failed lookup of keys in the main dictionary</a:t>
            </a:r>
          </a:p>
          <a:p>
            <a:r>
              <a:rPr lang="en-US" dirty="0" err="1"/>
              <a:t>pubsub_channels</a:t>
            </a:r>
            <a:r>
              <a:rPr lang="en-US" dirty="0"/>
              <a:t>: Global number of pub/sub channels with client subscriptions</a:t>
            </a:r>
          </a:p>
          <a:p>
            <a:r>
              <a:rPr lang="en-US" dirty="0" err="1"/>
              <a:t>pubsub_patterns</a:t>
            </a:r>
            <a:r>
              <a:rPr lang="en-US" dirty="0"/>
              <a:t>: Global number of pub/sub pattern with client subscriptions</a:t>
            </a:r>
          </a:p>
          <a:p>
            <a:r>
              <a:rPr lang="en-US" dirty="0" err="1"/>
              <a:t>latest_fork_usec</a:t>
            </a:r>
            <a:r>
              <a:rPr lang="en-US" dirty="0"/>
              <a:t>: Duration of the latest fork operation in microseconds</a:t>
            </a:r>
          </a:p>
          <a:p>
            <a:r>
              <a:rPr lang="en-US" dirty="0" err="1"/>
              <a:t>migrate_cached_sockets</a:t>
            </a:r>
            <a:r>
              <a:rPr lang="en-US" dirty="0"/>
              <a:t>: The number of sockets open for MIGRATE purposes</a:t>
            </a:r>
          </a:p>
          <a:p>
            <a:r>
              <a:rPr lang="en-US" dirty="0" err="1"/>
              <a:t>slave_expires_tracked_keys</a:t>
            </a:r>
            <a:r>
              <a:rPr lang="en-US" dirty="0"/>
              <a:t>: The number of keys tracked for expiry purposes (applicable only to writable replicas)</a:t>
            </a:r>
          </a:p>
          <a:p>
            <a:r>
              <a:rPr lang="en-US" dirty="0" err="1"/>
              <a:t>active_defrag_hits</a:t>
            </a:r>
            <a:r>
              <a:rPr lang="en-US" dirty="0"/>
              <a:t>: Number of value reallocations performed by active the defragmentation process</a:t>
            </a:r>
          </a:p>
          <a:p>
            <a:r>
              <a:rPr lang="en-US" dirty="0" err="1"/>
              <a:t>active_defrag_misses</a:t>
            </a:r>
            <a:r>
              <a:rPr lang="en-US" dirty="0"/>
              <a:t>: Number of aborted value reallocations started by the active defragmentation process</a:t>
            </a:r>
          </a:p>
          <a:p>
            <a:r>
              <a:rPr lang="en-US" dirty="0" err="1"/>
              <a:t>active_defrag_key_hits</a:t>
            </a:r>
            <a:r>
              <a:rPr lang="en-US" dirty="0"/>
              <a:t>: Number of keys that were actively defragmented</a:t>
            </a:r>
          </a:p>
          <a:p>
            <a:r>
              <a:rPr lang="en-US" dirty="0" err="1"/>
              <a:t>active_defrag_key_misses</a:t>
            </a:r>
            <a:r>
              <a:rPr lang="en-US" dirty="0"/>
              <a:t>: Number of keys that were skipped by the active defragmentation process</a:t>
            </a:r>
          </a:p>
          <a:p>
            <a:r>
              <a:rPr lang="en-US" dirty="0" err="1"/>
              <a:t>tracking_total_keys</a:t>
            </a:r>
            <a:r>
              <a:rPr lang="en-US" dirty="0"/>
              <a:t>: Number of keys being tracked by the server</a:t>
            </a:r>
          </a:p>
          <a:p>
            <a:r>
              <a:rPr lang="en-US" dirty="0" err="1"/>
              <a:t>tracking_total_items</a:t>
            </a:r>
            <a:r>
              <a:rPr lang="en-US" dirty="0"/>
              <a:t>: Number of items, that is the sum of clients number for each key, that are being tracked</a:t>
            </a:r>
            <a:endParaRPr lang="en-IN" dirty="0"/>
          </a:p>
        </p:txBody>
      </p:sp>
    </p:spTree>
    <p:extLst>
      <p:ext uri="{BB962C8B-B14F-4D97-AF65-F5344CB8AC3E}">
        <p14:creationId xmlns:p14="http://schemas.microsoft.com/office/powerpoint/2010/main" val="150726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450C2-9665-4F17-B259-E8BF79B0BCB8}"/>
              </a:ext>
            </a:extLst>
          </p:cNvPr>
          <p:cNvSpPr>
            <a:spLocks noGrp="1"/>
          </p:cNvSpPr>
          <p:nvPr>
            <p:ph idx="1"/>
          </p:nvPr>
        </p:nvSpPr>
        <p:spPr>
          <a:xfrm>
            <a:off x="498764" y="716973"/>
            <a:ext cx="10855036" cy="5459990"/>
          </a:xfrm>
        </p:spPr>
        <p:txBody>
          <a:bodyPr>
            <a:normAutofit/>
          </a:bodyPr>
          <a:lstStyle/>
          <a:p>
            <a:endParaRPr lang="en-US" dirty="0"/>
          </a:p>
          <a:p>
            <a:r>
              <a:rPr lang="en-US" dirty="0" err="1"/>
              <a:t>tracking_total_prefixes</a:t>
            </a:r>
            <a:r>
              <a:rPr lang="en-US" dirty="0"/>
              <a:t>: Number of tracked prefixes in server's prefix table (only applicable for broadcast mode)</a:t>
            </a:r>
          </a:p>
          <a:p>
            <a:r>
              <a:rPr lang="en-US" dirty="0" err="1"/>
              <a:t>unexpected_error_replies</a:t>
            </a:r>
            <a:r>
              <a:rPr lang="en-US" dirty="0"/>
              <a:t>: Number of unexpected error replies, that are types of errors from an AOF load or replication</a:t>
            </a:r>
          </a:p>
          <a:p>
            <a:r>
              <a:rPr lang="en-US" dirty="0" err="1"/>
              <a:t>total_reads_processed</a:t>
            </a:r>
            <a:r>
              <a:rPr lang="en-US" dirty="0"/>
              <a:t>: Total number of read events processed</a:t>
            </a:r>
          </a:p>
          <a:p>
            <a:r>
              <a:rPr lang="en-US" dirty="0" err="1"/>
              <a:t>total_writes_processed</a:t>
            </a:r>
            <a:r>
              <a:rPr lang="en-US" dirty="0"/>
              <a:t>: Total number of write events processed</a:t>
            </a:r>
          </a:p>
          <a:p>
            <a:r>
              <a:rPr lang="en-US" dirty="0" err="1"/>
              <a:t>io_threaded_reads_processed</a:t>
            </a:r>
            <a:r>
              <a:rPr lang="en-US" dirty="0"/>
              <a:t>: Number of read events processed by the main and I/O threads</a:t>
            </a:r>
          </a:p>
          <a:p>
            <a:r>
              <a:rPr lang="en-US" dirty="0" err="1"/>
              <a:t>io_threaded_writes_processed</a:t>
            </a:r>
            <a:r>
              <a:rPr lang="en-US" dirty="0"/>
              <a:t>: Number of write events processed by the main and I/O threads</a:t>
            </a:r>
            <a:endParaRPr lang="en-IN" dirty="0"/>
          </a:p>
        </p:txBody>
      </p:sp>
    </p:spTree>
    <p:extLst>
      <p:ext uri="{BB962C8B-B14F-4D97-AF65-F5344CB8AC3E}">
        <p14:creationId xmlns:p14="http://schemas.microsoft.com/office/powerpoint/2010/main" val="282175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4829452"/>
          </a:xfrm>
        </p:spPr>
        <p:txBody>
          <a:bodyPr>
            <a:normAutofit fontScale="92500" lnSpcReduction="10000"/>
          </a:bodyPr>
          <a:lstStyle/>
          <a:p>
            <a:pPr algn="l"/>
            <a:r>
              <a:rPr lang="en-US" b="0" i="0" dirty="0">
                <a:solidFill>
                  <a:srgbClr val="333333"/>
                </a:solidFill>
                <a:effectLst/>
                <a:latin typeface="Open Sans"/>
              </a:rPr>
              <a:t>How client connections are accepted</a:t>
            </a:r>
          </a:p>
          <a:p>
            <a:pPr lvl="1"/>
            <a:r>
              <a:rPr lang="en-US" b="0" i="0" dirty="0">
                <a:solidFill>
                  <a:srgbClr val="333333"/>
                </a:solidFill>
                <a:effectLst/>
                <a:latin typeface="Open Sans"/>
              </a:rPr>
              <a:t>Redis accepts clients connections on the configured listening TCP port and on the Unix socket if enabled.</a:t>
            </a:r>
          </a:p>
          <a:p>
            <a:r>
              <a:rPr lang="en-US" dirty="0">
                <a:solidFill>
                  <a:srgbClr val="333333"/>
                </a:solidFill>
                <a:latin typeface="Open Sans"/>
              </a:rPr>
              <a:t>Client connection work flow</a:t>
            </a:r>
          </a:p>
          <a:p>
            <a:pPr lvl="1"/>
            <a:r>
              <a:rPr lang="en-US" b="0" i="0" dirty="0">
                <a:solidFill>
                  <a:srgbClr val="333333"/>
                </a:solidFill>
                <a:effectLst/>
                <a:latin typeface="Open Sans"/>
              </a:rPr>
              <a:t>The client socket is put in non-blocking state since Redis uses multiplexing and non-blocking I/O.</a:t>
            </a:r>
          </a:p>
          <a:p>
            <a:pPr lvl="1"/>
            <a:r>
              <a:rPr lang="en-US" b="0" i="0" dirty="0">
                <a:solidFill>
                  <a:srgbClr val="333333"/>
                </a:solidFill>
                <a:effectLst/>
                <a:latin typeface="Open Sans"/>
              </a:rPr>
              <a:t>The TCP_NODELAY option is set in order to ensure that we don't have delays in our connection</a:t>
            </a:r>
          </a:p>
          <a:p>
            <a:pPr lvl="1"/>
            <a:r>
              <a:rPr lang="en-US" b="0" i="0" dirty="0">
                <a:solidFill>
                  <a:srgbClr val="333333"/>
                </a:solidFill>
                <a:effectLst/>
                <a:latin typeface="Open Sans"/>
              </a:rPr>
              <a:t>A readable file event is created so that Redis is able to collect the client queries as soon as new data is available to be read on the socket.</a:t>
            </a:r>
          </a:p>
          <a:p>
            <a:pPr lvl="1"/>
            <a:r>
              <a:rPr lang="en-US" b="0" i="0" dirty="0">
                <a:solidFill>
                  <a:srgbClr val="333333"/>
                </a:solidFill>
                <a:effectLst/>
                <a:latin typeface="Open Sans"/>
              </a:rPr>
              <a:t>After the client is initialized, Redis checks if we are already at the limit of the number of clients that it is possible to handle simultaneously (this is configured using the </a:t>
            </a:r>
            <a:r>
              <a:rPr lang="en-US" b="1" i="0" dirty="0">
                <a:solidFill>
                  <a:srgbClr val="FF0000"/>
                </a:solidFill>
                <a:effectLst/>
                <a:latin typeface="Open Sans"/>
              </a:rPr>
              <a:t>maxclients</a:t>
            </a:r>
            <a:r>
              <a:rPr lang="en-US" b="0" i="0" dirty="0">
                <a:solidFill>
                  <a:srgbClr val="333333"/>
                </a:solidFill>
                <a:effectLst/>
                <a:latin typeface="Open Sans"/>
              </a:rPr>
              <a:t> configuration directive).</a:t>
            </a:r>
          </a:p>
          <a:p>
            <a:pPr marL="457200" lvl="1" indent="0">
              <a:buNone/>
            </a:pPr>
            <a:br>
              <a:rPr lang="en-US" dirty="0"/>
            </a:br>
            <a:endParaRPr lang="en-IN" dirty="0"/>
          </a:p>
        </p:txBody>
      </p:sp>
    </p:spTree>
    <p:extLst>
      <p:ext uri="{BB962C8B-B14F-4D97-AF65-F5344CB8AC3E}">
        <p14:creationId xmlns:p14="http://schemas.microsoft.com/office/powerpoint/2010/main" val="1437363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F663-278F-4FD5-A4D5-478BB593D862}"/>
              </a:ext>
            </a:extLst>
          </p:cNvPr>
          <p:cNvSpPr>
            <a:spLocks noGrp="1"/>
          </p:cNvSpPr>
          <p:nvPr>
            <p:ph type="title"/>
          </p:nvPr>
        </p:nvSpPr>
        <p:spPr/>
        <p:txBody>
          <a:bodyPr/>
          <a:lstStyle/>
          <a:p>
            <a:r>
              <a:rPr lang="en-IN" dirty="0"/>
              <a:t>CPU information</a:t>
            </a:r>
          </a:p>
        </p:txBody>
      </p:sp>
      <p:sp>
        <p:nvSpPr>
          <p:cNvPr id="3" name="Content Placeholder 2">
            <a:extLst>
              <a:ext uri="{FF2B5EF4-FFF2-40B4-BE49-F238E27FC236}">
                <a16:creationId xmlns:a16="http://schemas.microsoft.com/office/drawing/2014/main" id="{AFCAB297-CA2D-471B-83B3-A433DFFE949F}"/>
              </a:ext>
            </a:extLst>
          </p:cNvPr>
          <p:cNvSpPr>
            <a:spLocks noGrp="1"/>
          </p:cNvSpPr>
          <p:nvPr>
            <p:ph idx="1"/>
          </p:nvPr>
        </p:nvSpPr>
        <p:spPr/>
        <p:txBody>
          <a:bodyPr/>
          <a:lstStyle/>
          <a:p>
            <a:r>
              <a:rPr lang="en-IN" dirty="0" err="1"/>
              <a:t>used_cpu_sys</a:t>
            </a:r>
            <a:r>
              <a:rPr lang="en-IN" dirty="0"/>
              <a:t>: System CPU consumed by the Redis server</a:t>
            </a:r>
          </a:p>
          <a:p>
            <a:r>
              <a:rPr lang="en-IN" dirty="0" err="1"/>
              <a:t>used_cpu_user:User</a:t>
            </a:r>
            <a:r>
              <a:rPr lang="en-IN" dirty="0"/>
              <a:t> CPU consumed by the Redis server</a:t>
            </a:r>
          </a:p>
          <a:p>
            <a:r>
              <a:rPr lang="en-IN" dirty="0" err="1"/>
              <a:t>used_cpu_sys_children</a:t>
            </a:r>
            <a:r>
              <a:rPr lang="en-IN" dirty="0"/>
              <a:t>: System CPU consumed by the background processes</a:t>
            </a:r>
          </a:p>
          <a:p>
            <a:r>
              <a:rPr lang="en-IN" dirty="0" err="1"/>
              <a:t>used_cpu_user_children</a:t>
            </a:r>
            <a:r>
              <a:rPr lang="en-IN" dirty="0"/>
              <a:t>: User CPU consumed by the background processes</a:t>
            </a:r>
          </a:p>
        </p:txBody>
      </p:sp>
    </p:spTree>
    <p:extLst>
      <p:ext uri="{BB962C8B-B14F-4D97-AF65-F5344CB8AC3E}">
        <p14:creationId xmlns:p14="http://schemas.microsoft.com/office/powerpoint/2010/main" val="2471519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1D34-DE24-438D-AA96-33B7E1D4E10F}"/>
              </a:ext>
            </a:extLst>
          </p:cNvPr>
          <p:cNvSpPr>
            <a:spLocks noGrp="1"/>
          </p:cNvSpPr>
          <p:nvPr>
            <p:ph type="title"/>
          </p:nvPr>
        </p:nvSpPr>
        <p:spPr/>
        <p:txBody>
          <a:bodyPr/>
          <a:lstStyle/>
          <a:p>
            <a:r>
              <a:rPr kumimoji="0" lang="en-US" altLang="en-US" sz="4400" b="0" i="0" u="none" strike="noStrike" cap="none" normalizeH="0" baseline="0" dirty="0" err="1">
                <a:ln>
                  <a:noFill/>
                </a:ln>
                <a:solidFill>
                  <a:schemeClr val="tx1"/>
                </a:solidFill>
                <a:effectLst/>
                <a:latin typeface="Arial" panose="020B0604020202020204" pitchFamily="34" charset="0"/>
              </a:rPr>
              <a:t>Keyspace</a:t>
            </a:r>
            <a:r>
              <a:rPr kumimoji="0" lang="en-US" altLang="en-US" sz="4400" b="0" i="0" u="none" strike="noStrike" cap="none" normalizeH="0" baseline="0" dirty="0">
                <a:ln>
                  <a:noFill/>
                </a:ln>
                <a:solidFill>
                  <a:schemeClr val="tx1"/>
                </a:solidFill>
                <a:effectLst/>
                <a:latin typeface="Arial" panose="020B0604020202020204" pitchFamily="34" charset="0"/>
              </a:rPr>
              <a:t>(database) </a:t>
            </a:r>
            <a:r>
              <a:rPr kumimoji="0" lang="en-US" altLang="en-US" sz="4400" b="0" i="0" u="none" strike="noStrike" cap="none" normalizeH="0" baseline="0" dirty="0" err="1">
                <a:ln>
                  <a:noFill/>
                </a:ln>
                <a:solidFill>
                  <a:schemeClr val="tx1"/>
                </a:solidFill>
                <a:effectLst/>
                <a:latin typeface="Arial" panose="020B0604020202020204" pitchFamily="34" charset="0"/>
              </a:rPr>
              <a:t>statstics</a:t>
            </a:r>
            <a:endParaRPr lang="en-IN" dirty="0"/>
          </a:p>
        </p:txBody>
      </p:sp>
      <p:sp>
        <p:nvSpPr>
          <p:cNvPr id="3" name="Content Placeholder 2">
            <a:extLst>
              <a:ext uri="{FF2B5EF4-FFF2-40B4-BE49-F238E27FC236}">
                <a16:creationId xmlns:a16="http://schemas.microsoft.com/office/drawing/2014/main" id="{040A3CC9-6EFB-4087-8ADB-A04AD7BE07E3}"/>
              </a:ext>
            </a:extLst>
          </p:cNvPr>
          <p:cNvSpPr>
            <a:spLocks noGrp="1"/>
          </p:cNvSpPr>
          <p:nvPr>
            <p:ph idx="1"/>
          </p:nvPr>
        </p:nvSpPr>
        <p:spPr>
          <a:xfrm>
            <a:off x="838200" y="1825625"/>
            <a:ext cx="10515600" cy="1416339"/>
          </a:xfrm>
        </p:spPr>
        <p:txBody>
          <a:bodyPr/>
          <a:lstStyle/>
          <a:p>
            <a:r>
              <a:rPr lang="en-IN" dirty="0"/>
              <a:t>Data base Related Information</a:t>
            </a:r>
          </a:p>
          <a:p>
            <a:pPr lvl="1"/>
            <a:r>
              <a:rPr lang="en-US" dirty="0"/>
              <a:t>For each database, the following line is added:</a:t>
            </a:r>
          </a:p>
          <a:p>
            <a:pPr lvl="1"/>
            <a:r>
              <a:rPr lang="en-US" dirty="0" err="1"/>
              <a:t>dbXXX</a:t>
            </a:r>
            <a:r>
              <a:rPr lang="en-US" dirty="0"/>
              <a:t>: keys=</a:t>
            </a:r>
            <a:r>
              <a:rPr lang="en-US" dirty="0" err="1"/>
              <a:t>XXX,expires</a:t>
            </a:r>
            <a:r>
              <a:rPr lang="en-US" dirty="0"/>
              <a:t>=XXX</a:t>
            </a:r>
          </a:p>
          <a:p>
            <a:pPr lvl="1"/>
            <a:endParaRPr lang="en-US" dirty="0"/>
          </a:p>
          <a:p>
            <a:pPr lvl="1"/>
            <a:endParaRPr lang="en-IN" dirty="0"/>
          </a:p>
        </p:txBody>
      </p:sp>
      <p:pic>
        <p:nvPicPr>
          <p:cNvPr id="6" name="Picture 5">
            <a:extLst>
              <a:ext uri="{FF2B5EF4-FFF2-40B4-BE49-F238E27FC236}">
                <a16:creationId xmlns:a16="http://schemas.microsoft.com/office/drawing/2014/main" id="{EC423B8D-5F73-4AC3-BCAD-58BAC4B6A5BB}"/>
              </a:ext>
            </a:extLst>
          </p:cNvPr>
          <p:cNvPicPr>
            <a:picLocks noChangeAspect="1"/>
          </p:cNvPicPr>
          <p:nvPr/>
        </p:nvPicPr>
        <p:blipFill>
          <a:blip r:embed="rId2"/>
          <a:stretch>
            <a:fillRect/>
          </a:stretch>
        </p:blipFill>
        <p:spPr>
          <a:xfrm>
            <a:off x="290945" y="3457567"/>
            <a:ext cx="11793682" cy="1387771"/>
          </a:xfrm>
          <a:prstGeom prst="rect">
            <a:avLst/>
          </a:prstGeom>
        </p:spPr>
      </p:pic>
    </p:spTree>
    <p:extLst>
      <p:ext uri="{BB962C8B-B14F-4D97-AF65-F5344CB8AC3E}">
        <p14:creationId xmlns:p14="http://schemas.microsoft.com/office/powerpoint/2010/main" val="40594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9864-B104-47D0-8A90-5D82B36B442D}"/>
              </a:ext>
            </a:extLst>
          </p:cNvPr>
          <p:cNvSpPr>
            <a:spLocks noGrp="1"/>
          </p:cNvSpPr>
          <p:nvPr>
            <p:ph type="title"/>
          </p:nvPr>
        </p:nvSpPr>
        <p:spPr/>
        <p:txBody>
          <a:bodyPr/>
          <a:lstStyle/>
          <a:p>
            <a:r>
              <a:rPr lang="en-IN" dirty="0"/>
              <a:t>Database Information</a:t>
            </a:r>
          </a:p>
        </p:txBody>
      </p:sp>
      <p:sp>
        <p:nvSpPr>
          <p:cNvPr id="3" name="Content Placeholder 2">
            <a:extLst>
              <a:ext uri="{FF2B5EF4-FFF2-40B4-BE49-F238E27FC236}">
                <a16:creationId xmlns:a16="http://schemas.microsoft.com/office/drawing/2014/main" id="{082B8B32-F1DA-4ED5-99C0-2A7491CBB92D}"/>
              </a:ext>
            </a:extLst>
          </p:cNvPr>
          <p:cNvSpPr>
            <a:spLocks noGrp="1"/>
          </p:cNvSpPr>
          <p:nvPr>
            <p:ph idx="1"/>
          </p:nvPr>
        </p:nvSpPr>
        <p:spPr/>
        <p:txBody>
          <a:bodyPr>
            <a:normAutofit fontScale="85000" lnSpcReduction="20000"/>
          </a:bodyPr>
          <a:lstStyle/>
          <a:p>
            <a:r>
              <a:rPr lang="en-IN" dirty="0"/>
              <a:t>Total 0 to 15 databases</a:t>
            </a:r>
          </a:p>
          <a:p>
            <a:r>
              <a:rPr lang="en-IN" dirty="0"/>
              <a:t>Default is 0 database is selected</a:t>
            </a:r>
          </a:p>
          <a:p>
            <a:r>
              <a:rPr lang="en-IN" dirty="0"/>
              <a:t>Changing database</a:t>
            </a:r>
          </a:p>
          <a:p>
            <a:pPr lvl="1"/>
            <a:r>
              <a:rPr lang="en-IN" dirty="0"/>
              <a:t>Select 1</a:t>
            </a:r>
          </a:p>
          <a:p>
            <a:r>
              <a:rPr lang="en-IN" dirty="0"/>
              <a:t>Getting </a:t>
            </a:r>
            <a:r>
              <a:rPr lang="en-IN" dirty="0" err="1"/>
              <a:t>db</a:t>
            </a:r>
            <a:r>
              <a:rPr lang="en-IN" dirty="0"/>
              <a:t> size</a:t>
            </a:r>
          </a:p>
          <a:p>
            <a:pPr lvl="1"/>
            <a:r>
              <a:rPr lang="en-IN" dirty="0" err="1"/>
              <a:t>dbsize</a:t>
            </a:r>
            <a:endParaRPr lang="en-IN" dirty="0"/>
          </a:p>
          <a:p>
            <a:pPr lvl="1"/>
            <a:r>
              <a:rPr lang="en-US" b="0" i="0" dirty="0">
                <a:solidFill>
                  <a:srgbClr val="333333"/>
                </a:solidFill>
                <a:effectLst/>
                <a:latin typeface="Open Sans"/>
              </a:rPr>
              <a:t>Return the number of keys in the currently-selected database.</a:t>
            </a:r>
          </a:p>
          <a:p>
            <a:r>
              <a:rPr lang="en-US" dirty="0"/>
              <a:t>Deleting all keys </a:t>
            </a:r>
          </a:p>
          <a:p>
            <a:pPr lvl="1"/>
            <a:r>
              <a:rPr lang="en-IN" b="1" i="0" dirty="0">
                <a:solidFill>
                  <a:srgbClr val="333333"/>
                </a:solidFill>
                <a:effectLst/>
                <a:latin typeface="Open Sans"/>
              </a:rPr>
              <a:t>FLUSHDB [ASYNC] – single </a:t>
            </a:r>
            <a:r>
              <a:rPr lang="en-IN" b="1" i="0" dirty="0" err="1">
                <a:solidFill>
                  <a:srgbClr val="333333"/>
                </a:solidFill>
                <a:effectLst/>
                <a:latin typeface="Open Sans"/>
              </a:rPr>
              <a:t>db</a:t>
            </a:r>
            <a:endParaRPr lang="en-IN" b="1" i="0" dirty="0">
              <a:solidFill>
                <a:srgbClr val="333333"/>
              </a:solidFill>
              <a:effectLst/>
              <a:latin typeface="Open Sans"/>
            </a:endParaRPr>
          </a:p>
          <a:p>
            <a:pPr lvl="1"/>
            <a:r>
              <a:rPr lang="en-IN" b="1" i="0" dirty="0">
                <a:solidFill>
                  <a:srgbClr val="333333"/>
                </a:solidFill>
                <a:effectLst/>
                <a:latin typeface="Open Sans"/>
              </a:rPr>
              <a:t>FLUSHALL [ASYNC] – delete all keys in all databases-16 database</a:t>
            </a:r>
          </a:p>
          <a:p>
            <a:r>
              <a:rPr lang="en-IN" dirty="0">
                <a:solidFill>
                  <a:srgbClr val="666666"/>
                </a:solidFill>
                <a:effectLst/>
              </a:rPr>
              <a:t>Swap </a:t>
            </a:r>
            <a:r>
              <a:rPr lang="en-IN" dirty="0" err="1">
                <a:solidFill>
                  <a:srgbClr val="666666"/>
                </a:solidFill>
                <a:effectLst/>
              </a:rPr>
              <a:t>db</a:t>
            </a:r>
            <a:endParaRPr lang="en-IN" dirty="0">
              <a:solidFill>
                <a:srgbClr val="666666"/>
              </a:solidFill>
              <a:effectLst/>
            </a:endParaRPr>
          </a:p>
          <a:p>
            <a:pPr lvl="1"/>
            <a:r>
              <a:rPr lang="en-IN" dirty="0" err="1">
                <a:solidFill>
                  <a:srgbClr val="666666"/>
                </a:solidFill>
                <a:effectLst/>
              </a:rPr>
              <a:t>Swapdb</a:t>
            </a:r>
            <a:r>
              <a:rPr lang="en-IN" dirty="0">
                <a:solidFill>
                  <a:srgbClr val="666666"/>
                </a:solidFill>
                <a:effectLst/>
              </a:rPr>
              <a:t> 0 1</a:t>
            </a:r>
            <a:br>
              <a:rPr lang="en-IN" dirty="0">
                <a:solidFill>
                  <a:srgbClr val="666666"/>
                </a:solidFill>
                <a:effectLst/>
              </a:rPr>
            </a:br>
            <a:br>
              <a:rPr lang="en-US" dirty="0"/>
            </a:b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656667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AB46-6A7C-467E-8FE1-D492DA0EF58B}"/>
              </a:ext>
            </a:extLst>
          </p:cNvPr>
          <p:cNvSpPr>
            <a:spLocks noGrp="1"/>
          </p:cNvSpPr>
          <p:nvPr>
            <p:ph type="title"/>
          </p:nvPr>
        </p:nvSpPr>
        <p:spPr/>
        <p:txBody>
          <a:bodyPr>
            <a:normAutofit/>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FF6F57A0-F674-468A-9DD1-239E0EDF4A5F}"/>
              </a:ext>
            </a:extLst>
          </p:cNvPr>
          <p:cNvSpPr>
            <a:spLocks noGrp="1"/>
          </p:cNvSpPr>
          <p:nvPr>
            <p:ph idx="1"/>
          </p:nvPr>
        </p:nvSpPr>
        <p:spPr/>
        <p:txBody>
          <a:bodyPr>
            <a:normAutofit lnSpcReduction="10000"/>
          </a:bodyPr>
          <a:lstStyle/>
          <a:p>
            <a:r>
              <a:rPr lang="en-US" b="0" i="0" dirty="0">
                <a:solidFill>
                  <a:srgbClr val="333333"/>
                </a:solidFill>
                <a:effectLst/>
                <a:latin typeface="Open Sans"/>
              </a:rPr>
              <a:t>Redis is often used in the context of demanding use cases, where it serves a large number of queries per second per instance, and at the same time, there are very strict latency requirements both for the average response time and for the worst case latency.</a:t>
            </a:r>
          </a:p>
          <a:p>
            <a:r>
              <a:rPr lang="en-US" b="0" i="0" dirty="0">
                <a:solidFill>
                  <a:srgbClr val="333333"/>
                </a:solidFill>
                <a:effectLst/>
                <a:latin typeface="Open Sans"/>
              </a:rPr>
              <a:t>While Redis is an in-memory system, it deals with the operating system in different ways, for example, in the context of persisting to disk. Moreover Redis implements a rich set of commands. Certain commands are fast and run in constant or logarithmic time, other commands are </a:t>
            </a:r>
            <a:r>
              <a:rPr lang="en-US" b="1" i="1" dirty="0">
                <a:solidFill>
                  <a:srgbClr val="C00000"/>
                </a:solidFill>
                <a:effectLst/>
                <a:latin typeface="Open Sans"/>
              </a:rPr>
              <a:t>slower O(N) commands that can cause latency spikes.</a:t>
            </a:r>
            <a:endParaRPr lang="en-IN" b="1" i="1" dirty="0">
              <a:solidFill>
                <a:srgbClr val="C00000"/>
              </a:solidFill>
            </a:endParaRPr>
          </a:p>
        </p:txBody>
      </p:sp>
    </p:spTree>
    <p:extLst>
      <p:ext uri="{BB962C8B-B14F-4D97-AF65-F5344CB8AC3E}">
        <p14:creationId xmlns:p14="http://schemas.microsoft.com/office/powerpoint/2010/main" val="1428002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B48D-11F7-470B-8DED-2EB7E2A4A6D2}"/>
              </a:ext>
            </a:extLst>
          </p:cNvPr>
          <p:cNvSpPr>
            <a:spLocks noGrp="1"/>
          </p:cNvSpPr>
          <p:nvPr>
            <p:ph type="title"/>
          </p:nvPr>
        </p:nvSpPr>
        <p:spPr/>
        <p:txBody>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92C6C075-94BA-4279-98AA-6122C7B02FF4}"/>
              </a:ext>
            </a:extLst>
          </p:cNvPr>
          <p:cNvSpPr>
            <a:spLocks noGrp="1"/>
          </p:cNvSpPr>
          <p:nvPr>
            <p:ph idx="1"/>
          </p:nvPr>
        </p:nvSpPr>
        <p:spPr/>
        <p:txBody>
          <a:bodyPr/>
          <a:lstStyle/>
          <a:p>
            <a:r>
              <a:rPr lang="en-US" b="0" i="0" dirty="0">
                <a:solidFill>
                  <a:srgbClr val="333333"/>
                </a:solidFill>
                <a:effectLst/>
                <a:latin typeface="Open Sans"/>
              </a:rPr>
              <a:t>Finally Redis is </a:t>
            </a:r>
            <a:r>
              <a:rPr lang="en-US" b="1" i="0" dirty="0">
                <a:solidFill>
                  <a:srgbClr val="333333"/>
                </a:solidFill>
                <a:effectLst/>
                <a:latin typeface="Open Sans"/>
              </a:rPr>
              <a:t>single threaded</a:t>
            </a:r>
            <a:r>
              <a:rPr lang="en-US" b="0" i="0" dirty="0">
                <a:solidFill>
                  <a:srgbClr val="333333"/>
                </a:solidFill>
                <a:effectLst/>
                <a:latin typeface="Open Sans"/>
              </a:rPr>
              <a:t>: this is usually an advantage from the point of view of the amount of work it can perform per core, and in the latency figures it is able to provide, but at the same time it poses a challenge from the point of view of latency, since the single thread must be able to perform certain tasks incrementally, for example key expiration, in a way that does not impact the other clients that are served</a:t>
            </a:r>
            <a:endParaRPr lang="en-IN" dirty="0"/>
          </a:p>
        </p:txBody>
      </p:sp>
    </p:spTree>
    <p:extLst>
      <p:ext uri="{BB962C8B-B14F-4D97-AF65-F5344CB8AC3E}">
        <p14:creationId xmlns:p14="http://schemas.microsoft.com/office/powerpoint/2010/main" val="2122719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46EA-048E-4ADB-99E4-74C52AA19D85}"/>
              </a:ext>
            </a:extLst>
          </p:cNvPr>
          <p:cNvSpPr>
            <a:spLocks noGrp="1"/>
          </p:cNvSpPr>
          <p:nvPr>
            <p:ph type="title"/>
          </p:nvPr>
        </p:nvSpPr>
        <p:spPr/>
        <p:txBody>
          <a:bodyPr>
            <a:normAutofit/>
          </a:bodyPr>
          <a:lstStyle/>
          <a:p>
            <a:r>
              <a:rPr lang="en-US" b="0" i="0" dirty="0">
                <a:solidFill>
                  <a:srgbClr val="333333"/>
                </a:solidFill>
                <a:effectLst/>
                <a:latin typeface="Open Sans"/>
              </a:rPr>
              <a:t>How to enable latency monitoring</a:t>
            </a:r>
            <a:br>
              <a:rPr lang="en-US" dirty="0"/>
            </a:br>
            <a:endParaRPr lang="en-IN" dirty="0"/>
          </a:p>
        </p:txBody>
      </p:sp>
      <p:sp>
        <p:nvSpPr>
          <p:cNvPr id="3" name="Content Placeholder 2">
            <a:extLst>
              <a:ext uri="{FF2B5EF4-FFF2-40B4-BE49-F238E27FC236}">
                <a16:creationId xmlns:a16="http://schemas.microsoft.com/office/drawing/2014/main" id="{9C5C5741-0FA9-4482-951A-F83BF7929FA9}"/>
              </a:ext>
            </a:extLst>
          </p:cNvPr>
          <p:cNvSpPr>
            <a:spLocks noGrp="1"/>
          </p:cNvSpPr>
          <p:nvPr>
            <p:ph idx="1"/>
          </p:nvPr>
        </p:nvSpPr>
        <p:spPr/>
        <p:txBody>
          <a:bodyPr/>
          <a:lstStyle/>
          <a:p>
            <a:r>
              <a:rPr lang="en-US" dirty="0">
                <a:solidFill>
                  <a:srgbClr val="333333"/>
                </a:solidFill>
                <a:latin typeface="Open Sans"/>
              </a:rPr>
              <a:t>T</a:t>
            </a:r>
            <a:r>
              <a:rPr lang="en-US" b="0" i="0" dirty="0">
                <a:solidFill>
                  <a:srgbClr val="333333"/>
                </a:solidFill>
                <a:effectLst/>
                <a:latin typeface="Open Sans"/>
              </a:rPr>
              <a:t>o enable the latency monitor is to set a </a:t>
            </a:r>
            <a:r>
              <a:rPr lang="en-US" b="1" i="0" dirty="0">
                <a:solidFill>
                  <a:srgbClr val="333333"/>
                </a:solidFill>
                <a:effectLst/>
                <a:latin typeface="Open Sans"/>
              </a:rPr>
              <a:t>latency threshold</a:t>
            </a:r>
            <a:r>
              <a:rPr lang="en-US" b="0" i="0" dirty="0">
                <a:solidFill>
                  <a:srgbClr val="333333"/>
                </a:solidFill>
                <a:effectLst/>
                <a:latin typeface="Open Sans"/>
              </a:rPr>
              <a:t> in milliseconds. Only events that will take more than the specified threshold will be logged as latency spikes.</a:t>
            </a:r>
          </a:p>
          <a:p>
            <a:endParaRPr lang="en-US" dirty="0">
              <a:solidFill>
                <a:srgbClr val="333333"/>
              </a:solidFill>
              <a:latin typeface="Open Sans"/>
            </a:endParaRPr>
          </a:p>
          <a:p>
            <a:r>
              <a:rPr lang="en-US" dirty="0">
                <a:solidFill>
                  <a:srgbClr val="333333"/>
                </a:solidFill>
                <a:latin typeface="Open Sans"/>
              </a:rPr>
              <a:t>Lab</a:t>
            </a:r>
          </a:p>
          <a:p>
            <a:pPr lvl="1"/>
            <a:r>
              <a:rPr lang="en-IN" dirty="0"/>
              <a:t>CONFIG SET latency-monitor-threshold 100</a:t>
            </a:r>
          </a:p>
        </p:txBody>
      </p:sp>
    </p:spTree>
    <p:extLst>
      <p:ext uri="{BB962C8B-B14F-4D97-AF65-F5344CB8AC3E}">
        <p14:creationId xmlns:p14="http://schemas.microsoft.com/office/powerpoint/2010/main" val="1530282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684A-1951-4F56-BF45-87A68727A2BF}"/>
              </a:ext>
            </a:extLst>
          </p:cNvPr>
          <p:cNvSpPr>
            <a:spLocks noGrp="1"/>
          </p:cNvSpPr>
          <p:nvPr>
            <p:ph type="title"/>
          </p:nvPr>
        </p:nvSpPr>
        <p:spPr/>
        <p:txBody>
          <a:bodyPr/>
          <a:lstStyle/>
          <a:p>
            <a:r>
              <a:rPr lang="en-US" b="1" dirty="0"/>
              <a:t>Information reporting with the LATENCY command</a:t>
            </a:r>
            <a:endParaRPr lang="en-IN" b="1" dirty="0"/>
          </a:p>
        </p:txBody>
      </p:sp>
      <p:sp>
        <p:nvSpPr>
          <p:cNvPr id="3" name="Content Placeholder 2">
            <a:extLst>
              <a:ext uri="{FF2B5EF4-FFF2-40B4-BE49-F238E27FC236}">
                <a16:creationId xmlns:a16="http://schemas.microsoft.com/office/drawing/2014/main" id="{1BB5BF7D-211D-4E7A-AC2E-AD2881ACF38D}"/>
              </a:ext>
            </a:extLst>
          </p:cNvPr>
          <p:cNvSpPr>
            <a:spLocks noGrp="1"/>
          </p:cNvSpPr>
          <p:nvPr>
            <p:ph idx="1"/>
          </p:nvPr>
        </p:nvSpPr>
        <p:spPr/>
        <p:txBody>
          <a:bodyPr>
            <a:normAutofit fontScale="92500"/>
          </a:bodyPr>
          <a:lstStyle/>
          <a:p>
            <a:r>
              <a:rPr lang="en-US" dirty="0"/>
              <a:t>The user interface to the latency monitoring subsystem is the LATENCY command. Like many other Redis commands, LATENCY accepts subcommands that modifies its behavior. These subcommands are:</a:t>
            </a:r>
          </a:p>
          <a:p>
            <a:endParaRPr lang="en-US" dirty="0"/>
          </a:p>
          <a:p>
            <a:r>
              <a:rPr lang="en-US" dirty="0"/>
              <a:t>LATENCY LATEST - returns the latest latency samples for all events.</a:t>
            </a:r>
          </a:p>
          <a:p>
            <a:r>
              <a:rPr lang="en-US" dirty="0"/>
              <a:t>LATENCY HISTORY - returns latency time series for a given event.</a:t>
            </a:r>
          </a:p>
          <a:p>
            <a:r>
              <a:rPr lang="en-US" dirty="0"/>
              <a:t>LATENCY RESET - resets latency time series data for one or more events.</a:t>
            </a:r>
          </a:p>
          <a:p>
            <a:r>
              <a:rPr lang="en-US" dirty="0"/>
              <a:t>LATENCY GRAPH - renders an ASCII-art graph of an event's latency samples.</a:t>
            </a:r>
          </a:p>
          <a:p>
            <a:r>
              <a:rPr lang="en-US" dirty="0"/>
              <a:t>LATENCY DOCTOR - replies with a human-readable latency analysis report.</a:t>
            </a:r>
          </a:p>
          <a:p>
            <a:endParaRPr lang="en-IN" dirty="0"/>
          </a:p>
        </p:txBody>
      </p:sp>
    </p:spTree>
    <p:extLst>
      <p:ext uri="{BB962C8B-B14F-4D97-AF65-F5344CB8AC3E}">
        <p14:creationId xmlns:p14="http://schemas.microsoft.com/office/powerpoint/2010/main" val="2551816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899BA-F4D7-487D-8298-7EDBA5894CC4}"/>
              </a:ext>
            </a:extLst>
          </p:cNvPr>
          <p:cNvSpPr txBox="1"/>
          <p:nvPr/>
        </p:nvSpPr>
        <p:spPr>
          <a:xfrm>
            <a:off x="124692" y="197346"/>
            <a:ext cx="11637818" cy="6463308"/>
          </a:xfrm>
          <a:prstGeom prst="rect">
            <a:avLst/>
          </a:prstGeom>
          <a:noFill/>
        </p:spPr>
        <p:txBody>
          <a:bodyPr wrap="square">
            <a:spAutoFit/>
          </a:bodyPr>
          <a:lstStyle/>
          <a:p>
            <a:r>
              <a:rPr lang="en-IN" dirty="0"/>
              <a:t>127.0.0.1:6379&gt; CONFIG SET latency-monitor-threshold 100</a:t>
            </a:r>
          </a:p>
          <a:p>
            <a:r>
              <a:rPr lang="en-IN" dirty="0"/>
              <a:t>OK</a:t>
            </a:r>
          </a:p>
          <a:p>
            <a:r>
              <a:rPr lang="en-IN" dirty="0"/>
              <a:t>127.0.0.1:6379&gt; debug sleep 1</a:t>
            </a:r>
          </a:p>
          <a:p>
            <a:r>
              <a:rPr lang="en-IN" dirty="0"/>
              <a:t>OK</a:t>
            </a:r>
          </a:p>
          <a:p>
            <a:r>
              <a:rPr lang="en-IN" dirty="0"/>
              <a:t>(1.00s)</a:t>
            </a:r>
          </a:p>
          <a:p>
            <a:r>
              <a:rPr lang="en-IN" dirty="0"/>
              <a:t>127.0.0.1:6379&gt; latency latest</a:t>
            </a:r>
          </a:p>
          <a:p>
            <a:r>
              <a:rPr lang="en-IN" dirty="0"/>
              <a:t>1) 1) "command"</a:t>
            </a:r>
          </a:p>
          <a:p>
            <a:r>
              <a:rPr lang="en-IN" dirty="0"/>
              <a:t>   2) (integer) 1606872783</a:t>
            </a:r>
          </a:p>
          <a:p>
            <a:r>
              <a:rPr lang="en-IN" dirty="0"/>
              <a:t>   3) (integer) 1000</a:t>
            </a:r>
          </a:p>
          <a:p>
            <a:r>
              <a:rPr lang="en-IN" dirty="0"/>
              <a:t>   4) (integer) 1000</a:t>
            </a:r>
          </a:p>
          <a:p>
            <a:r>
              <a:rPr lang="en-IN" dirty="0"/>
              <a:t>127.0.0.1:6379&gt; debug sleep .25</a:t>
            </a:r>
          </a:p>
          <a:p>
            <a:r>
              <a:rPr lang="en-IN" dirty="0"/>
              <a:t>OK</a:t>
            </a:r>
          </a:p>
          <a:p>
            <a:r>
              <a:rPr lang="en-IN" dirty="0"/>
              <a:t>127.0.0.1:6379&gt; latency latest</a:t>
            </a:r>
          </a:p>
          <a:p>
            <a:r>
              <a:rPr lang="en-IN" dirty="0"/>
              <a:t>1) 1) "command"</a:t>
            </a:r>
          </a:p>
          <a:p>
            <a:r>
              <a:rPr lang="en-IN" dirty="0"/>
              <a:t>   2) (integer) 1606872827</a:t>
            </a:r>
          </a:p>
          <a:p>
            <a:r>
              <a:rPr lang="en-IN" dirty="0"/>
              <a:t>   3) (integer) 250</a:t>
            </a:r>
          </a:p>
          <a:p>
            <a:r>
              <a:rPr lang="en-IN" dirty="0"/>
              <a:t>   4) (integer) 1000</a:t>
            </a:r>
          </a:p>
          <a:p>
            <a:r>
              <a:rPr lang="en-IN" dirty="0"/>
              <a:t>127.0.0.1:6379&gt; latency history command</a:t>
            </a:r>
          </a:p>
          <a:p>
            <a:r>
              <a:rPr lang="en-IN" dirty="0"/>
              <a:t>1) 1) (integer) 1606872783</a:t>
            </a:r>
          </a:p>
          <a:p>
            <a:r>
              <a:rPr lang="en-IN" dirty="0"/>
              <a:t>   2) (integer) 1000</a:t>
            </a:r>
          </a:p>
          <a:p>
            <a:r>
              <a:rPr lang="en-IN" dirty="0"/>
              <a:t>2) 1) (integer) 1606872827</a:t>
            </a:r>
          </a:p>
          <a:p>
            <a:r>
              <a:rPr lang="en-IN" dirty="0"/>
              <a:t>   2) (integer) 250</a:t>
            </a:r>
          </a:p>
          <a:p>
            <a:r>
              <a:rPr lang="en-IN" dirty="0"/>
              <a:t>127.0.0.1:6379&gt; latency doctor</a:t>
            </a:r>
          </a:p>
        </p:txBody>
      </p:sp>
    </p:spTree>
    <p:extLst>
      <p:ext uri="{BB962C8B-B14F-4D97-AF65-F5344CB8AC3E}">
        <p14:creationId xmlns:p14="http://schemas.microsoft.com/office/powerpoint/2010/main" val="789427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4C5AD0-6B67-493F-BDBA-C810BB9E4908}"/>
              </a:ext>
            </a:extLst>
          </p:cNvPr>
          <p:cNvSpPr txBox="1"/>
          <p:nvPr/>
        </p:nvSpPr>
        <p:spPr>
          <a:xfrm>
            <a:off x="966355" y="1340426"/>
            <a:ext cx="10370127" cy="3416320"/>
          </a:xfrm>
          <a:prstGeom prst="rect">
            <a:avLst/>
          </a:prstGeom>
          <a:noFill/>
        </p:spPr>
        <p:txBody>
          <a:bodyPr wrap="square">
            <a:spAutoFit/>
          </a:bodyPr>
          <a:lstStyle/>
          <a:p>
            <a:r>
              <a:rPr lang="en-IN" dirty="0"/>
              <a:t>127.0.0.1:6379&gt;  latency reset command</a:t>
            </a:r>
          </a:p>
          <a:p>
            <a:r>
              <a:rPr lang="en-IN" dirty="0"/>
              <a:t>(integer) 1</a:t>
            </a:r>
          </a:p>
          <a:p>
            <a:r>
              <a:rPr lang="en-IN" dirty="0"/>
              <a:t>127.0.0.1:6379&gt;  debug sleep .1</a:t>
            </a:r>
          </a:p>
          <a:p>
            <a:r>
              <a:rPr lang="en-IN" dirty="0"/>
              <a:t>OK</a:t>
            </a:r>
          </a:p>
          <a:p>
            <a:r>
              <a:rPr lang="en-IN" dirty="0"/>
              <a:t>127.0.0.1:6379&gt;  debug sleep .2</a:t>
            </a:r>
          </a:p>
          <a:p>
            <a:r>
              <a:rPr lang="en-IN" dirty="0"/>
              <a:t>OK</a:t>
            </a:r>
          </a:p>
          <a:p>
            <a:r>
              <a:rPr lang="en-IN" dirty="0"/>
              <a:t>127.0.0.1:6379&gt;  debug sleep .3</a:t>
            </a:r>
          </a:p>
          <a:p>
            <a:r>
              <a:rPr lang="en-IN" dirty="0"/>
              <a:t>OK</a:t>
            </a:r>
          </a:p>
          <a:p>
            <a:r>
              <a:rPr lang="en-IN" dirty="0"/>
              <a:t>127.0.0.1:6379&gt;  debug sleep .5</a:t>
            </a:r>
          </a:p>
          <a:p>
            <a:r>
              <a:rPr lang="en-IN" dirty="0"/>
              <a:t>OK</a:t>
            </a:r>
          </a:p>
          <a:p>
            <a:r>
              <a:rPr lang="en-IN" dirty="0"/>
              <a:t>(0.50s)</a:t>
            </a:r>
          </a:p>
          <a:p>
            <a:r>
              <a:rPr lang="en-IN" dirty="0"/>
              <a:t>127.0.0.1:6379&gt;  debug sleep .4</a:t>
            </a:r>
          </a:p>
        </p:txBody>
      </p:sp>
    </p:spTree>
    <p:extLst>
      <p:ext uri="{BB962C8B-B14F-4D97-AF65-F5344CB8AC3E}">
        <p14:creationId xmlns:p14="http://schemas.microsoft.com/office/powerpoint/2010/main" val="3581065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06554-82F7-4AAB-B1A0-C4E521783611}"/>
              </a:ext>
            </a:extLst>
          </p:cNvPr>
          <p:cNvSpPr txBox="1"/>
          <p:nvPr/>
        </p:nvSpPr>
        <p:spPr>
          <a:xfrm>
            <a:off x="353291" y="1174172"/>
            <a:ext cx="11284527" cy="3693319"/>
          </a:xfrm>
          <a:prstGeom prst="rect">
            <a:avLst/>
          </a:prstGeom>
          <a:noFill/>
        </p:spPr>
        <p:txBody>
          <a:bodyPr wrap="square">
            <a:spAutoFit/>
          </a:bodyPr>
          <a:lstStyle/>
          <a:p>
            <a:r>
              <a:rPr lang="en-IN" dirty="0"/>
              <a:t>OK</a:t>
            </a:r>
          </a:p>
          <a:p>
            <a:r>
              <a:rPr lang="en-IN" dirty="0"/>
              <a:t>127.0.0.1:6379&gt; latency graph command</a:t>
            </a:r>
          </a:p>
          <a:p>
            <a:r>
              <a:rPr lang="en-IN" dirty="0"/>
              <a:t>command - high 500 </a:t>
            </a:r>
            <a:r>
              <a:rPr lang="en-IN" dirty="0" err="1"/>
              <a:t>ms</a:t>
            </a:r>
            <a:r>
              <a:rPr lang="en-IN" dirty="0"/>
              <a:t>, low 100 </a:t>
            </a:r>
            <a:r>
              <a:rPr lang="en-IN" dirty="0" err="1"/>
              <a:t>ms</a:t>
            </a:r>
            <a:r>
              <a:rPr lang="en-IN" dirty="0"/>
              <a:t> (all time high 500 </a:t>
            </a:r>
            <a:r>
              <a:rPr lang="en-IN" dirty="0" err="1"/>
              <a:t>ms</a:t>
            </a:r>
            <a:r>
              <a:rPr lang="en-IN" dirty="0"/>
              <a:t>)</a:t>
            </a:r>
          </a:p>
          <a:p>
            <a:r>
              <a:rPr lang="en-IN" dirty="0"/>
              <a:t>--------------------------------------------------------------------------------</a:t>
            </a:r>
          </a:p>
          <a:p>
            <a:r>
              <a:rPr lang="en-IN" dirty="0"/>
              <a:t>   #_</a:t>
            </a:r>
          </a:p>
          <a:p>
            <a:r>
              <a:rPr lang="en-IN" dirty="0"/>
              <a:t>  _||</a:t>
            </a:r>
          </a:p>
          <a:p>
            <a:r>
              <a:rPr lang="en-IN" dirty="0"/>
              <a:t> _|||</a:t>
            </a:r>
          </a:p>
          <a:p>
            <a:r>
              <a:rPr lang="en-IN" dirty="0"/>
              <a:t>_||||</a:t>
            </a:r>
          </a:p>
          <a:p>
            <a:endParaRPr lang="en-IN" dirty="0"/>
          </a:p>
          <a:p>
            <a:r>
              <a:rPr lang="en-IN" dirty="0"/>
              <a:t>22219</a:t>
            </a:r>
          </a:p>
          <a:p>
            <a:r>
              <a:rPr lang="en-IN" dirty="0"/>
              <a:t>9523s</a:t>
            </a:r>
          </a:p>
          <a:p>
            <a:r>
              <a:rPr lang="en-IN" dirty="0" err="1"/>
              <a:t>ssss</a:t>
            </a:r>
            <a:endParaRPr lang="en-IN" dirty="0"/>
          </a:p>
          <a:p>
            <a:r>
              <a:rPr lang="en-IN" dirty="0"/>
              <a:t>127.0.0.1:6379&gt;</a:t>
            </a:r>
          </a:p>
        </p:txBody>
      </p:sp>
    </p:spTree>
    <p:extLst>
      <p:ext uri="{BB962C8B-B14F-4D97-AF65-F5344CB8AC3E}">
        <p14:creationId xmlns:p14="http://schemas.microsoft.com/office/powerpoint/2010/main" val="353584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hought Bubble: Cloud 7">
            <a:extLst>
              <a:ext uri="{FF2B5EF4-FFF2-40B4-BE49-F238E27FC236}">
                <a16:creationId xmlns:a16="http://schemas.microsoft.com/office/drawing/2014/main" id="{1EBC8B1F-94A3-41E7-9CAE-8DA8F2DF8AB7}"/>
              </a:ext>
            </a:extLst>
          </p:cNvPr>
          <p:cNvSpPr/>
          <p:nvPr/>
        </p:nvSpPr>
        <p:spPr>
          <a:xfrm>
            <a:off x="10333238" y="657444"/>
            <a:ext cx="2281561" cy="1979720"/>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Test your self</a:t>
            </a:r>
          </a:p>
        </p:txBody>
      </p:sp>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1633491"/>
          </a:xfrm>
        </p:spPr>
        <p:txBody>
          <a:bodyPr>
            <a:normAutofit/>
          </a:bodyPr>
          <a:lstStyle/>
          <a:p>
            <a:r>
              <a:rPr lang="en-US" dirty="0">
                <a:solidFill>
                  <a:srgbClr val="333333"/>
                </a:solidFill>
                <a:latin typeface="Open Sans"/>
              </a:rPr>
              <a:t>Client connection work flow</a:t>
            </a:r>
          </a:p>
          <a:p>
            <a:pPr lvl="1"/>
            <a:r>
              <a:rPr lang="en-US" dirty="0"/>
              <a:t> </a:t>
            </a:r>
            <a:r>
              <a:rPr lang="en-US" i="1" dirty="0"/>
              <a:t>By default it is set to </a:t>
            </a:r>
            <a:r>
              <a:rPr lang="en-US" b="1" i="1" dirty="0">
                <a:solidFill>
                  <a:srgbClr val="FF0000"/>
                </a:solidFill>
              </a:rPr>
              <a:t>10000</a:t>
            </a:r>
            <a:r>
              <a:rPr lang="en-US" i="1" dirty="0"/>
              <a:t> clients, unless otherwise stated by the maxclients directive in </a:t>
            </a:r>
            <a:r>
              <a:rPr lang="en-US" b="1" i="1" dirty="0"/>
              <a:t>redis.conf</a:t>
            </a:r>
            <a:r>
              <a:rPr lang="en-US" i="1" dirty="0"/>
              <a:t>.</a:t>
            </a:r>
            <a:br>
              <a:rPr lang="en-US" dirty="0"/>
            </a:br>
            <a:endParaRPr lang="en-IN" dirty="0"/>
          </a:p>
        </p:txBody>
      </p:sp>
      <p:pic>
        <p:nvPicPr>
          <p:cNvPr id="6" name="Picture 5">
            <a:extLst>
              <a:ext uri="{FF2B5EF4-FFF2-40B4-BE49-F238E27FC236}">
                <a16:creationId xmlns:a16="http://schemas.microsoft.com/office/drawing/2014/main" id="{D2EB2034-FD2B-4D0C-A603-1AFBD628A374}"/>
              </a:ext>
            </a:extLst>
          </p:cNvPr>
          <p:cNvPicPr>
            <a:picLocks noChangeAspect="1"/>
          </p:cNvPicPr>
          <p:nvPr/>
        </p:nvPicPr>
        <p:blipFill>
          <a:blip r:embed="rId2"/>
          <a:stretch>
            <a:fillRect/>
          </a:stretch>
        </p:blipFill>
        <p:spPr>
          <a:xfrm>
            <a:off x="800840" y="2637164"/>
            <a:ext cx="10793397" cy="3737003"/>
          </a:xfrm>
          <a:prstGeom prst="rect">
            <a:avLst/>
          </a:prstGeom>
        </p:spPr>
      </p:pic>
    </p:spTree>
    <p:extLst>
      <p:ext uri="{BB962C8B-B14F-4D97-AF65-F5344CB8AC3E}">
        <p14:creationId xmlns:p14="http://schemas.microsoft.com/office/powerpoint/2010/main" val="24819706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The Redis ACL, short for Access Control List, is the feature that allows certain connections to be limited in terms of the commands that can be executed and the keys that can be accessed. </a:t>
            </a:r>
          </a:p>
          <a:p>
            <a:r>
              <a:rPr lang="en-US" b="0" i="0" dirty="0">
                <a:solidFill>
                  <a:srgbClr val="333333"/>
                </a:solidFill>
                <a:effectLst/>
                <a:latin typeface="Open Sans"/>
              </a:rPr>
              <a:t>The way it works is that, after connecting, a client is required to authenticate providing a username and a valid password: if the authentication stage succeeded, the connection is associated with a given user and the limits the user has</a:t>
            </a:r>
            <a:r>
              <a:rPr lang="en-US" dirty="0">
                <a:solidFill>
                  <a:srgbClr val="333333"/>
                </a:solidFill>
                <a:latin typeface="Open Sans"/>
              </a:rPr>
              <a:t>.</a:t>
            </a:r>
            <a:endParaRPr lang="en-IN" dirty="0"/>
          </a:p>
        </p:txBody>
      </p:sp>
    </p:spTree>
    <p:extLst>
      <p:ext uri="{BB962C8B-B14F-4D97-AF65-F5344CB8AC3E}">
        <p14:creationId xmlns:p14="http://schemas.microsoft.com/office/powerpoint/2010/main" val="615943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Redis can be configured so that new connections are already authenticated with a "</a:t>
            </a:r>
            <a:r>
              <a:rPr lang="en-US" b="1" i="0" dirty="0">
                <a:solidFill>
                  <a:srgbClr val="FF0000"/>
                </a:solidFill>
                <a:effectLst/>
                <a:latin typeface="Open Sans"/>
              </a:rPr>
              <a:t>default</a:t>
            </a:r>
            <a:r>
              <a:rPr lang="en-US" b="0" i="0" dirty="0">
                <a:solidFill>
                  <a:srgbClr val="333333"/>
                </a:solidFill>
                <a:effectLst/>
                <a:latin typeface="Open Sans"/>
              </a:rPr>
              <a:t>" user (this is the default configuration).</a:t>
            </a:r>
          </a:p>
          <a:p>
            <a:pPr lvl="1"/>
            <a:r>
              <a:rPr lang="en-US" b="0" i="0" dirty="0">
                <a:solidFill>
                  <a:srgbClr val="333333"/>
                </a:solidFill>
                <a:effectLst/>
                <a:latin typeface="Open Sans"/>
              </a:rPr>
              <a:t>configuring the default user has, as a side effect, the ability to provide only a specific subset of functionalities to connections that are not explicitly authenticated.</a:t>
            </a:r>
            <a:endParaRPr lang="en-IN" dirty="0"/>
          </a:p>
        </p:txBody>
      </p:sp>
    </p:spTree>
    <p:extLst>
      <p:ext uri="{BB962C8B-B14F-4D97-AF65-F5344CB8AC3E}">
        <p14:creationId xmlns:p14="http://schemas.microsoft.com/office/powerpoint/2010/main" val="13322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2C1-B851-4A15-918B-0F3A8C84B9D8}"/>
              </a:ext>
            </a:extLst>
          </p:cNvPr>
          <p:cNvSpPr>
            <a:spLocks noGrp="1"/>
          </p:cNvSpPr>
          <p:nvPr>
            <p:ph type="title"/>
          </p:nvPr>
        </p:nvSpPr>
        <p:spPr/>
        <p:txBody>
          <a:bodyPr/>
          <a:lstStyle/>
          <a:p>
            <a:r>
              <a:rPr lang="en-IN" dirty="0"/>
              <a:t>WHY ACL</a:t>
            </a:r>
          </a:p>
        </p:txBody>
      </p:sp>
      <p:sp>
        <p:nvSpPr>
          <p:cNvPr id="3" name="Content Placeholder 2">
            <a:extLst>
              <a:ext uri="{FF2B5EF4-FFF2-40B4-BE49-F238E27FC236}">
                <a16:creationId xmlns:a16="http://schemas.microsoft.com/office/drawing/2014/main" id="{3E9CD2CD-5A98-49DB-B503-D0597DFF4C11}"/>
              </a:ext>
            </a:extLst>
          </p:cNvPr>
          <p:cNvSpPr>
            <a:spLocks noGrp="1"/>
          </p:cNvSpPr>
          <p:nvPr>
            <p:ph idx="1"/>
          </p:nvPr>
        </p:nvSpPr>
        <p:spPr/>
        <p:txBody>
          <a:bodyPr/>
          <a:lstStyle/>
          <a:p>
            <a:pPr algn="l">
              <a:buFont typeface="Arial" panose="020B0604020202020204" pitchFamily="34" charset="0"/>
              <a:buChar char="•"/>
            </a:pPr>
            <a:r>
              <a:rPr lang="en-US" b="0" i="0" dirty="0">
                <a:solidFill>
                  <a:srgbClr val="3F4B5F"/>
                </a:solidFill>
                <a:effectLst/>
                <a:latin typeface="Graphik Web"/>
              </a:rPr>
              <a:t>Preventing libraries from calling KEYS on a production server</a:t>
            </a:r>
          </a:p>
          <a:p>
            <a:pPr algn="l">
              <a:buFont typeface="Arial" panose="020B0604020202020204" pitchFamily="34" charset="0"/>
              <a:buChar char="•"/>
            </a:pPr>
            <a:r>
              <a:rPr lang="en-US" b="0" i="0" dirty="0">
                <a:solidFill>
                  <a:srgbClr val="3F4B5F"/>
                </a:solidFill>
                <a:effectLst/>
                <a:latin typeface="Graphik Web"/>
              </a:rPr>
              <a:t>Preventing administrators from calling FLUSHALL by mistake</a:t>
            </a:r>
          </a:p>
          <a:p>
            <a:pPr algn="l">
              <a:buFont typeface="Arial" panose="020B0604020202020204" pitchFamily="34" charset="0"/>
              <a:buChar char="•"/>
            </a:pPr>
            <a:r>
              <a:rPr lang="en-US" b="0" i="0" dirty="0">
                <a:solidFill>
                  <a:srgbClr val="3F4B5F"/>
                </a:solidFill>
                <a:effectLst/>
                <a:latin typeface="Graphik Web"/>
              </a:rPr>
              <a:t>Designating a key prefix for sensitive information that only some users can access</a:t>
            </a:r>
          </a:p>
          <a:p>
            <a:endParaRPr lang="en-IN" dirty="0"/>
          </a:p>
        </p:txBody>
      </p:sp>
    </p:spTree>
    <p:extLst>
      <p:ext uri="{BB962C8B-B14F-4D97-AF65-F5344CB8AC3E}">
        <p14:creationId xmlns:p14="http://schemas.microsoft.com/office/powerpoint/2010/main" val="1651792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D12D-7067-4C41-ABFB-0F5DC1281F85}"/>
              </a:ext>
            </a:extLst>
          </p:cNvPr>
          <p:cNvSpPr>
            <a:spLocks noGrp="1"/>
          </p:cNvSpPr>
          <p:nvPr>
            <p:ph type="title"/>
          </p:nvPr>
        </p:nvSpPr>
        <p:spPr/>
        <p:txBody>
          <a:bodyPr/>
          <a:lstStyle/>
          <a:p>
            <a:r>
              <a:rPr lang="en-IN" dirty="0"/>
              <a:t>Authentication Patterns</a:t>
            </a:r>
          </a:p>
        </p:txBody>
      </p:sp>
      <p:sp>
        <p:nvSpPr>
          <p:cNvPr id="3" name="Content Placeholder 2">
            <a:extLst>
              <a:ext uri="{FF2B5EF4-FFF2-40B4-BE49-F238E27FC236}">
                <a16:creationId xmlns:a16="http://schemas.microsoft.com/office/drawing/2014/main" id="{183E4AE3-BEBF-4883-BE47-827EEDCDF24F}"/>
              </a:ext>
            </a:extLst>
          </p:cNvPr>
          <p:cNvSpPr>
            <a:spLocks noGrp="1"/>
          </p:cNvSpPr>
          <p:nvPr>
            <p:ph idx="1"/>
          </p:nvPr>
        </p:nvSpPr>
        <p:spPr>
          <a:xfrm>
            <a:off x="838200" y="1825625"/>
            <a:ext cx="10269682" cy="1873539"/>
          </a:xfrm>
        </p:spPr>
        <p:txBody>
          <a:bodyPr/>
          <a:lstStyle/>
          <a:p>
            <a:r>
              <a:rPr lang="en-US" dirty="0"/>
              <a:t>If the Redis server is password protected via the </a:t>
            </a:r>
            <a:r>
              <a:rPr lang="en-US" dirty="0" err="1"/>
              <a:t>requirepass</a:t>
            </a:r>
            <a:r>
              <a:rPr lang="en-US" dirty="0"/>
              <a:t> option.</a:t>
            </a:r>
          </a:p>
          <a:p>
            <a:r>
              <a:rPr lang="en-US" dirty="0"/>
              <a:t>If a Redis 6.0 instance, or greater, is using the Redis ACL system.</a:t>
            </a:r>
            <a:endParaRPr lang="en-IN" dirty="0"/>
          </a:p>
        </p:txBody>
      </p:sp>
    </p:spTree>
    <p:extLst>
      <p:ext uri="{BB962C8B-B14F-4D97-AF65-F5344CB8AC3E}">
        <p14:creationId xmlns:p14="http://schemas.microsoft.com/office/powerpoint/2010/main" val="2663030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fontScale="92500"/>
          </a:bodyPr>
          <a:lstStyle/>
          <a:p>
            <a:pPr marL="0" indent="0">
              <a:buNone/>
            </a:pPr>
            <a:r>
              <a:rPr lang="en-US" dirty="0"/>
              <a:t>user &lt;username&gt; ... </a:t>
            </a:r>
            <a:r>
              <a:rPr lang="en-US" dirty="0" err="1"/>
              <a:t>acl</a:t>
            </a:r>
            <a:r>
              <a:rPr lang="en-US" dirty="0"/>
              <a:t> rules ...</a:t>
            </a:r>
          </a:p>
          <a:p>
            <a:pPr marL="0" indent="0">
              <a:buNone/>
            </a:pPr>
            <a:r>
              <a:rPr lang="en-US" dirty="0"/>
              <a:t>user worker +@list +@connection ~jobs:* on &gt;ffa9203c493aa99</a:t>
            </a:r>
          </a:p>
          <a:p>
            <a:pPr marL="0" indent="0">
              <a:buNone/>
            </a:pPr>
            <a:r>
              <a:rPr lang="en-IN" dirty="0"/>
              <a:t>Rules</a:t>
            </a:r>
          </a:p>
          <a:p>
            <a:pPr marL="0" indent="0">
              <a:buNone/>
            </a:pPr>
            <a:r>
              <a:rPr lang="en-US" dirty="0">
                <a:solidFill>
                  <a:srgbClr val="FF0000"/>
                </a:solidFill>
              </a:rPr>
              <a:t>#  on           Enable the user: it is possible to authenticate as this user.</a:t>
            </a:r>
          </a:p>
          <a:p>
            <a:pPr marL="0" indent="0">
              <a:buNone/>
            </a:pPr>
            <a:r>
              <a:rPr lang="en-US" dirty="0">
                <a:solidFill>
                  <a:srgbClr val="0070C0"/>
                </a:solidFill>
              </a:rPr>
              <a:t>#  off          Disable the user: it's no longer possible to authenticate </a:t>
            </a:r>
          </a:p>
          <a:p>
            <a:pPr marL="0" indent="0">
              <a:buNone/>
            </a:pPr>
            <a:r>
              <a:rPr lang="en-US" dirty="0"/>
              <a:t>#               with this user, however the already authenticated connections</a:t>
            </a:r>
          </a:p>
          <a:p>
            <a:pPr marL="0" indent="0">
              <a:buNone/>
            </a:pPr>
            <a:r>
              <a:rPr lang="en-US" dirty="0"/>
              <a:t>#               will still work.</a:t>
            </a:r>
          </a:p>
          <a:p>
            <a:pPr marL="0" indent="0">
              <a:buNone/>
            </a:pPr>
            <a:r>
              <a:rPr lang="en-US" dirty="0"/>
              <a:t>#  +&lt;command&gt;   Allow the execution of that command</a:t>
            </a:r>
          </a:p>
          <a:p>
            <a:pPr marL="0" indent="0">
              <a:buNone/>
            </a:pPr>
            <a:r>
              <a:rPr lang="en-US" dirty="0"/>
              <a:t>#  -&lt;command&gt;   Disallow the execution of that command</a:t>
            </a:r>
          </a:p>
          <a:p>
            <a:pPr marL="0" indent="0">
              <a:buNone/>
            </a:pPr>
            <a:endParaRPr lang="en-IN" dirty="0"/>
          </a:p>
        </p:txBody>
      </p:sp>
    </p:spTree>
    <p:extLst>
      <p:ext uri="{BB962C8B-B14F-4D97-AF65-F5344CB8AC3E}">
        <p14:creationId xmlns:p14="http://schemas.microsoft.com/office/powerpoint/2010/main" val="740342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a:bodyPr>
          <a:lstStyle/>
          <a:p>
            <a:pPr marL="0" indent="0">
              <a:buNone/>
            </a:pPr>
            <a:r>
              <a:rPr lang="en-US" dirty="0"/>
              <a:t>+@&lt;category&gt;</a:t>
            </a:r>
          </a:p>
          <a:p>
            <a:pPr marL="0" indent="0">
              <a:buNone/>
            </a:pPr>
            <a:r>
              <a:rPr lang="en-US" dirty="0"/>
              <a:t>  Allow the execution of all the commands in such category</a:t>
            </a:r>
          </a:p>
          <a:p>
            <a:pPr marL="0" indent="0">
              <a:buNone/>
            </a:pPr>
            <a:r>
              <a:rPr lang="en-US" dirty="0"/>
              <a:t>with valid categories are like </a:t>
            </a:r>
            <a:r>
              <a:rPr lang="en-US" b="1" dirty="0">
                <a:solidFill>
                  <a:srgbClr val="0070C0"/>
                </a:solidFill>
              </a:rPr>
              <a:t>@admin, @set, @sortedset, ...</a:t>
            </a:r>
          </a:p>
          <a:p>
            <a:pPr marL="0" indent="0">
              <a:buNone/>
            </a:pPr>
            <a:r>
              <a:rPr lang="en-US" b="1" dirty="0">
                <a:solidFill>
                  <a:srgbClr val="0070C0"/>
                </a:solidFill>
              </a:rPr>
              <a:t>and so forth</a:t>
            </a:r>
            <a:r>
              <a:rPr lang="en-US" dirty="0"/>
              <a:t>, see the full list in the </a:t>
            </a:r>
            <a:r>
              <a:rPr lang="en-US" dirty="0" err="1"/>
              <a:t>server.c</a:t>
            </a:r>
            <a:r>
              <a:rPr lang="en-US" dirty="0"/>
              <a:t> file where</a:t>
            </a:r>
          </a:p>
          <a:p>
            <a:pPr marL="0" indent="0">
              <a:buNone/>
            </a:pPr>
            <a:r>
              <a:rPr lang="en-US" dirty="0"/>
              <a:t>the Redis command table is described and defined.</a:t>
            </a:r>
          </a:p>
          <a:p>
            <a:pPr marL="0" indent="0">
              <a:buNone/>
            </a:pPr>
            <a:r>
              <a:rPr lang="en-US" dirty="0"/>
              <a:t>The special category @all means all the commands, but            currently </a:t>
            </a:r>
          </a:p>
          <a:p>
            <a:pPr marL="0" indent="0">
              <a:buNone/>
            </a:pPr>
            <a:r>
              <a:rPr lang="en-US" dirty="0"/>
              <a:t>present in the server, and that will be loaded in the future</a:t>
            </a:r>
          </a:p>
          <a:p>
            <a:pPr marL="0" indent="0">
              <a:buNone/>
            </a:pPr>
            <a:r>
              <a:rPr lang="en-US" dirty="0"/>
              <a:t>via modules.</a:t>
            </a:r>
            <a:endParaRPr lang="en-IN" dirty="0"/>
          </a:p>
        </p:txBody>
      </p:sp>
    </p:spTree>
    <p:extLst>
      <p:ext uri="{BB962C8B-B14F-4D97-AF65-F5344CB8AC3E}">
        <p14:creationId xmlns:p14="http://schemas.microsoft.com/office/powerpoint/2010/main" val="263980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a:bodyPr>
          <a:lstStyle/>
          <a:p>
            <a:pPr marL="0" indent="0">
              <a:buNone/>
            </a:pPr>
            <a:r>
              <a:rPr lang="en-US" dirty="0"/>
              <a:t> +&lt;command&gt;|subcommand</a:t>
            </a:r>
          </a:p>
          <a:p>
            <a:pPr marL="0" indent="0">
              <a:buNone/>
            </a:pPr>
            <a:r>
              <a:rPr lang="en-US" dirty="0"/>
              <a:t>    Allow a specific subcommand of an otherwise disabled command. Note that this form is not  allowed as negative like -DEBUG|SEGFAULT, but      only additive starting with "+".</a:t>
            </a:r>
          </a:p>
          <a:p>
            <a:pPr marL="0" indent="0">
              <a:buNone/>
            </a:pPr>
            <a:r>
              <a:rPr lang="en-US" dirty="0"/>
              <a:t> </a:t>
            </a:r>
            <a:r>
              <a:rPr lang="en-US" dirty="0" err="1"/>
              <a:t>allcommands</a:t>
            </a:r>
            <a:r>
              <a:rPr lang="en-US" dirty="0"/>
              <a:t>  Alias for +@all. Note that it implies the ability to execute</a:t>
            </a:r>
          </a:p>
          <a:p>
            <a:pPr marL="0" indent="0">
              <a:buNone/>
            </a:pPr>
            <a:r>
              <a:rPr lang="en-US" dirty="0"/>
              <a:t>all the future commands loaded via the modules system.</a:t>
            </a:r>
          </a:p>
          <a:p>
            <a:pPr marL="0" indent="0">
              <a:buNone/>
            </a:pPr>
            <a:r>
              <a:rPr lang="en-US" dirty="0"/>
              <a:t> </a:t>
            </a:r>
            <a:r>
              <a:rPr lang="en-US" dirty="0" err="1"/>
              <a:t>nocommands</a:t>
            </a:r>
            <a:r>
              <a:rPr lang="en-US" dirty="0"/>
              <a:t>   Alias for -@all.</a:t>
            </a:r>
          </a:p>
          <a:p>
            <a:endParaRPr lang="en-IN" dirty="0"/>
          </a:p>
        </p:txBody>
      </p:sp>
    </p:spTree>
    <p:extLst>
      <p:ext uri="{BB962C8B-B14F-4D97-AF65-F5344CB8AC3E}">
        <p14:creationId xmlns:p14="http://schemas.microsoft.com/office/powerpoint/2010/main" val="4110184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fontScale="85000" lnSpcReduction="20000"/>
          </a:bodyPr>
          <a:lstStyle/>
          <a:p>
            <a:pPr marL="0" indent="0">
              <a:buNone/>
            </a:pPr>
            <a:r>
              <a:rPr lang="en-US" dirty="0"/>
              <a:t>#  ~&lt;pattern&gt;   Add a pattern of keys that can be mentioned as part of</a:t>
            </a:r>
          </a:p>
          <a:p>
            <a:pPr marL="0" indent="0">
              <a:buNone/>
            </a:pPr>
            <a:r>
              <a:rPr lang="en-US" dirty="0"/>
              <a:t>#               commands. For instance ~* allows all the keys. The pattern</a:t>
            </a:r>
          </a:p>
          <a:p>
            <a:pPr marL="0" indent="0">
              <a:buNone/>
            </a:pPr>
            <a:r>
              <a:rPr lang="en-US" dirty="0"/>
              <a:t>#               is a glob-style pattern like the one of KEYS.</a:t>
            </a:r>
          </a:p>
          <a:p>
            <a:pPr marL="0" indent="0">
              <a:buNone/>
            </a:pPr>
            <a:r>
              <a:rPr lang="en-US" dirty="0"/>
              <a:t>#               It is possible to specify multiple patterns.</a:t>
            </a:r>
          </a:p>
          <a:p>
            <a:pPr marL="0" indent="0">
              <a:buNone/>
            </a:pPr>
            <a:r>
              <a:rPr lang="en-US" dirty="0"/>
              <a:t>#  </a:t>
            </a:r>
            <a:r>
              <a:rPr lang="en-US" dirty="0" err="1"/>
              <a:t>allkeys</a:t>
            </a:r>
            <a:r>
              <a:rPr lang="en-US" dirty="0"/>
              <a:t>      Alias for ~*</a:t>
            </a:r>
          </a:p>
          <a:p>
            <a:pPr marL="0" indent="0">
              <a:buNone/>
            </a:pPr>
            <a:r>
              <a:rPr lang="en-US" dirty="0"/>
              <a:t>#  </a:t>
            </a:r>
            <a:r>
              <a:rPr lang="en-US" dirty="0" err="1"/>
              <a:t>resetkeys</a:t>
            </a:r>
            <a:r>
              <a:rPr lang="en-US" dirty="0"/>
              <a:t>    Flush the list of allowed keys patterns.</a:t>
            </a:r>
          </a:p>
          <a:p>
            <a:pPr marL="0" indent="0">
              <a:buNone/>
            </a:pPr>
            <a:r>
              <a:rPr lang="en-US" dirty="0"/>
              <a:t>#  &gt;&lt;password&gt;  Add this password to the list of valid password for the user.</a:t>
            </a:r>
          </a:p>
          <a:p>
            <a:pPr marL="0" indent="0">
              <a:buNone/>
            </a:pPr>
            <a:r>
              <a:rPr lang="en-US" dirty="0"/>
              <a:t>#               For example &gt;</a:t>
            </a:r>
            <a:r>
              <a:rPr lang="en-US" dirty="0" err="1"/>
              <a:t>mypass</a:t>
            </a:r>
            <a:r>
              <a:rPr lang="en-US" dirty="0"/>
              <a:t> will add "</a:t>
            </a:r>
            <a:r>
              <a:rPr lang="en-US" dirty="0" err="1"/>
              <a:t>mypass</a:t>
            </a:r>
            <a:r>
              <a:rPr lang="en-US" dirty="0"/>
              <a:t>" to the list.</a:t>
            </a:r>
          </a:p>
          <a:p>
            <a:pPr marL="0" indent="0">
              <a:buNone/>
            </a:pPr>
            <a:r>
              <a:rPr lang="en-US" dirty="0"/>
              <a:t>#               This directive clears the "</a:t>
            </a:r>
            <a:r>
              <a:rPr lang="en-US" dirty="0" err="1"/>
              <a:t>nopass</a:t>
            </a:r>
            <a:r>
              <a:rPr lang="en-US" dirty="0"/>
              <a:t>" flag (see later).</a:t>
            </a:r>
          </a:p>
          <a:p>
            <a:pPr marL="0" indent="0">
              <a:buNone/>
            </a:pPr>
            <a:r>
              <a:rPr lang="en-US" dirty="0"/>
              <a:t>#  &lt;&lt;password&gt;  Remove this password from the list of valid passwords.</a:t>
            </a:r>
          </a:p>
          <a:p>
            <a:pPr marL="0" indent="0">
              <a:buNone/>
            </a:pPr>
            <a:r>
              <a:rPr lang="en-US" dirty="0"/>
              <a:t>#</a:t>
            </a:r>
            <a:endParaRPr lang="en-IN" dirty="0"/>
          </a:p>
        </p:txBody>
      </p:sp>
    </p:spTree>
    <p:extLst>
      <p:ext uri="{BB962C8B-B14F-4D97-AF65-F5344CB8AC3E}">
        <p14:creationId xmlns:p14="http://schemas.microsoft.com/office/powerpoint/2010/main" val="2038355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a:xfrm>
            <a:off x="613064" y="1413164"/>
            <a:ext cx="11159836" cy="5226627"/>
          </a:xfrm>
        </p:spPr>
        <p:txBody>
          <a:bodyPr>
            <a:normAutofit fontScale="70000" lnSpcReduction="20000"/>
          </a:bodyPr>
          <a:lstStyle/>
          <a:p>
            <a:pPr marL="0" indent="0">
              <a:buNone/>
            </a:pPr>
            <a:r>
              <a:rPr lang="en-US" dirty="0" err="1"/>
              <a:t>nopass</a:t>
            </a:r>
            <a:r>
              <a:rPr lang="en-US" dirty="0"/>
              <a:t>       All the set passwords of the user are removed, and the user</a:t>
            </a:r>
          </a:p>
          <a:p>
            <a:pPr marL="0" indent="0">
              <a:buNone/>
            </a:pPr>
            <a:r>
              <a:rPr lang="en-US" dirty="0"/>
              <a:t>#               is flagged as requiring no password: it means that every</a:t>
            </a:r>
          </a:p>
          <a:p>
            <a:pPr marL="0" indent="0">
              <a:buNone/>
            </a:pPr>
            <a:r>
              <a:rPr lang="en-US" dirty="0"/>
              <a:t>#               password will work against this user. If this directive is</a:t>
            </a:r>
          </a:p>
          <a:p>
            <a:pPr marL="0" indent="0">
              <a:buNone/>
            </a:pPr>
            <a:r>
              <a:rPr lang="en-US" dirty="0"/>
              <a:t>#               used for the default user, every new connection will be</a:t>
            </a:r>
          </a:p>
          <a:p>
            <a:pPr marL="0" indent="0">
              <a:buNone/>
            </a:pPr>
            <a:r>
              <a:rPr lang="en-US" dirty="0"/>
              <a:t>#               immediately authenticated with the default user without</a:t>
            </a:r>
          </a:p>
          <a:p>
            <a:pPr marL="0" indent="0">
              <a:buNone/>
            </a:pPr>
            <a:r>
              <a:rPr lang="en-US" dirty="0"/>
              <a:t>#               any explicit AUTH command required. Note that the "</a:t>
            </a:r>
            <a:r>
              <a:rPr lang="en-US" dirty="0" err="1"/>
              <a:t>resetpass</a:t>
            </a:r>
            <a:r>
              <a:rPr lang="en-US" dirty="0"/>
              <a:t>"</a:t>
            </a:r>
          </a:p>
          <a:p>
            <a:pPr marL="0" indent="0">
              <a:buNone/>
            </a:pPr>
            <a:r>
              <a:rPr lang="en-US" dirty="0"/>
              <a:t>#               directive will clear this condition.</a:t>
            </a:r>
          </a:p>
          <a:p>
            <a:pPr marL="0" indent="0">
              <a:buNone/>
            </a:pPr>
            <a:r>
              <a:rPr lang="en-US" dirty="0"/>
              <a:t>#  </a:t>
            </a:r>
            <a:r>
              <a:rPr lang="en-US" dirty="0" err="1"/>
              <a:t>resetpass</a:t>
            </a:r>
            <a:r>
              <a:rPr lang="en-US" dirty="0"/>
              <a:t>    Flush the list of allowed passwords. Moreover removes the</a:t>
            </a:r>
          </a:p>
          <a:p>
            <a:pPr marL="0" indent="0">
              <a:buNone/>
            </a:pPr>
            <a:r>
              <a:rPr lang="en-US" dirty="0"/>
              <a:t>#               "</a:t>
            </a:r>
            <a:r>
              <a:rPr lang="en-US" dirty="0" err="1"/>
              <a:t>nopass</a:t>
            </a:r>
            <a:r>
              <a:rPr lang="en-US" dirty="0"/>
              <a:t>" status. After "</a:t>
            </a:r>
            <a:r>
              <a:rPr lang="en-US" dirty="0" err="1"/>
              <a:t>resetpass</a:t>
            </a:r>
            <a:r>
              <a:rPr lang="en-US" dirty="0"/>
              <a:t>" the user has no associated</a:t>
            </a:r>
          </a:p>
          <a:p>
            <a:pPr marL="0" indent="0">
              <a:buNone/>
            </a:pPr>
            <a:r>
              <a:rPr lang="en-US" dirty="0"/>
              <a:t>#               passwords and there is no way to authenticate without adding</a:t>
            </a:r>
          </a:p>
          <a:p>
            <a:pPr marL="0" indent="0">
              <a:buNone/>
            </a:pPr>
            <a:r>
              <a:rPr lang="en-US" dirty="0"/>
              <a:t>#               some password (or setting it as "</a:t>
            </a:r>
            <a:r>
              <a:rPr lang="en-US" dirty="0" err="1"/>
              <a:t>nopass</a:t>
            </a:r>
            <a:r>
              <a:rPr lang="en-US" dirty="0"/>
              <a:t>" later).</a:t>
            </a:r>
          </a:p>
          <a:p>
            <a:pPr marL="0" indent="0">
              <a:buNone/>
            </a:pPr>
            <a:r>
              <a:rPr lang="en-US" dirty="0"/>
              <a:t>#  reset        Performs the following actions: </a:t>
            </a:r>
            <a:r>
              <a:rPr lang="en-US" dirty="0" err="1"/>
              <a:t>resetpass</a:t>
            </a:r>
            <a:r>
              <a:rPr lang="en-US" dirty="0"/>
              <a:t>, </a:t>
            </a:r>
            <a:r>
              <a:rPr lang="en-US" dirty="0" err="1"/>
              <a:t>resetkeys</a:t>
            </a:r>
            <a:r>
              <a:rPr lang="en-US" dirty="0"/>
              <a:t>, off,</a:t>
            </a:r>
          </a:p>
          <a:p>
            <a:pPr marL="0" indent="0">
              <a:buNone/>
            </a:pPr>
            <a:r>
              <a:rPr lang="en-US" dirty="0"/>
              <a:t>#               -@all. The user returns to the same state it has immediately</a:t>
            </a:r>
          </a:p>
          <a:p>
            <a:pPr marL="0" indent="0">
              <a:buNone/>
            </a:pPr>
            <a:r>
              <a:rPr lang="en-US" dirty="0"/>
              <a:t>#               after its creation.</a:t>
            </a:r>
          </a:p>
          <a:p>
            <a:pPr marL="0" indent="0">
              <a:buNone/>
            </a:pPr>
            <a:r>
              <a:rPr lang="en-US" dirty="0"/>
              <a:t>#</a:t>
            </a:r>
            <a:endParaRPr lang="en-IN" dirty="0"/>
          </a:p>
        </p:txBody>
      </p:sp>
    </p:spTree>
    <p:extLst>
      <p:ext uri="{BB962C8B-B14F-4D97-AF65-F5344CB8AC3E}">
        <p14:creationId xmlns:p14="http://schemas.microsoft.com/office/powerpoint/2010/main" val="1976427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p:txBody>
          <a:bodyPr>
            <a:normAutofit/>
          </a:bodyPr>
          <a:lstStyle/>
          <a:p>
            <a:endParaRPr lang="en-US" dirty="0"/>
          </a:p>
          <a:p>
            <a:pPr marL="0" indent="0">
              <a:buNone/>
            </a:pPr>
            <a:r>
              <a:rPr lang="en-US" dirty="0"/>
              <a:t> ACL rules can be specified in any order: for instance you can start with</a:t>
            </a:r>
          </a:p>
          <a:p>
            <a:pPr marL="0" indent="0">
              <a:buNone/>
            </a:pPr>
            <a:r>
              <a:rPr lang="en-US" dirty="0"/>
              <a:t> passwords, then flags, or key patterns. However note that the additive</a:t>
            </a:r>
          </a:p>
          <a:p>
            <a:pPr marL="0" indent="0">
              <a:buNone/>
            </a:pPr>
            <a:r>
              <a:rPr lang="en-US" dirty="0"/>
              <a:t> and subtractive rules will CHANGE MEANING depending on the ordering.</a:t>
            </a:r>
          </a:p>
          <a:p>
            <a:pPr marL="0" indent="0">
              <a:buNone/>
            </a:pPr>
            <a:r>
              <a:rPr lang="en-US" dirty="0"/>
              <a:t> For instance see the following example:</a:t>
            </a:r>
          </a:p>
          <a:p>
            <a:pPr marL="0" indent="0">
              <a:buNone/>
            </a:pPr>
            <a:endParaRPr lang="en-US" dirty="0"/>
          </a:p>
          <a:p>
            <a:pPr marL="0" indent="0">
              <a:buNone/>
            </a:pPr>
            <a:r>
              <a:rPr lang="en-US" dirty="0"/>
              <a:t>#   user </a:t>
            </a:r>
            <a:r>
              <a:rPr lang="en-US" dirty="0" err="1"/>
              <a:t>alice</a:t>
            </a:r>
            <a:r>
              <a:rPr lang="en-US" dirty="0"/>
              <a:t> on +@all -DEBUG ~* &gt;</a:t>
            </a:r>
            <a:r>
              <a:rPr lang="en-US" dirty="0" err="1"/>
              <a:t>somepassword</a:t>
            </a:r>
            <a:endParaRPr lang="en-IN" dirty="0"/>
          </a:p>
        </p:txBody>
      </p:sp>
    </p:spTree>
    <p:extLst>
      <p:ext uri="{BB962C8B-B14F-4D97-AF65-F5344CB8AC3E}">
        <p14:creationId xmlns:p14="http://schemas.microsoft.com/office/powerpoint/2010/main" val="102565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2A06-9EB5-4A4F-B0BE-8592DC556DF8}"/>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6EF2FC1-D054-4F25-A843-977D4281A6B6}"/>
              </a:ext>
            </a:extLst>
          </p:cNvPr>
          <p:cNvSpPr>
            <a:spLocks noGrp="1"/>
          </p:cNvSpPr>
          <p:nvPr>
            <p:ph idx="1"/>
          </p:nvPr>
        </p:nvSpPr>
        <p:spPr>
          <a:xfrm>
            <a:off x="651769" y="1887768"/>
            <a:ext cx="10515600" cy="1956262"/>
          </a:xfrm>
          <a:solidFill>
            <a:srgbClr val="FFFF00"/>
          </a:solidFill>
        </p:spPr>
        <p:txBody>
          <a:bodyPr>
            <a:normAutofit lnSpcReduction="10000"/>
          </a:bodyPr>
          <a:lstStyle/>
          <a:p>
            <a:pPr marL="0" indent="0">
              <a:buNone/>
            </a:pPr>
            <a:r>
              <a:rPr lang="en-IN" dirty="0"/>
              <a:t>Open redis.conf file</a:t>
            </a:r>
          </a:p>
          <a:p>
            <a:pPr marL="0" indent="0">
              <a:buNone/>
            </a:pPr>
            <a:r>
              <a:rPr lang="en-IN" dirty="0"/>
              <a:t>      maxclients 1</a:t>
            </a:r>
          </a:p>
          <a:p>
            <a:pPr marL="0" indent="0">
              <a:buNone/>
            </a:pPr>
            <a:r>
              <a:rPr lang="en-IN" dirty="0"/>
              <a:t> </a:t>
            </a:r>
            <a:r>
              <a:rPr lang="en-IN" dirty="0" err="1"/>
              <a:t>redis</a:t>
            </a:r>
            <a:r>
              <a:rPr lang="en-IN" dirty="0"/>
              <a:t>-server redis.conf</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054768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a:xfrm>
            <a:off x="838200" y="1825624"/>
            <a:ext cx="10976264" cy="4762211"/>
          </a:xfrm>
        </p:spPr>
        <p:txBody>
          <a:bodyPr>
            <a:normAutofit fontScale="85000" lnSpcReduction="20000"/>
          </a:bodyPr>
          <a:lstStyle/>
          <a:p>
            <a:r>
              <a:rPr lang="en-US" dirty="0"/>
              <a:t>This will allow "</a:t>
            </a:r>
            <a:r>
              <a:rPr lang="en-US" dirty="0" err="1"/>
              <a:t>alice</a:t>
            </a:r>
            <a:r>
              <a:rPr lang="en-US" dirty="0"/>
              <a:t>" to use all the commands with the exception of the</a:t>
            </a:r>
          </a:p>
          <a:p>
            <a:pPr marL="0" indent="0">
              <a:buNone/>
            </a:pPr>
            <a:r>
              <a:rPr lang="en-US" dirty="0"/>
              <a:t> DEBUG command, since +@all added all the commands to the set of the commands</a:t>
            </a:r>
          </a:p>
          <a:p>
            <a:pPr marL="0" indent="0">
              <a:buNone/>
            </a:pPr>
            <a:r>
              <a:rPr lang="en-US" dirty="0"/>
              <a:t> </a:t>
            </a:r>
            <a:r>
              <a:rPr lang="en-US" dirty="0" err="1"/>
              <a:t>alice</a:t>
            </a:r>
            <a:r>
              <a:rPr lang="en-US" dirty="0"/>
              <a:t> can use, and later DEBUG was removed. However if we invert the order</a:t>
            </a:r>
          </a:p>
          <a:p>
            <a:pPr marL="0" indent="0">
              <a:buNone/>
            </a:pPr>
            <a:r>
              <a:rPr lang="en-US" dirty="0"/>
              <a:t> of two ACL rules the result will be different:</a:t>
            </a:r>
          </a:p>
          <a:p>
            <a:pPr marL="0" indent="0">
              <a:buNone/>
            </a:pPr>
            <a:r>
              <a:rPr lang="en-US" dirty="0"/>
              <a:t>#</a:t>
            </a:r>
          </a:p>
          <a:p>
            <a:pPr marL="0" indent="0">
              <a:buNone/>
            </a:pPr>
            <a:r>
              <a:rPr lang="en-US" dirty="0"/>
              <a:t>   user </a:t>
            </a:r>
            <a:r>
              <a:rPr lang="en-US" dirty="0" err="1"/>
              <a:t>alice</a:t>
            </a:r>
            <a:r>
              <a:rPr lang="en-US" dirty="0"/>
              <a:t> on -DEBUG +@all ~* &gt;</a:t>
            </a:r>
            <a:r>
              <a:rPr lang="en-US" dirty="0" err="1"/>
              <a:t>somepassword</a:t>
            </a:r>
            <a:endParaRPr lang="en-US" dirty="0"/>
          </a:p>
          <a:p>
            <a:pPr marL="0" indent="0">
              <a:buNone/>
            </a:pPr>
            <a:r>
              <a:rPr lang="en-US" dirty="0"/>
              <a:t>#</a:t>
            </a:r>
          </a:p>
          <a:p>
            <a:pPr marL="0" indent="0">
              <a:buNone/>
            </a:pPr>
            <a:r>
              <a:rPr lang="en-US" dirty="0"/>
              <a:t># Now DEBUG was removed when </a:t>
            </a:r>
            <a:r>
              <a:rPr lang="en-US" dirty="0" err="1"/>
              <a:t>alice</a:t>
            </a:r>
            <a:r>
              <a:rPr lang="en-US" dirty="0"/>
              <a:t> had yet no commands in the set of allowed</a:t>
            </a:r>
          </a:p>
          <a:p>
            <a:pPr marL="0" indent="0">
              <a:buNone/>
            </a:pPr>
            <a:r>
              <a:rPr lang="en-US" dirty="0"/>
              <a:t># commands, later all the commands are added, so the user will be able to</a:t>
            </a:r>
          </a:p>
          <a:p>
            <a:pPr marL="0" indent="0">
              <a:buNone/>
            </a:pPr>
            <a:r>
              <a:rPr lang="en-US" dirty="0"/>
              <a:t># execute everything.</a:t>
            </a:r>
          </a:p>
          <a:p>
            <a:pPr marL="0" indent="0">
              <a:buNone/>
            </a:pPr>
            <a:r>
              <a:rPr lang="en-US" dirty="0"/>
              <a:t>#</a:t>
            </a:r>
          </a:p>
          <a:p>
            <a:pPr marL="0" indent="0">
              <a:buNone/>
            </a:pPr>
            <a:r>
              <a:rPr lang="en-US" dirty="0"/>
              <a:t># Basically ACL rules are processed left-to-right</a:t>
            </a:r>
          </a:p>
        </p:txBody>
      </p:sp>
    </p:spTree>
    <p:extLst>
      <p:ext uri="{BB962C8B-B14F-4D97-AF65-F5344CB8AC3E}">
        <p14:creationId xmlns:p14="http://schemas.microsoft.com/office/powerpoint/2010/main" val="2102089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4BB2-5EDE-4466-8339-9FEC35C6C985}"/>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73C18AF5-DE1B-4366-8A96-BBB92EC4E7E0}"/>
              </a:ext>
            </a:extLst>
          </p:cNvPr>
          <p:cNvSpPr>
            <a:spLocks noGrp="1"/>
          </p:cNvSpPr>
          <p:nvPr>
            <p:ph idx="1"/>
          </p:nvPr>
        </p:nvSpPr>
        <p:spPr/>
        <p:txBody>
          <a:bodyPr/>
          <a:lstStyle/>
          <a:p>
            <a:r>
              <a:rPr lang="en-IN" dirty="0"/>
              <a:t>Create User </a:t>
            </a:r>
          </a:p>
          <a:p>
            <a:r>
              <a:rPr lang="en-IN" dirty="0"/>
              <a:t>Set </a:t>
            </a:r>
            <a:r>
              <a:rPr lang="en-IN" dirty="0" err="1"/>
              <a:t>Acls</a:t>
            </a:r>
            <a:endParaRPr lang="en-IN" dirty="0"/>
          </a:p>
          <a:p>
            <a:r>
              <a:rPr lang="en-IN" dirty="0"/>
              <a:t>Play around</a:t>
            </a:r>
          </a:p>
        </p:txBody>
      </p:sp>
    </p:spTree>
    <p:extLst>
      <p:ext uri="{BB962C8B-B14F-4D97-AF65-F5344CB8AC3E}">
        <p14:creationId xmlns:p14="http://schemas.microsoft.com/office/powerpoint/2010/main" val="1792443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600B-0062-4A5F-B046-1B470C08950E}"/>
              </a:ext>
            </a:extLst>
          </p:cNvPr>
          <p:cNvSpPr>
            <a:spLocks noGrp="1"/>
          </p:cNvSpPr>
          <p:nvPr>
            <p:ph type="title"/>
          </p:nvPr>
        </p:nvSpPr>
        <p:spPr/>
        <p:txBody>
          <a:bodyPr/>
          <a:lstStyle/>
          <a:p>
            <a:r>
              <a:rPr lang="en-IN" dirty="0"/>
              <a:t>ACL commands</a:t>
            </a:r>
          </a:p>
        </p:txBody>
      </p:sp>
      <p:sp>
        <p:nvSpPr>
          <p:cNvPr id="3" name="Content Placeholder 2">
            <a:extLst>
              <a:ext uri="{FF2B5EF4-FFF2-40B4-BE49-F238E27FC236}">
                <a16:creationId xmlns:a16="http://schemas.microsoft.com/office/drawing/2014/main" id="{997081D6-67D8-4743-B742-D394E97334CC}"/>
              </a:ext>
            </a:extLst>
          </p:cNvPr>
          <p:cNvSpPr>
            <a:spLocks noGrp="1"/>
          </p:cNvSpPr>
          <p:nvPr>
            <p:ph idx="1"/>
          </p:nvPr>
        </p:nvSpPr>
        <p:spPr>
          <a:xfrm>
            <a:off x="623455" y="1589810"/>
            <a:ext cx="11097489" cy="5112326"/>
          </a:xfrm>
        </p:spPr>
        <p:txBody>
          <a:bodyPr>
            <a:normAutofit fontScale="70000" lnSpcReduction="20000"/>
          </a:bodyPr>
          <a:lstStyle/>
          <a:p>
            <a:pPr marL="0" indent="0">
              <a:buNone/>
            </a:pPr>
            <a:r>
              <a:rPr lang="en-IN" b="1" dirty="0"/>
              <a:t>127.0.0.1:6379&gt; </a:t>
            </a:r>
            <a:r>
              <a:rPr lang="en-IN" b="1" dirty="0" err="1"/>
              <a:t>acl</a:t>
            </a:r>
            <a:r>
              <a:rPr lang="en-IN" b="1" dirty="0"/>
              <a:t> help</a:t>
            </a:r>
          </a:p>
          <a:p>
            <a:pPr marL="0" indent="0">
              <a:buNone/>
            </a:pPr>
            <a:r>
              <a:rPr lang="en-IN" b="1" dirty="0"/>
              <a:t> 1) ACL &lt;subcommand&gt; arg </a:t>
            </a:r>
            <a:r>
              <a:rPr lang="en-IN" b="1" dirty="0" err="1"/>
              <a:t>arg</a:t>
            </a:r>
            <a:r>
              <a:rPr lang="en-IN" b="1" dirty="0"/>
              <a:t> ... arg. Subcommands are:</a:t>
            </a:r>
          </a:p>
          <a:p>
            <a:pPr marL="0" indent="0">
              <a:buNone/>
            </a:pPr>
            <a:r>
              <a:rPr lang="en-IN" b="1" dirty="0"/>
              <a:t> 2) LOAD                             -- Reload users from the ACL file.</a:t>
            </a:r>
          </a:p>
          <a:p>
            <a:pPr marL="0" indent="0">
              <a:buNone/>
            </a:pPr>
            <a:r>
              <a:rPr lang="en-IN" b="1" dirty="0"/>
              <a:t> 3) SAVE                             -- Save the current config to the ACL file.</a:t>
            </a:r>
          </a:p>
          <a:p>
            <a:pPr marL="0" indent="0">
              <a:buNone/>
            </a:pPr>
            <a:r>
              <a:rPr lang="en-IN" b="1" dirty="0"/>
              <a:t> 4) LIST                             -- Show user details in config file format.</a:t>
            </a:r>
          </a:p>
          <a:p>
            <a:pPr marL="0" indent="0">
              <a:buNone/>
            </a:pPr>
            <a:r>
              <a:rPr lang="en-IN" b="1" dirty="0"/>
              <a:t> 5) USERS                            -- List all the registered usernames.</a:t>
            </a:r>
          </a:p>
          <a:p>
            <a:pPr marL="0" indent="0">
              <a:buNone/>
            </a:pPr>
            <a:r>
              <a:rPr lang="en-IN" b="1" dirty="0"/>
              <a:t> 6) SETUSER &lt;username&gt; [</a:t>
            </a:r>
            <a:r>
              <a:rPr lang="en-IN" b="1" dirty="0" err="1"/>
              <a:t>attribs</a:t>
            </a:r>
            <a:r>
              <a:rPr lang="en-IN" b="1" dirty="0"/>
              <a:t> ...] -- Create or modify a user.</a:t>
            </a:r>
          </a:p>
          <a:p>
            <a:pPr marL="0" indent="0">
              <a:buNone/>
            </a:pPr>
            <a:r>
              <a:rPr lang="en-IN" b="1" dirty="0"/>
              <a:t> 7) GETUSER &lt;username&gt;               -- Get the user details.</a:t>
            </a:r>
          </a:p>
          <a:p>
            <a:pPr marL="0" indent="0">
              <a:buNone/>
            </a:pPr>
            <a:r>
              <a:rPr lang="en-IN" b="1" dirty="0"/>
              <a:t> 8) DELUSER &lt;username&gt; [...]         -- Delete a list of users.</a:t>
            </a:r>
          </a:p>
          <a:p>
            <a:pPr marL="0" indent="0">
              <a:buNone/>
            </a:pPr>
            <a:r>
              <a:rPr lang="en-IN" b="1" dirty="0"/>
              <a:t> 9) CAT                              -- List available categories.</a:t>
            </a:r>
          </a:p>
          <a:p>
            <a:pPr marL="0" indent="0">
              <a:buNone/>
            </a:pPr>
            <a:r>
              <a:rPr lang="en-IN" b="1" dirty="0"/>
              <a:t>10) CAT &lt;category&gt;                   -- List commands inside category.</a:t>
            </a:r>
          </a:p>
          <a:p>
            <a:pPr marL="0" indent="0">
              <a:buNone/>
            </a:pPr>
            <a:r>
              <a:rPr lang="en-IN" b="1" dirty="0"/>
              <a:t>11) GENPASS [&lt;bits&gt;]                 -- Generate a secure user password.</a:t>
            </a:r>
          </a:p>
          <a:p>
            <a:pPr marL="0" indent="0">
              <a:buNone/>
            </a:pPr>
            <a:r>
              <a:rPr lang="en-IN" b="1" dirty="0"/>
              <a:t>12) WHOAMI                           -- Return the current connection username.</a:t>
            </a:r>
          </a:p>
          <a:p>
            <a:pPr marL="0" indent="0">
              <a:buNone/>
            </a:pPr>
            <a:r>
              <a:rPr lang="en-IN" b="1" dirty="0"/>
              <a:t>13) LOG [&lt;count&gt; | RESET]            -- Show the ACL log entries.</a:t>
            </a:r>
          </a:p>
          <a:p>
            <a:pPr marL="0" indent="0">
              <a:buNone/>
            </a:pPr>
            <a:r>
              <a:rPr lang="en-IN" b="1" dirty="0"/>
              <a:t>127.0.0.1:6379&gt;</a:t>
            </a:r>
          </a:p>
        </p:txBody>
      </p:sp>
    </p:spTree>
    <p:extLst>
      <p:ext uri="{BB962C8B-B14F-4D97-AF65-F5344CB8AC3E}">
        <p14:creationId xmlns:p14="http://schemas.microsoft.com/office/powerpoint/2010/main" val="1306901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843D-2850-4B8C-BF4E-1A99C2B6C047}"/>
              </a:ext>
            </a:extLst>
          </p:cNvPr>
          <p:cNvSpPr>
            <a:spLocks noGrp="1"/>
          </p:cNvSpPr>
          <p:nvPr>
            <p:ph type="title"/>
          </p:nvPr>
        </p:nvSpPr>
        <p:spPr/>
        <p:txBody>
          <a:bodyPr>
            <a:normAutofit fontScale="90000"/>
          </a:bodyPr>
          <a:lstStyle/>
          <a:p>
            <a:pPr algn="l"/>
            <a:br>
              <a:rPr lang="en-IN" b="1" i="0" dirty="0">
                <a:solidFill>
                  <a:srgbClr val="333333"/>
                </a:solidFill>
                <a:effectLst/>
                <a:latin typeface="Open Sans"/>
              </a:rPr>
            </a:br>
            <a:br>
              <a:rPr lang="en-IN" b="1" i="0" dirty="0">
                <a:solidFill>
                  <a:srgbClr val="333333"/>
                </a:solidFill>
                <a:effectLst/>
                <a:latin typeface="Open Sans"/>
              </a:rPr>
            </a:br>
            <a:br>
              <a:rPr lang="en-IN" b="1" i="0" dirty="0">
                <a:solidFill>
                  <a:srgbClr val="333333"/>
                </a:solidFill>
                <a:effectLst/>
                <a:latin typeface="Open Sans"/>
              </a:rPr>
            </a:br>
            <a:r>
              <a:rPr lang="en-IN" b="1" i="0" dirty="0">
                <a:solidFill>
                  <a:srgbClr val="333333"/>
                </a:solidFill>
                <a:effectLst/>
                <a:latin typeface="Open Sans"/>
              </a:rPr>
              <a:t>Redis Signals Handling</a:t>
            </a:r>
            <a:br>
              <a:rPr lang="en-IN" b="1" i="0" dirty="0">
                <a:solidFill>
                  <a:srgbClr val="333333"/>
                </a:solidFill>
                <a:effectLst/>
                <a:latin typeface="Open Sans"/>
              </a:rPr>
            </a:br>
            <a:br>
              <a:rPr lang="en-IN" dirty="0"/>
            </a:br>
            <a:endParaRPr lang="en-IN" dirty="0"/>
          </a:p>
        </p:txBody>
      </p:sp>
      <p:sp>
        <p:nvSpPr>
          <p:cNvPr id="3" name="Content Placeholder 2">
            <a:extLst>
              <a:ext uri="{FF2B5EF4-FFF2-40B4-BE49-F238E27FC236}">
                <a16:creationId xmlns:a16="http://schemas.microsoft.com/office/drawing/2014/main" id="{BFE56CFC-1204-4CAD-8CDA-E05120E52C45}"/>
              </a:ext>
            </a:extLst>
          </p:cNvPr>
          <p:cNvSpPr>
            <a:spLocks noGrp="1"/>
          </p:cNvSpPr>
          <p:nvPr>
            <p:ph idx="1"/>
          </p:nvPr>
        </p:nvSpPr>
        <p:spPr/>
        <p:txBody>
          <a:bodyPr/>
          <a:lstStyle/>
          <a:p>
            <a:r>
              <a:rPr lang="en-US" b="1" i="0" dirty="0">
                <a:solidFill>
                  <a:srgbClr val="3A3A3A"/>
                </a:solidFill>
                <a:effectLst/>
                <a:latin typeface="Open Sans"/>
              </a:rPr>
              <a:t>What Is Linux SIGTERM Signal</a:t>
            </a:r>
          </a:p>
          <a:p>
            <a:pPr lvl="1"/>
            <a:r>
              <a:rPr lang="en-US" b="0" i="0" dirty="0">
                <a:solidFill>
                  <a:srgbClr val="3A3A3A"/>
                </a:solidFill>
                <a:effectLst/>
                <a:latin typeface="Open Sans"/>
              </a:rPr>
              <a:t>The SIGTERM signal is a generic signal used to terminate a program</a:t>
            </a:r>
          </a:p>
          <a:p>
            <a:pPr lvl="1"/>
            <a:r>
              <a:rPr lang="en-US" b="0" i="0" dirty="0">
                <a:solidFill>
                  <a:srgbClr val="3A3A3A"/>
                </a:solidFill>
                <a:effectLst/>
                <a:latin typeface="Open Sans"/>
              </a:rPr>
              <a:t>SIGTERM provides an elegance way to kill program. </a:t>
            </a:r>
          </a:p>
          <a:p>
            <a:pPr lvl="1"/>
            <a:endParaRPr lang="en-US" dirty="0">
              <a:solidFill>
                <a:srgbClr val="3A3A3A"/>
              </a:solidFill>
              <a:latin typeface="Open Sans"/>
            </a:endParaRPr>
          </a:p>
          <a:p>
            <a:r>
              <a:rPr lang="en-US" b="1" dirty="0">
                <a:solidFill>
                  <a:srgbClr val="3A3A3A"/>
                </a:solidFill>
                <a:latin typeface="Open Sans"/>
              </a:rPr>
              <a:t>What is the difference between the SIGINT </a:t>
            </a:r>
          </a:p>
          <a:p>
            <a:pPr lvl="1"/>
            <a:r>
              <a:rPr lang="en-US" b="1" i="0" dirty="0">
                <a:solidFill>
                  <a:srgbClr val="202124"/>
                </a:solidFill>
                <a:effectLst/>
                <a:latin typeface="arial" panose="020B0604020202020204" pitchFamily="34" charset="0"/>
              </a:rPr>
              <a:t>SIGINT</a:t>
            </a:r>
            <a:r>
              <a:rPr lang="en-US" b="0" i="0" dirty="0">
                <a:solidFill>
                  <a:srgbClr val="202124"/>
                </a:solidFill>
                <a:effectLst/>
                <a:latin typeface="arial" panose="020B0604020202020204" pitchFamily="34" charset="0"/>
              </a:rPr>
              <a:t> is the interrupt signal. The terminal sends it to the foreground process when the user presses ctrl-c. The default behavior is to terminate the process</a:t>
            </a:r>
            <a:endParaRPr lang="en-IN" dirty="0"/>
          </a:p>
        </p:txBody>
      </p:sp>
    </p:spTree>
    <p:extLst>
      <p:ext uri="{BB962C8B-B14F-4D97-AF65-F5344CB8AC3E}">
        <p14:creationId xmlns:p14="http://schemas.microsoft.com/office/powerpoint/2010/main" val="267614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470A-D48A-43C4-B6FD-AD76548C501F}"/>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A8192F4-9F11-4F6C-9066-937C21B38B4C}"/>
              </a:ext>
            </a:extLst>
          </p:cNvPr>
          <p:cNvSpPr>
            <a:spLocks noGrp="1"/>
          </p:cNvSpPr>
          <p:nvPr>
            <p:ph idx="1"/>
          </p:nvPr>
        </p:nvSpPr>
        <p:spPr/>
        <p:txBody>
          <a:bodyPr>
            <a:normAutofit/>
          </a:bodyPr>
          <a:lstStyle/>
          <a:p>
            <a:pPr algn="l"/>
            <a:r>
              <a:rPr lang="en-IN" b="0" i="0" dirty="0">
                <a:solidFill>
                  <a:srgbClr val="333333"/>
                </a:solidFill>
                <a:effectLst/>
                <a:latin typeface="Open Sans"/>
              </a:rPr>
              <a:t>Client timeouts</a:t>
            </a:r>
          </a:p>
          <a:p>
            <a:pPr lvl="1"/>
            <a:r>
              <a:rPr lang="en-US" b="0" i="0" dirty="0">
                <a:solidFill>
                  <a:srgbClr val="333333"/>
                </a:solidFill>
                <a:effectLst/>
                <a:latin typeface="Open Sans"/>
              </a:rPr>
              <a:t>By default recent versions of Redis don't close the connection with the client if the client is idle for many seconds: the connection will remain open forever.</a:t>
            </a:r>
          </a:p>
          <a:p>
            <a:pPr lvl="1"/>
            <a:r>
              <a:rPr lang="en-US" b="0" i="0" dirty="0">
                <a:solidFill>
                  <a:srgbClr val="333333"/>
                </a:solidFill>
                <a:effectLst/>
                <a:latin typeface="Open Sans"/>
              </a:rPr>
              <a:t>However if you don't like this behavior, you can configure a timeout, so that if the client is idle for more than the specified number of seconds, the client connection will be closed.</a:t>
            </a:r>
          </a:p>
          <a:p>
            <a:pPr lvl="1"/>
            <a:r>
              <a:rPr lang="en-US" b="0" i="0" dirty="0">
                <a:solidFill>
                  <a:srgbClr val="333333"/>
                </a:solidFill>
                <a:effectLst/>
                <a:latin typeface="Open Sans"/>
              </a:rPr>
              <a:t>You can configure this limit via redis.conf or simply using </a:t>
            </a:r>
            <a:r>
              <a:rPr lang="en-US" b="1" i="0" dirty="0">
                <a:solidFill>
                  <a:srgbClr val="FF0000"/>
                </a:solidFill>
                <a:effectLst/>
                <a:latin typeface="Open Sans"/>
              </a:rPr>
              <a:t>CONFIG SET timeout &lt;value&gt;</a:t>
            </a:r>
          </a:p>
          <a:p>
            <a:pPr lvl="1"/>
            <a:br>
              <a:rPr lang="en-IN" dirty="0"/>
            </a:br>
            <a:endParaRPr lang="en-IN" dirty="0"/>
          </a:p>
        </p:txBody>
      </p:sp>
    </p:spTree>
    <p:extLst>
      <p:ext uri="{BB962C8B-B14F-4D97-AF65-F5344CB8AC3E}">
        <p14:creationId xmlns:p14="http://schemas.microsoft.com/office/powerpoint/2010/main" val="222220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92FE-C7E7-4CF9-B254-E3B64DFDC128}"/>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E082646C-8EDA-4DDA-8BF1-5E308F680E60}"/>
              </a:ext>
            </a:extLst>
          </p:cNvPr>
          <p:cNvSpPr>
            <a:spLocks noGrp="1"/>
          </p:cNvSpPr>
          <p:nvPr>
            <p:ph idx="1"/>
          </p:nvPr>
        </p:nvSpPr>
        <p:spPr>
          <a:xfrm>
            <a:off x="838200" y="1470518"/>
            <a:ext cx="10436441" cy="2471167"/>
          </a:xfrm>
        </p:spPr>
        <p:txBody>
          <a:bodyPr>
            <a:normAutofit lnSpcReduction="10000"/>
          </a:bodyPr>
          <a:lstStyle/>
          <a:p>
            <a:pPr algn="l"/>
            <a:r>
              <a:rPr lang="en-IN" b="0" i="0" dirty="0">
                <a:solidFill>
                  <a:srgbClr val="333333"/>
                </a:solidFill>
                <a:effectLst/>
                <a:latin typeface="Open Sans"/>
              </a:rPr>
              <a:t>CLIENT command</a:t>
            </a:r>
          </a:p>
          <a:p>
            <a:pPr marL="457200" lvl="1" indent="0">
              <a:buNone/>
            </a:pPr>
            <a:r>
              <a:rPr lang="en-IN" b="1" dirty="0" err="1">
                <a:solidFill>
                  <a:srgbClr val="FF0000"/>
                </a:solidFill>
              </a:rPr>
              <a:t>redis</a:t>
            </a:r>
            <a:r>
              <a:rPr lang="en-IN" b="1" dirty="0">
                <a:solidFill>
                  <a:srgbClr val="FF0000"/>
                </a:solidFill>
              </a:rPr>
              <a:t> 127.0.0.1:6379&gt; client list</a:t>
            </a:r>
          </a:p>
          <a:p>
            <a:pPr marL="457200" lvl="1" indent="0">
              <a:buNone/>
            </a:pPr>
            <a:r>
              <a:rPr lang="en-IN" dirty="0" err="1"/>
              <a:t>addr</a:t>
            </a:r>
            <a:r>
              <a:rPr lang="en-IN" dirty="0"/>
              <a:t>=127.0.0.1:52555 </a:t>
            </a:r>
            <a:r>
              <a:rPr lang="en-IN" dirty="0" err="1"/>
              <a:t>fd</a:t>
            </a:r>
            <a:r>
              <a:rPr lang="en-IN" dirty="0"/>
              <a:t>=5 name= age=855 idle=0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-free=32768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=client</a:t>
            </a:r>
          </a:p>
          <a:p>
            <a:pPr marL="457200" lvl="1" indent="0">
              <a:buNone/>
            </a:pPr>
            <a:r>
              <a:rPr lang="en-IN" dirty="0" err="1"/>
              <a:t>addr</a:t>
            </a:r>
            <a:r>
              <a:rPr lang="en-IN" dirty="0"/>
              <a:t>=127.0.0.1:52787 </a:t>
            </a:r>
            <a:r>
              <a:rPr lang="en-IN" dirty="0" err="1"/>
              <a:t>fd</a:t>
            </a:r>
            <a:r>
              <a:rPr lang="en-IN" dirty="0"/>
              <a:t>=6 name= age=6 idle=5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-free=0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=ping</a:t>
            </a:r>
            <a:br>
              <a:rPr lang="en-IN" dirty="0"/>
            </a:br>
            <a:endParaRPr lang="en-IN" dirty="0"/>
          </a:p>
        </p:txBody>
      </p:sp>
      <p:pic>
        <p:nvPicPr>
          <p:cNvPr id="8" name="Picture 7">
            <a:extLst>
              <a:ext uri="{FF2B5EF4-FFF2-40B4-BE49-F238E27FC236}">
                <a16:creationId xmlns:a16="http://schemas.microsoft.com/office/drawing/2014/main" id="{59C672FB-B386-4DD5-BD5D-58A229579453}"/>
              </a:ext>
            </a:extLst>
          </p:cNvPr>
          <p:cNvPicPr>
            <a:picLocks noChangeAspect="1"/>
          </p:cNvPicPr>
          <p:nvPr/>
        </p:nvPicPr>
        <p:blipFill>
          <a:blip r:embed="rId2"/>
          <a:stretch>
            <a:fillRect/>
          </a:stretch>
        </p:blipFill>
        <p:spPr>
          <a:xfrm>
            <a:off x="63993" y="3645010"/>
            <a:ext cx="11984854" cy="2902472"/>
          </a:xfrm>
          <a:prstGeom prst="rect">
            <a:avLst/>
          </a:prstGeom>
        </p:spPr>
      </p:pic>
    </p:spTree>
    <p:extLst>
      <p:ext uri="{BB962C8B-B14F-4D97-AF65-F5344CB8AC3E}">
        <p14:creationId xmlns:p14="http://schemas.microsoft.com/office/powerpoint/2010/main" val="1562113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1300</TotalTime>
  <Words>6324</Words>
  <Application>Microsoft Office PowerPoint</Application>
  <PresentationFormat>Widescreen</PresentationFormat>
  <Paragraphs>555</Paragraphs>
  <Slides>73</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73</vt:i4>
      </vt:variant>
    </vt:vector>
  </HeadingPairs>
  <TitlesOfParts>
    <vt:vector size="87" baseType="lpstr">
      <vt:lpstr>Arial</vt:lpstr>
      <vt:lpstr>Arial</vt:lpstr>
      <vt:lpstr>Arial Black</vt:lpstr>
      <vt:lpstr>Book Antiqua</vt:lpstr>
      <vt:lpstr>Calibri</vt:lpstr>
      <vt:lpstr>Calibri Light</vt:lpstr>
      <vt:lpstr>charter</vt:lpstr>
      <vt:lpstr>Courier Std</vt:lpstr>
      <vt:lpstr>Graphik Web</vt:lpstr>
      <vt:lpstr>medium-content-sans-serif-font</vt:lpstr>
      <vt:lpstr>Menlo</vt:lpstr>
      <vt:lpstr>Open Sans</vt:lpstr>
      <vt:lpstr>sohne</vt:lpstr>
      <vt:lpstr>Office Theme</vt:lpstr>
      <vt:lpstr>Redis Admin Guide Version 6.x</vt:lpstr>
      <vt:lpstr>Server Information</vt:lpstr>
      <vt:lpstr>Server Information</vt:lpstr>
      <vt:lpstr>PowerPoint Presentation</vt:lpstr>
      <vt:lpstr>Client Information-Redis Client Handling</vt:lpstr>
      <vt:lpstr>Client Information-Redis Client Handling</vt:lpstr>
      <vt:lpstr>Steps</vt:lpstr>
      <vt:lpstr>Client Information-Redis Client Handling</vt:lpstr>
      <vt:lpstr>Client Information-Redis Client Handling</vt:lpstr>
      <vt:lpstr>Client Information-Redis Client Handling</vt:lpstr>
      <vt:lpstr> Slow Log : Monitoring Slow Redis Calls  </vt:lpstr>
      <vt:lpstr>Slow Log</vt:lpstr>
      <vt:lpstr>PowerPoint Presentation</vt:lpstr>
      <vt:lpstr>PowerPoint Presentation</vt:lpstr>
      <vt:lpstr>Memory Information-info memory</vt:lpstr>
      <vt:lpstr>PowerPoint Presentation</vt:lpstr>
      <vt:lpstr>Memory</vt:lpstr>
      <vt:lpstr>PowerPoint Presentation</vt:lpstr>
      <vt:lpstr>Memory Sub Commands</vt:lpstr>
      <vt:lpstr>Monitor</vt:lpstr>
      <vt:lpstr>Persistency</vt:lpstr>
      <vt:lpstr>RDB – Redis Database File</vt:lpstr>
      <vt:lpstr>RDB – Redis Database File</vt:lpstr>
      <vt:lpstr>RDB – Redis Database File</vt:lpstr>
      <vt:lpstr>RDB – Redis Database File</vt:lpstr>
      <vt:lpstr>Snapshotting</vt:lpstr>
      <vt:lpstr>Snapshot Rules</vt:lpstr>
      <vt:lpstr>Snapshot Lab</vt:lpstr>
      <vt:lpstr>Snapshot Lab</vt:lpstr>
      <vt:lpstr>Not recommended to use save directives less than 30 seconds </vt:lpstr>
      <vt:lpstr>How to disable snapshot</vt:lpstr>
      <vt:lpstr>Snapshot Drawbacks</vt:lpstr>
      <vt:lpstr>Snapshot additional directives</vt:lpstr>
      <vt:lpstr>AOF (Append-only File) </vt:lpstr>
      <vt:lpstr>AOF (Append-only File) </vt:lpstr>
      <vt:lpstr>AOF (Append-only File) </vt:lpstr>
      <vt:lpstr>AOF (Append-only File) </vt:lpstr>
      <vt:lpstr>Lab</vt:lpstr>
      <vt:lpstr>AOF - Directives</vt:lpstr>
      <vt:lpstr>AOF - Directives</vt:lpstr>
      <vt:lpstr>AOF OR RDB</vt:lpstr>
      <vt:lpstr>AOF OR RDB</vt:lpstr>
      <vt:lpstr>Persistency Options info command</vt:lpstr>
      <vt:lpstr>PowerPoint Presentation</vt:lpstr>
      <vt:lpstr>PowerPoint Presentation</vt:lpstr>
      <vt:lpstr>General Statistics Information</vt:lpstr>
      <vt:lpstr>PowerPoint Presentation</vt:lpstr>
      <vt:lpstr>PowerPoint Presentation</vt:lpstr>
      <vt:lpstr>PowerPoint Presentation</vt:lpstr>
      <vt:lpstr>CPU information</vt:lpstr>
      <vt:lpstr>Keyspace(database) statstics</vt:lpstr>
      <vt:lpstr>Database Information</vt:lpstr>
      <vt:lpstr>Redis latency monitoring framework</vt:lpstr>
      <vt:lpstr>Redis latency monitoring framework</vt:lpstr>
      <vt:lpstr>How to enable latency monitoring </vt:lpstr>
      <vt:lpstr>Information reporting with the LATENCY command</vt:lpstr>
      <vt:lpstr>PowerPoint Presentation</vt:lpstr>
      <vt:lpstr>PowerPoint Presentation</vt:lpstr>
      <vt:lpstr>PowerPoint Presentation</vt:lpstr>
      <vt:lpstr>ACL – Access Control List</vt:lpstr>
      <vt:lpstr>ACL – Access Control List</vt:lpstr>
      <vt:lpstr>WHY ACL</vt:lpstr>
      <vt:lpstr>Authentication Patterns</vt:lpstr>
      <vt:lpstr>ACL Syntax history</vt:lpstr>
      <vt:lpstr>ACL Syntax history</vt:lpstr>
      <vt:lpstr>ACL Syntax history</vt:lpstr>
      <vt:lpstr>ACL Syntax history</vt:lpstr>
      <vt:lpstr>ACL Syntax history</vt:lpstr>
      <vt:lpstr>ACL Rules order</vt:lpstr>
      <vt:lpstr>ACL Rules order</vt:lpstr>
      <vt:lpstr>Lab</vt:lpstr>
      <vt:lpstr>ACL commands</vt:lpstr>
      <vt:lpstr>   Redis Signals Handling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Admin Guide</dc:title>
  <dc:creator>Subramanian Murugan</dc:creator>
  <cp:lastModifiedBy>Subramanian Murugan</cp:lastModifiedBy>
  <cp:revision>74</cp:revision>
  <dcterms:created xsi:type="dcterms:W3CDTF">2020-12-01T12:52:07Z</dcterms:created>
  <dcterms:modified xsi:type="dcterms:W3CDTF">2020-12-02T10:32:23Z</dcterms:modified>
</cp:coreProperties>
</file>