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6" r:id="rId24"/>
    <p:sldId id="278" r:id="rId25"/>
    <p:sldId id="279" r:id="rId26"/>
    <p:sldId id="288" r:id="rId27"/>
    <p:sldId id="289" r:id="rId28"/>
    <p:sldId id="280" r:id="rId29"/>
    <p:sldId id="286" r:id="rId30"/>
    <p:sldId id="290" r:id="rId31"/>
    <p:sldId id="285" r:id="rId32"/>
    <p:sldId id="291" r:id="rId33"/>
    <p:sldId id="287" r:id="rId34"/>
    <p:sldId id="281" r:id="rId35"/>
    <p:sldId id="292" r:id="rId36"/>
    <p:sldId id="293" r:id="rId37"/>
    <p:sldId id="296" r:id="rId38"/>
    <p:sldId id="299" r:id="rId39"/>
    <p:sldId id="300" r:id="rId40"/>
    <p:sldId id="298" r:id="rId41"/>
    <p:sldId id="294" r:id="rId42"/>
    <p:sldId id="301" r:id="rId43"/>
    <p:sldId id="30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86885C-83EE-4913-844A-DBD886A5A611}">
          <p14:sldIdLst>
            <p14:sldId id="256"/>
            <p14:sldId id="257"/>
            <p14:sldId id="258"/>
            <p14:sldId id="283"/>
            <p14:sldId id="259"/>
            <p14:sldId id="260"/>
            <p14:sldId id="261"/>
            <p14:sldId id="262"/>
            <p14:sldId id="263"/>
            <p14:sldId id="264"/>
            <p14:sldId id="265"/>
            <p14:sldId id="266"/>
            <p14:sldId id="267"/>
            <p14:sldId id="268"/>
            <p14:sldId id="269"/>
            <p14:sldId id="270"/>
            <p14:sldId id="271"/>
            <p14:sldId id="272"/>
            <p14:sldId id="273"/>
            <p14:sldId id="274"/>
            <p14:sldId id="275"/>
            <p14:sldId id="277"/>
            <p14:sldId id="276"/>
            <p14:sldId id="278"/>
          </p14:sldIdLst>
        </p14:section>
        <p14:section name="Untitled Section" id="{AA75E698-C8BC-4FAD-BBD0-022BB3C58235}">
          <p14:sldIdLst>
            <p14:sldId id="279"/>
            <p14:sldId id="288"/>
            <p14:sldId id="289"/>
            <p14:sldId id="280"/>
            <p14:sldId id="286"/>
            <p14:sldId id="290"/>
            <p14:sldId id="285"/>
            <p14:sldId id="291"/>
            <p14:sldId id="287"/>
            <p14:sldId id="281"/>
            <p14:sldId id="292"/>
            <p14:sldId id="293"/>
            <p14:sldId id="296"/>
            <p14:sldId id="299"/>
            <p14:sldId id="300"/>
            <p14:sldId id="298"/>
            <p14:sldId id="294"/>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4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AAEB-04FA-4801-B7A8-F5BD67825A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854D03-3F70-478C-A2C3-FDA35E6B7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831C3B-1292-46FB-B07F-A409D9ECB3C3}"/>
              </a:ext>
            </a:extLst>
          </p:cNvPr>
          <p:cNvSpPr>
            <a:spLocks noGrp="1"/>
          </p:cNvSpPr>
          <p:nvPr>
            <p:ph type="dt" sz="half" idx="10"/>
          </p:nvPr>
        </p:nvSpPr>
        <p:spPr/>
        <p:txBody>
          <a:bodyPr/>
          <a:lstStyle/>
          <a:p>
            <a:fld id="{2F41EB8B-E892-4D03-A0A4-ECB572E96BCC}" type="datetimeFigureOut">
              <a:rPr lang="en-IN" smtClean="0"/>
              <a:t>21-08-2020</a:t>
            </a:fld>
            <a:endParaRPr lang="en-IN"/>
          </a:p>
        </p:txBody>
      </p:sp>
      <p:sp>
        <p:nvSpPr>
          <p:cNvPr id="5" name="Footer Placeholder 4">
            <a:extLst>
              <a:ext uri="{FF2B5EF4-FFF2-40B4-BE49-F238E27FC236}">
                <a16:creationId xmlns:a16="http://schemas.microsoft.com/office/drawing/2014/main" id="{F2C1F43A-56C2-47F3-AB54-84030C6B8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5E669A-8CFF-48A4-8106-51DBE7AC43B3}"/>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276693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D3BC-9658-4391-8EE8-FD51C56FCE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B1AB31-2925-425A-AC3F-96C1AE83A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C2DA5B-959C-4520-BF8B-4B5AB98F510D}"/>
              </a:ext>
            </a:extLst>
          </p:cNvPr>
          <p:cNvSpPr>
            <a:spLocks noGrp="1"/>
          </p:cNvSpPr>
          <p:nvPr>
            <p:ph type="dt" sz="half" idx="10"/>
          </p:nvPr>
        </p:nvSpPr>
        <p:spPr/>
        <p:txBody>
          <a:bodyPr/>
          <a:lstStyle/>
          <a:p>
            <a:fld id="{2F41EB8B-E892-4D03-A0A4-ECB572E96BCC}" type="datetimeFigureOut">
              <a:rPr lang="en-IN" smtClean="0"/>
              <a:t>21-08-2020</a:t>
            </a:fld>
            <a:endParaRPr lang="en-IN"/>
          </a:p>
        </p:txBody>
      </p:sp>
      <p:sp>
        <p:nvSpPr>
          <p:cNvPr id="5" name="Footer Placeholder 4">
            <a:extLst>
              <a:ext uri="{FF2B5EF4-FFF2-40B4-BE49-F238E27FC236}">
                <a16:creationId xmlns:a16="http://schemas.microsoft.com/office/drawing/2014/main" id="{0EA92EA9-1C38-4DFD-A2C6-A071131DC2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9EE4FA-4A02-494F-AA3F-B6000FCB8C58}"/>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100840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4ABBA2-CE6B-47F9-9653-FB87B27226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54634F-6A0A-4386-864D-30B764EF87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044FC8-4538-4986-B14E-B6C6FA83AA70}"/>
              </a:ext>
            </a:extLst>
          </p:cNvPr>
          <p:cNvSpPr>
            <a:spLocks noGrp="1"/>
          </p:cNvSpPr>
          <p:nvPr>
            <p:ph type="dt" sz="half" idx="10"/>
          </p:nvPr>
        </p:nvSpPr>
        <p:spPr/>
        <p:txBody>
          <a:bodyPr/>
          <a:lstStyle/>
          <a:p>
            <a:fld id="{2F41EB8B-E892-4D03-A0A4-ECB572E96BCC}" type="datetimeFigureOut">
              <a:rPr lang="en-IN" smtClean="0"/>
              <a:t>21-08-2020</a:t>
            </a:fld>
            <a:endParaRPr lang="en-IN"/>
          </a:p>
        </p:txBody>
      </p:sp>
      <p:sp>
        <p:nvSpPr>
          <p:cNvPr id="5" name="Footer Placeholder 4">
            <a:extLst>
              <a:ext uri="{FF2B5EF4-FFF2-40B4-BE49-F238E27FC236}">
                <a16:creationId xmlns:a16="http://schemas.microsoft.com/office/drawing/2014/main" id="{FDB774FD-C3D9-45D2-9DC4-CFC54B23C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655A81-37F3-42D5-8DEB-E83FDB945D9E}"/>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3021798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only">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2"/>
            </p:custDataLst>
            <p:extLst>
              <p:ext uri="{D42A27DB-BD31-4B8C-83A1-F6EECF244321}">
                <p14:modId xmlns:p14="http://schemas.microsoft.com/office/powerpoint/2010/main" val="2688851122"/>
              </p:ext>
            </p:extLst>
          </p:nvPr>
        </p:nvGraphicFramePr>
        <p:xfrm>
          <a:off x="1681" y="1681"/>
          <a:ext cx="1679" cy="1680"/>
        </p:xfrm>
        <a:graphic>
          <a:graphicData uri="http://schemas.openxmlformats.org/presentationml/2006/ole">
            <mc:AlternateContent xmlns:mc="http://schemas.openxmlformats.org/markup-compatibility/2006">
              <mc:Choice xmlns:v="urn:schemas-microsoft-com:vml" Requires="v">
                <p:oleObj spid="_x0000_s5131" name="think-cell Folie" r:id="rId4" imgW="360" imgH="360" progId="">
                  <p:embed/>
                </p:oleObj>
              </mc:Choice>
              <mc:Fallback>
                <p:oleObj name="think-cell Folie" r:id="rId4" imgW="360" imgH="360" progId="">
                  <p:embed/>
                  <p:pic>
                    <p:nvPicPr>
                      <p:cNvPr id="3" name="Objek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 y="1681"/>
                        <a:ext cx="1679" cy="1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title" hasCustomPrompt="1"/>
          </p:nvPr>
        </p:nvSpPr>
        <p:spPr>
          <a:xfrm>
            <a:off x="342838" y="266693"/>
            <a:ext cx="11504128" cy="533386"/>
          </a:xfrm>
        </p:spPr>
        <p:txBody>
          <a:bodyPr/>
          <a:lstStyle>
            <a:lvl1pPr marL="0" indent="0">
              <a:defRPr/>
            </a:lvl1pPr>
          </a:lstStyle>
          <a:p>
            <a:r>
              <a:rPr lang="en-US"/>
              <a:t>TeleGrotesk Headline Ultra 28 (32) 40 pt</a:t>
            </a:r>
            <a:endParaRPr lang="en-US" dirty="0"/>
          </a:p>
        </p:txBody>
      </p:sp>
      <p:sp>
        <p:nvSpPr>
          <p:cNvPr id="6" name="Datumsplatzhalter 5"/>
          <p:cNvSpPr>
            <a:spLocks noGrp="1"/>
          </p:cNvSpPr>
          <p:nvPr>
            <p:ph type="dt" sz="half" idx="10"/>
          </p:nvPr>
        </p:nvSpPr>
        <p:spPr/>
        <p:txBody>
          <a:bodyPr/>
          <a:lstStyle>
            <a:lvl1pPr>
              <a:defRPr>
                <a:solidFill>
                  <a:schemeClr val="tx1"/>
                </a:solidFill>
                <a:cs typeface="Arial Unicode MS" pitchFamily="34" charset="-128"/>
              </a:defRPr>
            </a:lvl1pPr>
          </a:lstStyle>
          <a:p>
            <a:pPr fontAlgn="base">
              <a:spcAft>
                <a:spcPct val="0"/>
              </a:spcAft>
            </a:pPr>
            <a:r>
              <a:rPr lang="de-DE"/>
              <a:t>dd.mm.yyyy</a:t>
            </a:r>
            <a:endParaRPr lang="en-US" dirty="0"/>
          </a:p>
        </p:txBody>
      </p:sp>
      <p:sp>
        <p:nvSpPr>
          <p:cNvPr id="7" name="Foliennummernplatzhalter 6"/>
          <p:cNvSpPr>
            <a:spLocks noGrp="1"/>
          </p:cNvSpPr>
          <p:nvPr>
            <p:ph type="sldNum" sz="quarter" idx="11"/>
          </p:nvPr>
        </p:nvSpPr>
        <p:spPr/>
        <p:txBody>
          <a:bodyPr/>
          <a:lstStyle>
            <a:lvl1pPr>
              <a:defRPr>
                <a:solidFill>
                  <a:schemeClr val="tx1"/>
                </a:solidFill>
                <a:cs typeface="Arial Unicode MS" pitchFamily="34" charset="-128"/>
              </a:defRPr>
            </a:lvl1pPr>
          </a:lstStyle>
          <a:p>
            <a:pPr fontAlgn="base">
              <a:spcAft>
                <a:spcPct val="0"/>
              </a:spcAft>
            </a:pPr>
            <a:fld id="{31ED8236-F742-4994-B025-3D78EEC04644}" type="slidenum">
              <a:rPr lang="en-US" smtClean="0"/>
              <a:pPr fontAlgn="base">
                <a:spcAft>
                  <a:spcPct val="0"/>
                </a:spcAft>
              </a:pPr>
              <a:t>‹#›</a:t>
            </a:fld>
            <a:endParaRPr lang="en-US" dirty="0"/>
          </a:p>
        </p:txBody>
      </p:sp>
      <p:sp>
        <p:nvSpPr>
          <p:cNvPr id="8" name="Fußzeilenplatzhalter 7"/>
          <p:cNvSpPr>
            <a:spLocks noGrp="1"/>
          </p:cNvSpPr>
          <p:nvPr>
            <p:ph type="ftr" sz="quarter" idx="12"/>
          </p:nvPr>
        </p:nvSpPr>
        <p:spPr/>
        <p:txBody>
          <a:bodyPr/>
          <a:lstStyle>
            <a:lvl1pPr>
              <a:defRPr>
                <a:solidFill>
                  <a:schemeClr val="tx1"/>
                </a:solidFill>
                <a:cs typeface="Arial Unicode MS" pitchFamily="34" charset="-128"/>
              </a:defRPr>
            </a:lvl1pPr>
          </a:lstStyle>
          <a:p>
            <a:pPr fontAlgn="base">
              <a:spcAft>
                <a:spcPct val="0"/>
              </a:spcAft>
            </a:pPr>
            <a:r>
              <a:rPr lang="en-US" noProof="0" dirty="0"/>
              <a:t>– Strictly confidential, Confidential, Internal–     Author /Presentation Topic</a:t>
            </a:r>
          </a:p>
        </p:txBody>
      </p:sp>
    </p:spTree>
    <p:extLst>
      <p:ext uri="{BB962C8B-B14F-4D97-AF65-F5344CB8AC3E}">
        <p14:creationId xmlns:p14="http://schemas.microsoft.com/office/powerpoint/2010/main" val="6831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3148A-AA19-4EE6-B20E-16B5CC7B46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9717A0-A589-45A6-B303-8478A4635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D87FB9-A740-406C-B215-B65EC992480F}"/>
              </a:ext>
            </a:extLst>
          </p:cNvPr>
          <p:cNvSpPr>
            <a:spLocks noGrp="1"/>
          </p:cNvSpPr>
          <p:nvPr>
            <p:ph type="dt" sz="half" idx="10"/>
          </p:nvPr>
        </p:nvSpPr>
        <p:spPr/>
        <p:txBody>
          <a:bodyPr/>
          <a:lstStyle/>
          <a:p>
            <a:fld id="{2F41EB8B-E892-4D03-A0A4-ECB572E96BCC}" type="datetimeFigureOut">
              <a:rPr lang="en-IN" smtClean="0"/>
              <a:t>21-08-2020</a:t>
            </a:fld>
            <a:endParaRPr lang="en-IN"/>
          </a:p>
        </p:txBody>
      </p:sp>
      <p:sp>
        <p:nvSpPr>
          <p:cNvPr id="5" name="Footer Placeholder 4">
            <a:extLst>
              <a:ext uri="{FF2B5EF4-FFF2-40B4-BE49-F238E27FC236}">
                <a16:creationId xmlns:a16="http://schemas.microsoft.com/office/drawing/2014/main" id="{F0CC8406-ADD7-44CC-A87F-73BB38888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FAAA6-5302-45D5-8ABE-7E62FA72BFC3}"/>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1782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A3E-5D68-44EE-83E3-D0600ACED6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525D02-F384-4E0E-BC44-9FD7831190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9E7CD7-5D21-4704-96F0-EFD959FDC4CB}"/>
              </a:ext>
            </a:extLst>
          </p:cNvPr>
          <p:cNvSpPr>
            <a:spLocks noGrp="1"/>
          </p:cNvSpPr>
          <p:nvPr>
            <p:ph type="dt" sz="half" idx="10"/>
          </p:nvPr>
        </p:nvSpPr>
        <p:spPr/>
        <p:txBody>
          <a:bodyPr/>
          <a:lstStyle/>
          <a:p>
            <a:fld id="{2F41EB8B-E892-4D03-A0A4-ECB572E96BCC}" type="datetimeFigureOut">
              <a:rPr lang="en-IN" smtClean="0"/>
              <a:t>21-08-2020</a:t>
            </a:fld>
            <a:endParaRPr lang="en-IN"/>
          </a:p>
        </p:txBody>
      </p:sp>
      <p:sp>
        <p:nvSpPr>
          <p:cNvPr id="5" name="Footer Placeholder 4">
            <a:extLst>
              <a:ext uri="{FF2B5EF4-FFF2-40B4-BE49-F238E27FC236}">
                <a16:creationId xmlns:a16="http://schemas.microsoft.com/office/drawing/2014/main" id="{B940AD85-9496-42E7-AD39-566F47A69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7F3E4F-F56F-4537-9637-713DCE4B9CFA}"/>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107350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418D-AAB6-43DF-A368-25BAC50F18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3B842A-BE43-472B-B63D-401AF944D5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303301-3F56-49FD-81CB-951353263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17C1CD-EDF5-4A73-8359-79DD1E57143A}"/>
              </a:ext>
            </a:extLst>
          </p:cNvPr>
          <p:cNvSpPr>
            <a:spLocks noGrp="1"/>
          </p:cNvSpPr>
          <p:nvPr>
            <p:ph type="dt" sz="half" idx="10"/>
          </p:nvPr>
        </p:nvSpPr>
        <p:spPr/>
        <p:txBody>
          <a:bodyPr/>
          <a:lstStyle/>
          <a:p>
            <a:fld id="{2F41EB8B-E892-4D03-A0A4-ECB572E96BCC}" type="datetimeFigureOut">
              <a:rPr lang="en-IN" smtClean="0"/>
              <a:t>21-08-2020</a:t>
            </a:fld>
            <a:endParaRPr lang="en-IN"/>
          </a:p>
        </p:txBody>
      </p:sp>
      <p:sp>
        <p:nvSpPr>
          <p:cNvPr id="6" name="Footer Placeholder 5">
            <a:extLst>
              <a:ext uri="{FF2B5EF4-FFF2-40B4-BE49-F238E27FC236}">
                <a16:creationId xmlns:a16="http://schemas.microsoft.com/office/drawing/2014/main" id="{91FCA1E0-9CC8-4C7B-8F80-463F2012E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9B6182-5E22-4EE2-AB78-7FA07F10D7FD}"/>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272605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EE55-8505-420A-A108-8EB23CA952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5F8F03-CAA3-4761-BCB6-042088AF59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3BFE43-BBAF-4328-B06E-D9EA1B6FC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5161AA-AA93-4140-B870-31C0BE4A4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260071-F4E9-40A5-B8E7-D2CA6FEFCC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969EB1-40BF-4684-A652-E9AEEE1E0DB1}"/>
              </a:ext>
            </a:extLst>
          </p:cNvPr>
          <p:cNvSpPr>
            <a:spLocks noGrp="1"/>
          </p:cNvSpPr>
          <p:nvPr>
            <p:ph type="dt" sz="half" idx="10"/>
          </p:nvPr>
        </p:nvSpPr>
        <p:spPr/>
        <p:txBody>
          <a:bodyPr/>
          <a:lstStyle/>
          <a:p>
            <a:fld id="{2F41EB8B-E892-4D03-A0A4-ECB572E96BCC}" type="datetimeFigureOut">
              <a:rPr lang="en-IN" smtClean="0"/>
              <a:t>21-08-2020</a:t>
            </a:fld>
            <a:endParaRPr lang="en-IN"/>
          </a:p>
        </p:txBody>
      </p:sp>
      <p:sp>
        <p:nvSpPr>
          <p:cNvPr id="8" name="Footer Placeholder 7">
            <a:extLst>
              <a:ext uri="{FF2B5EF4-FFF2-40B4-BE49-F238E27FC236}">
                <a16:creationId xmlns:a16="http://schemas.microsoft.com/office/drawing/2014/main" id="{B8430611-7196-415E-962B-015A710B3F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BFAC84-8E6A-4BC7-9098-6752F30CED9C}"/>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303144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BE6C-2D44-42AE-85B8-29FFF441DA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0E25AE-E4F2-44F5-852A-38FD0655F27D}"/>
              </a:ext>
            </a:extLst>
          </p:cNvPr>
          <p:cNvSpPr>
            <a:spLocks noGrp="1"/>
          </p:cNvSpPr>
          <p:nvPr>
            <p:ph type="dt" sz="half" idx="10"/>
          </p:nvPr>
        </p:nvSpPr>
        <p:spPr/>
        <p:txBody>
          <a:bodyPr/>
          <a:lstStyle/>
          <a:p>
            <a:fld id="{2F41EB8B-E892-4D03-A0A4-ECB572E96BCC}" type="datetimeFigureOut">
              <a:rPr lang="en-IN" smtClean="0"/>
              <a:t>21-08-2020</a:t>
            </a:fld>
            <a:endParaRPr lang="en-IN"/>
          </a:p>
        </p:txBody>
      </p:sp>
      <p:sp>
        <p:nvSpPr>
          <p:cNvPr id="4" name="Footer Placeholder 3">
            <a:extLst>
              <a:ext uri="{FF2B5EF4-FFF2-40B4-BE49-F238E27FC236}">
                <a16:creationId xmlns:a16="http://schemas.microsoft.com/office/drawing/2014/main" id="{8D82AF42-D7A9-4D29-BB69-410EE88646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03EF05-EF64-4186-A629-FA9414D7ACA0}"/>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82006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8F6522-B64C-41AC-8AC4-73037E58C5C2}"/>
              </a:ext>
            </a:extLst>
          </p:cNvPr>
          <p:cNvSpPr>
            <a:spLocks noGrp="1"/>
          </p:cNvSpPr>
          <p:nvPr>
            <p:ph type="dt" sz="half" idx="10"/>
          </p:nvPr>
        </p:nvSpPr>
        <p:spPr/>
        <p:txBody>
          <a:bodyPr/>
          <a:lstStyle/>
          <a:p>
            <a:fld id="{2F41EB8B-E892-4D03-A0A4-ECB572E96BCC}" type="datetimeFigureOut">
              <a:rPr lang="en-IN" smtClean="0"/>
              <a:t>21-08-2020</a:t>
            </a:fld>
            <a:endParaRPr lang="en-IN"/>
          </a:p>
        </p:txBody>
      </p:sp>
      <p:sp>
        <p:nvSpPr>
          <p:cNvPr id="3" name="Footer Placeholder 2">
            <a:extLst>
              <a:ext uri="{FF2B5EF4-FFF2-40B4-BE49-F238E27FC236}">
                <a16:creationId xmlns:a16="http://schemas.microsoft.com/office/drawing/2014/main" id="{24C36B6E-48D6-4995-931B-6AE8ADEE0D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12B360-BDEB-44AD-9DEC-4D6A13C3919F}"/>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64390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65CF-3788-4FAD-9C9A-C2BCF6AE8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573188-8E54-497F-8095-DEDAD9397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CED2D2-7C37-478E-9E1F-8ECA55E99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DE9935-DAD3-4AA6-A736-66D59AB23CE4}"/>
              </a:ext>
            </a:extLst>
          </p:cNvPr>
          <p:cNvSpPr>
            <a:spLocks noGrp="1"/>
          </p:cNvSpPr>
          <p:nvPr>
            <p:ph type="dt" sz="half" idx="10"/>
          </p:nvPr>
        </p:nvSpPr>
        <p:spPr/>
        <p:txBody>
          <a:bodyPr/>
          <a:lstStyle/>
          <a:p>
            <a:fld id="{2F41EB8B-E892-4D03-A0A4-ECB572E96BCC}" type="datetimeFigureOut">
              <a:rPr lang="en-IN" smtClean="0"/>
              <a:t>21-08-2020</a:t>
            </a:fld>
            <a:endParaRPr lang="en-IN"/>
          </a:p>
        </p:txBody>
      </p:sp>
      <p:sp>
        <p:nvSpPr>
          <p:cNvPr id="6" name="Footer Placeholder 5">
            <a:extLst>
              <a:ext uri="{FF2B5EF4-FFF2-40B4-BE49-F238E27FC236}">
                <a16:creationId xmlns:a16="http://schemas.microsoft.com/office/drawing/2014/main" id="{781D45FC-6976-4DC6-B97E-391701112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CC4660-5496-4528-B52B-A1CC1CBA9EE3}"/>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277708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AB0C-5D95-4AB2-AD59-CD654B74F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14DC75-224E-4EE2-ABBE-8B29D668BA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0FA0EF-C24D-4671-AB55-E609C1B20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B1FE9-A737-436C-A6E3-2EE36BBD4C02}"/>
              </a:ext>
            </a:extLst>
          </p:cNvPr>
          <p:cNvSpPr>
            <a:spLocks noGrp="1"/>
          </p:cNvSpPr>
          <p:nvPr>
            <p:ph type="dt" sz="half" idx="10"/>
          </p:nvPr>
        </p:nvSpPr>
        <p:spPr/>
        <p:txBody>
          <a:bodyPr/>
          <a:lstStyle/>
          <a:p>
            <a:fld id="{2F41EB8B-E892-4D03-A0A4-ECB572E96BCC}" type="datetimeFigureOut">
              <a:rPr lang="en-IN" smtClean="0"/>
              <a:t>21-08-2020</a:t>
            </a:fld>
            <a:endParaRPr lang="en-IN"/>
          </a:p>
        </p:txBody>
      </p:sp>
      <p:sp>
        <p:nvSpPr>
          <p:cNvPr id="6" name="Footer Placeholder 5">
            <a:extLst>
              <a:ext uri="{FF2B5EF4-FFF2-40B4-BE49-F238E27FC236}">
                <a16:creationId xmlns:a16="http://schemas.microsoft.com/office/drawing/2014/main" id="{D1B2E0BF-53B3-4539-AFC0-0912F3249D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4B8B1C-DAB1-4440-8BA7-47189FD6D6E8}"/>
              </a:ext>
            </a:extLst>
          </p:cNvPr>
          <p:cNvSpPr>
            <a:spLocks noGrp="1"/>
          </p:cNvSpPr>
          <p:nvPr>
            <p:ph type="sldNum" sz="quarter" idx="12"/>
          </p:nvPr>
        </p:nvSpPr>
        <p:spPr/>
        <p:txBody>
          <a:bodyPr/>
          <a:lstStyle/>
          <a:p>
            <a:fld id="{007E07A6-3589-471B-825B-D9351832609D}" type="slidenum">
              <a:rPr lang="en-IN" smtClean="0"/>
              <a:t>‹#›</a:t>
            </a:fld>
            <a:endParaRPr lang="en-IN"/>
          </a:p>
        </p:txBody>
      </p:sp>
    </p:spTree>
    <p:extLst>
      <p:ext uri="{BB962C8B-B14F-4D97-AF65-F5344CB8AC3E}">
        <p14:creationId xmlns:p14="http://schemas.microsoft.com/office/powerpoint/2010/main" val="74404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86AB7E-F249-40BD-B51F-1A65C6E3C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F6C1EC-09C1-4E01-A611-DACD712E3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E8E6B2-EF75-4866-9987-E4B03671A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1EB8B-E892-4D03-A0A4-ECB572E96BCC}" type="datetimeFigureOut">
              <a:rPr lang="en-IN" smtClean="0"/>
              <a:t>21-08-2020</a:t>
            </a:fld>
            <a:endParaRPr lang="en-IN"/>
          </a:p>
        </p:txBody>
      </p:sp>
      <p:sp>
        <p:nvSpPr>
          <p:cNvPr id="5" name="Footer Placeholder 4">
            <a:extLst>
              <a:ext uri="{FF2B5EF4-FFF2-40B4-BE49-F238E27FC236}">
                <a16:creationId xmlns:a16="http://schemas.microsoft.com/office/drawing/2014/main" id="{574ACE38-87AA-49CE-9EF1-14EBED28F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FC91AA-9532-4E38-AC6A-8E93579D9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E07A6-3589-471B-825B-D9351832609D}" type="slidenum">
              <a:rPr lang="en-IN" smtClean="0"/>
              <a:t>‹#›</a:t>
            </a:fld>
            <a:endParaRPr lang="en-IN"/>
          </a:p>
        </p:txBody>
      </p:sp>
    </p:spTree>
    <p:extLst>
      <p:ext uri="{BB962C8B-B14F-4D97-AF65-F5344CB8AC3E}">
        <p14:creationId xmlns:p14="http://schemas.microsoft.com/office/powerpoint/2010/main" val="23700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ui-cloud.com/website-launch-countdown-timer/"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Bulkhead_(partition)"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commons.wikimedia.org/wiki/File:Ic_replay_48px.sv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00B0F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E6F5-1B9C-4BBF-BCC9-C9E71B002F61}"/>
              </a:ext>
            </a:extLst>
          </p:cNvPr>
          <p:cNvSpPr>
            <a:spLocks noGrp="1"/>
          </p:cNvSpPr>
          <p:nvPr>
            <p:ph type="ctrTitle"/>
          </p:nvPr>
        </p:nvSpPr>
        <p:spPr/>
        <p:txBody>
          <a:bodyPr/>
          <a:lstStyle/>
          <a:p>
            <a:r>
              <a:rPr lang="en-IN" b="0" i="0" dirty="0">
                <a:effectLst/>
                <a:latin typeface="Roboto"/>
              </a:rPr>
              <a:t>Resilience4j Patterns</a:t>
            </a:r>
          </a:p>
        </p:txBody>
      </p:sp>
      <p:sp>
        <p:nvSpPr>
          <p:cNvPr id="3" name="Subtitle 2">
            <a:extLst>
              <a:ext uri="{FF2B5EF4-FFF2-40B4-BE49-F238E27FC236}">
                <a16:creationId xmlns:a16="http://schemas.microsoft.com/office/drawing/2014/main" id="{D2827C20-80A1-4CEE-BE19-986731E41154}"/>
              </a:ext>
            </a:extLst>
          </p:cNvPr>
          <p:cNvSpPr>
            <a:spLocks noGrp="1"/>
          </p:cNvSpPr>
          <p:nvPr>
            <p:ph type="subTitle" idx="1"/>
          </p:nvPr>
        </p:nvSpPr>
        <p:spPr/>
        <p:txBody>
          <a:bodyPr/>
          <a:lstStyle/>
          <a:p>
            <a:r>
              <a:rPr lang="en-IN" dirty="0"/>
              <a:t>Subramanian Murugan</a:t>
            </a:r>
          </a:p>
        </p:txBody>
      </p:sp>
    </p:spTree>
    <p:extLst>
      <p:ext uri="{BB962C8B-B14F-4D97-AF65-F5344CB8AC3E}">
        <p14:creationId xmlns:p14="http://schemas.microsoft.com/office/powerpoint/2010/main" val="97822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3538-C49B-495B-A5AB-9C424BE0997F}"/>
              </a:ext>
            </a:extLst>
          </p:cNvPr>
          <p:cNvSpPr>
            <a:spLocks noGrp="1"/>
          </p:cNvSpPr>
          <p:nvPr>
            <p:ph type="title"/>
          </p:nvPr>
        </p:nvSpPr>
        <p:spPr>
          <a:solidFill>
            <a:schemeClr val="bg1"/>
          </a:solidFill>
        </p:spPr>
        <p:txBody>
          <a:bodyPr/>
          <a:lstStyle/>
          <a:p>
            <a:r>
              <a:rPr lang="en-IN" dirty="0">
                <a:solidFill>
                  <a:srgbClr val="6D757C"/>
                </a:solidFill>
                <a:latin typeface="proxima nova"/>
              </a:rPr>
              <a:t>R</a:t>
            </a:r>
            <a:r>
              <a:rPr lang="en-IN" b="0" i="0" dirty="0">
                <a:solidFill>
                  <a:srgbClr val="6D757C"/>
                </a:solidFill>
                <a:effectLst/>
                <a:latin typeface="proxima nova"/>
              </a:rPr>
              <a:t>esilience4j-bulkhead</a:t>
            </a:r>
            <a:endParaRPr lang="en-IN" dirty="0"/>
          </a:p>
        </p:txBody>
      </p:sp>
      <p:sp>
        <p:nvSpPr>
          <p:cNvPr id="3" name="Content Placeholder 2">
            <a:extLst>
              <a:ext uri="{FF2B5EF4-FFF2-40B4-BE49-F238E27FC236}">
                <a16:creationId xmlns:a16="http://schemas.microsoft.com/office/drawing/2014/main" id="{A9B93222-ED62-4A7E-B3F8-7E3DCC986967}"/>
              </a:ext>
            </a:extLst>
          </p:cNvPr>
          <p:cNvSpPr>
            <a:spLocks noGrp="1"/>
          </p:cNvSpPr>
          <p:nvPr>
            <p:ph idx="1"/>
          </p:nvPr>
        </p:nvSpPr>
        <p:spPr>
          <a:xfrm>
            <a:off x="838199" y="1825624"/>
            <a:ext cx="10620375" cy="4518025"/>
          </a:xfrm>
        </p:spPr>
        <p:txBody>
          <a:bodyPr>
            <a:normAutofit lnSpcReduction="10000"/>
          </a:bodyPr>
          <a:lstStyle/>
          <a:p>
            <a:r>
              <a:rPr lang="en-US" b="0" i="0" dirty="0">
                <a:solidFill>
                  <a:srgbClr val="4C555A"/>
                </a:solidFill>
                <a:effectLst/>
                <a:latin typeface="proxima nova"/>
              </a:rPr>
              <a:t> Bulkhead pattern that can be used to limit the number of concurrent execution.</a:t>
            </a:r>
          </a:p>
          <a:p>
            <a:r>
              <a:rPr lang="en-US" dirty="0">
                <a:solidFill>
                  <a:srgbClr val="4C555A"/>
                </a:solidFill>
                <a:latin typeface="proxima nova"/>
              </a:rPr>
              <a:t>Two implementations</a:t>
            </a:r>
          </a:p>
          <a:p>
            <a:pPr lvl="1"/>
            <a:r>
              <a:rPr lang="en-US" dirty="0"/>
              <a:t>A </a:t>
            </a:r>
            <a:r>
              <a:rPr lang="en-US" dirty="0">
                <a:solidFill>
                  <a:srgbClr val="FF0000"/>
                </a:solidFill>
              </a:rPr>
              <a:t>SemaphoreBulkhead</a:t>
            </a:r>
            <a:r>
              <a:rPr lang="en-US" dirty="0"/>
              <a:t> which uses Semaphores</a:t>
            </a:r>
          </a:p>
          <a:p>
            <a:pPr lvl="2">
              <a:buFont typeface="Wingdings" panose="05000000000000000000" pitchFamily="2" charset="2"/>
              <a:buChar char="ü"/>
            </a:pPr>
            <a:r>
              <a:rPr lang="en-US" dirty="0"/>
              <a:t>tryAcuirePermission</a:t>
            </a:r>
          </a:p>
          <a:p>
            <a:pPr lvl="2">
              <a:buFont typeface="Wingdings" panose="05000000000000000000" pitchFamily="2" charset="2"/>
              <a:buChar char="ü"/>
            </a:pPr>
            <a:r>
              <a:rPr lang="en-US" dirty="0"/>
              <a:t>onComplete</a:t>
            </a:r>
          </a:p>
          <a:p>
            <a:pPr lvl="1"/>
            <a:r>
              <a:rPr lang="en-US" dirty="0"/>
              <a:t>A </a:t>
            </a:r>
            <a:r>
              <a:rPr lang="en-US" dirty="0">
                <a:solidFill>
                  <a:srgbClr val="FF0000"/>
                </a:solidFill>
              </a:rPr>
              <a:t>FixedThreadPoolBulkhead</a:t>
            </a:r>
            <a:r>
              <a:rPr lang="en-US" dirty="0"/>
              <a:t> which uses a bounded queue and a fixed thread pool.</a:t>
            </a:r>
          </a:p>
          <a:p>
            <a:pPr lvl="2"/>
            <a:r>
              <a:rPr lang="en-US" dirty="0"/>
              <a:t>Used in Async CompletableFuture.</a:t>
            </a:r>
          </a:p>
          <a:p>
            <a:pPr lvl="1"/>
            <a:endParaRPr lang="en-US" dirty="0"/>
          </a:p>
          <a:p>
            <a:r>
              <a:rPr lang="en-US" dirty="0">
                <a:solidFill>
                  <a:srgbClr val="4C555A"/>
                </a:solidFill>
                <a:latin typeface="proxima nova"/>
              </a:rPr>
              <a:t>Bulkhead full ? Operations dropped (Bulkhead Exception)</a:t>
            </a:r>
          </a:p>
          <a:p>
            <a:r>
              <a:rPr lang="en-US" dirty="0">
                <a:solidFill>
                  <a:srgbClr val="4C555A"/>
                </a:solidFill>
                <a:latin typeface="proxima nova"/>
              </a:rPr>
              <a:t>Can be Combined with Retry</a:t>
            </a:r>
          </a:p>
          <a:p>
            <a:pPr lvl="1"/>
            <a:endParaRPr lang="en-US" dirty="0"/>
          </a:p>
          <a:p>
            <a:pPr lvl="1"/>
            <a:endParaRPr lang="en-IN" dirty="0"/>
          </a:p>
          <a:p>
            <a:pPr lvl="1"/>
            <a:endParaRPr lang="en-US" dirty="0"/>
          </a:p>
        </p:txBody>
      </p:sp>
    </p:spTree>
    <p:extLst>
      <p:ext uri="{BB962C8B-B14F-4D97-AF65-F5344CB8AC3E}">
        <p14:creationId xmlns:p14="http://schemas.microsoft.com/office/powerpoint/2010/main" val="138724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3538-C49B-495B-A5AB-9C424BE0997F}"/>
              </a:ext>
            </a:extLst>
          </p:cNvPr>
          <p:cNvSpPr>
            <a:spLocks noGrp="1"/>
          </p:cNvSpPr>
          <p:nvPr>
            <p:ph type="title"/>
          </p:nvPr>
        </p:nvSpPr>
        <p:spPr>
          <a:solidFill>
            <a:schemeClr val="bg1"/>
          </a:solidFill>
        </p:spPr>
        <p:txBody>
          <a:bodyPr/>
          <a:lstStyle/>
          <a:p>
            <a:r>
              <a:rPr lang="en-IN" dirty="0">
                <a:solidFill>
                  <a:srgbClr val="6D757C"/>
                </a:solidFill>
                <a:latin typeface="proxima nova"/>
              </a:rPr>
              <a:t>R</a:t>
            </a:r>
            <a:r>
              <a:rPr lang="en-IN" b="0" i="0" dirty="0">
                <a:solidFill>
                  <a:srgbClr val="6D757C"/>
                </a:solidFill>
                <a:effectLst/>
                <a:latin typeface="proxima nova"/>
              </a:rPr>
              <a:t>esilience4j-bulkhead-config</a:t>
            </a:r>
            <a:endParaRPr lang="en-IN" dirty="0"/>
          </a:p>
        </p:txBody>
      </p:sp>
      <p:sp>
        <p:nvSpPr>
          <p:cNvPr id="3" name="Content Placeholder 2">
            <a:extLst>
              <a:ext uri="{FF2B5EF4-FFF2-40B4-BE49-F238E27FC236}">
                <a16:creationId xmlns:a16="http://schemas.microsoft.com/office/drawing/2014/main" id="{A9B93222-ED62-4A7E-B3F8-7E3DCC986967}"/>
              </a:ext>
            </a:extLst>
          </p:cNvPr>
          <p:cNvSpPr>
            <a:spLocks noGrp="1"/>
          </p:cNvSpPr>
          <p:nvPr>
            <p:ph idx="1"/>
          </p:nvPr>
        </p:nvSpPr>
        <p:spPr>
          <a:xfrm>
            <a:off x="838199" y="1825624"/>
            <a:ext cx="10620375" cy="4518025"/>
          </a:xfrm>
        </p:spPr>
        <p:txBody>
          <a:bodyPr>
            <a:normAutofit/>
          </a:bodyPr>
          <a:lstStyle/>
          <a:p>
            <a:r>
              <a:rPr lang="en-US" b="0" i="0" dirty="0">
                <a:solidFill>
                  <a:srgbClr val="4C555A"/>
                </a:solidFill>
                <a:effectLst/>
                <a:latin typeface="proxima nova"/>
              </a:rPr>
              <a:t> </a:t>
            </a:r>
            <a:endParaRPr lang="en-US" dirty="0"/>
          </a:p>
          <a:p>
            <a:pPr lvl="1"/>
            <a:endParaRPr lang="en-IN" dirty="0"/>
          </a:p>
          <a:p>
            <a:pPr lvl="1"/>
            <a:endParaRPr lang="en-US" dirty="0"/>
          </a:p>
        </p:txBody>
      </p:sp>
      <p:graphicFrame>
        <p:nvGraphicFramePr>
          <p:cNvPr id="4" name="Table 3">
            <a:extLst>
              <a:ext uri="{FF2B5EF4-FFF2-40B4-BE49-F238E27FC236}">
                <a16:creationId xmlns:a16="http://schemas.microsoft.com/office/drawing/2014/main" id="{DFB340E9-C59B-4D18-8580-91B07301FA6A}"/>
              </a:ext>
            </a:extLst>
          </p:cNvPr>
          <p:cNvGraphicFramePr>
            <a:graphicFrameLocks noGrp="1"/>
          </p:cNvGraphicFramePr>
          <p:nvPr>
            <p:extLst>
              <p:ext uri="{D42A27DB-BD31-4B8C-83A1-F6EECF244321}">
                <p14:modId xmlns:p14="http://schemas.microsoft.com/office/powerpoint/2010/main" val="3760625282"/>
              </p:ext>
            </p:extLst>
          </p:nvPr>
        </p:nvGraphicFramePr>
        <p:xfrm>
          <a:off x="619126" y="1990725"/>
          <a:ext cx="11115675" cy="4210051"/>
        </p:xfrm>
        <a:graphic>
          <a:graphicData uri="http://schemas.openxmlformats.org/drawingml/2006/table">
            <a:tbl>
              <a:tblPr>
                <a:tableStyleId>{5A111915-BE36-4E01-A7E5-04B1672EAD32}</a:tableStyleId>
              </a:tblPr>
              <a:tblGrid>
                <a:gridCol w="3705225">
                  <a:extLst>
                    <a:ext uri="{9D8B030D-6E8A-4147-A177-3AD203B41FA5}">
                      <a16:colId xmlns:a16="http://schemas.microsoft.com/office/drawing/2014/main" val="2054518670"/>
                    </a:ext>
                  </a:extLst>
                </a:gridCol>
                <a:gridCol w="3705225">
                  <a:extLst>
                    <a:ext uri="{9D8B030D-6E8A-4147-A177-3AD203B41FA5}">
                      <a16:colId xmlns:a16="http://schemas.microsoft.com/office/drawing/2014/main" val="3173632136"/>
                    </a:ext>
                  </a:extLst>
                </a:gridCol>
                <a:gridCol w="3705225">
                  <a:extLst>
                    <a:ext uri="{9D8B030D-6E8A-4147-A177-3AD203B41FA5}">
                      <a16:colId xmlns:a16="http://schemas.microsoft.com/office/drawing/2014/main" val="2275261279"/>
                    </a:ext>
                  </a:extLst>
                </a:gridCol>
              </a:tblGrid>
              <a:tr h="577265">
                <a:tc>
                  <a:txBody>
                    <a:bodyPr/>
                    <a:lstStyle/>
                    <a:p>
                      <a:pPr algn="l" fontAlgn="ctr"/>
                      <a:r>
                        <a:rPr lang="en-IN" sz="1700" b="1">
                          <a:effectLst/>
                        </a:rPr>
                        <a:t>Config property</a:t>
                      </a:r>
                    </a:p>
                  </a:txBody>
                  <a:tcPr marL="92430" marR="92430" marT="42660" marB="42660" anchor="ctr">
                    <a:pattFill prst="pct5">
                      <a:fgClr>
                        <a:schemeClr val="accent6">
                          <a:lumMod val="50000"/>
                        </a:schemeClr>
                      </a:fgClr>
                      <a:bgClr>
                        <a:schemeClr val="bg1"/>
                      </a:bgClr>
                    </a:pattFill>
                  </a:tcPr>
                </a:tc>
                <a:tc>
                  <a:txBody>
                    <a:bodyPr/>
                    <a:lstStyle/>
                    <a:p>
                      <a:pPr algn="l" fontAlgn="ctr"/>
                      <a:r>
                        <a:rPr lang="en-IN" sz="1700" b="1">
                          <a:effectLst/>
                        </a:rPr>
                        <a:t>Default value</a:t>
                      </a:r>
                    </a:p>
                  </a:txBody>
                  <a:tcPr marL="92430" marR="92430" marT="42660" marB="42660" anchor="ctr">
                    <a:pattFill prst="pct5">
                      <a:fgClr>
                        <a:schemeClr val="accent6">
                          <a:lumMod val="50000"/>
                        </a:schemeClr>
                      </a:fgClr>
                      <a:bgClr>
                        <a:schemeClr val="bg1"/>
                      </a:bgClr>
                    </a:pattFill>
                  </a:tcPr>
                </a:tc>
                <a:tc>
                  <a:txBody>
                    <a:bodyPr/>
                    <a:lstStyle/>
                    <a:p>
                      <a:pPr algn="l" fontAlgn="ctr"/>
                      <a:r>
                        <a:rPr lang="en-IN" sz="1700" b="1">
                          <a:effectLst/>
                        </a:rPr>
                        <a:t>Description</a:t>
                      </a:r>
                    </a:p>
                  </a:txBody>
                  <a:tcPr marL="92430" marR="92430" marT="42660" marB="42660" anchor="ctr">
                    <a:pattFill prst="pct5">
                      <a:fgClr>
                        <a:schemeClr val="accent6">
                          <a:lumMod val="50000"/>
                        </a:schemeClr>
                      </a:fgClr>
                      <a:bgClr>
                        <a:schemeClr val="bg1"/>
                      </a:bgClr>
                    </a:pattFill>
                  </a:tcPr>
                </a:tc>
                <a:extLst>
                  <a:ext uri="{0D108BD9-81ED-4DB2-BD59-A6C34878D82A}">
                    <a16:rowId xmlns:a16="http://schemas.microsoft.com/office/drawing/2014/main" val="723337968"/>
                  </a:ext>
                </a:extLst>
              </a:tr>
              <a:tr h="1320742">
                <a:tc>
                  <a:txBody>
                    <a:bodyPr/>
                    <a:lstStyle/>
                    <a:p>
                      <a:pPr algn="l" fontAlgn="ctr"/>
                      <a:r>
                        <a:rPr lang="en-IN" sz="1700">
                          <a:effectLst/>
                        </a:rPr>
                        <a:t>maxConcurrentCalls</a:t>
                      </a:r>
                    </a:p>
                  </a:txBody>
                  <a:tcPr marL="92430" marR="92430" marT="42660" marB="42660" anchor="ctr">
                    <a:pattFill prst="pct5">
                      <a:fgClr>
                        <a:schemeClr val="accent6">
                          <a:lumMod val="50000"/>
                        </a:schemeClr>
                      </a:fgClr>
                      <a:bgClr>
                        <a:schemeClr val="bg1"/>
                      </a:bgClr>
                    </a:pattFill>
                  </a:tcPr>
                </a:tc>
                <a:tc>
                  <a:txBody>
                    <a:bodyPr/>
                    <a:lstStyle/>
                    <a:p>
                      <a:pPr algn="l" fontAlgn="ctr"/>
                      <a:r>
                        <a:rPr lang="en-IN" sz="1700">
                          <a:effectLst/>
                        </a:rPr>
                        <a:t>25</a:t>
                      </a:r>
                    </a:p>
                  </a:txBody>
                  <a:tcPr marL="92430" marR="92430" marT="42660" marB="42660" anchor="ctr">
                    <a:pattFill prst="pct5">
                      <a:fgClr>
                        <a:schemeClr val="accent6">
                          <a:lumMod val="50000"/>
                        </a:schemeClr>
                      </a:fgClr>
                      <a:bgClr>
                        <a:schemeClr val="bg1"/>
                      </a:bgClr>
                    </a:pattFill>
                  </a:tcPr>
                </a:tc>
                <a:tc>
                  <a:txBody>
                    <a:bodyPr/>
                    <a:lstStyle/>
                    <a:p>
                      <a:pPr algn="l" fontAlgn="ctr"/>
                      <a:r>
                        <a:rPr lang="en-US" sz="1700">
                          <a:effectLst/>
                        </a:rPr>
                        <a:t>Max amount of parallel executions allowed by the bulkhead</a:t>
                      </a:r>
                    </a:p>
                  </a:txBody>
                  <a:tcPr marL="92430" marR="92430" marT="42660" marB="42660" anchor="ctr">
                    <a:pattFill prst="pct5">
                      <a:fgClr>
                        <a:schemeClr val="accent6">
                          <a:lumMod val="50000"/>
                        </a:schemeClr>
                      </a:fgClr>
                      <a:bgClr>
                        <a:schemeClr val="bg1"/>
                      </a:bgClr>
                    </a:pattFill>
                  </a:tcPr>
                </a:tc>
                <a:extLst>
                  <a:ext uri="{0D108BD9-81ED-4DB2-BD59-A6C34878D82A}">
                    <a16:rowId xmlns:a16="http://schemas.microsoft.com/office/drawing/2014/main" val="538308141"/>
                  </a:ext>
                </a:extLst>
              </a:tr>
              <a:tr h="2312044">
                <a:tc>
                  <a:txBody>
                    <a:bodyPr/>
                    <a:lstStyle/>
                    <a:p>
                      <a:pPr algn="l" fontAlgn="ctr"/>
                      <a:r>
                        <a:rPr lang="en-IN" sz="1700">
                          <a:effectLst/>
                        </a:rPr>
                        <a:t>maxWaitDuration</a:t>
                      </a:r>
                    </a:p>
                  </a:txBody>
                  <a:tcPr marL="92430" marR="92430" marT="42660" marB="42660" anchor="ctr">
                    <a:pattFill prst="pct5">
                      <a:fgClr>
                        <a:schemeClr val="accent6">
                          <a:lumMod val="50000"/>
                        </a:schemeClr>
                      </a:fgClr>
                      <a:bgClr>
                        <a:schemeClr val="bg1"/>
                      </a:bgClr>
                    </a:pattFill>
                  </a:tcPr>
                </a:tc>
                <a:tc>
                  <a:txBody>
                    <a:bodyPr/>
                    <a:lstStyle/>
                    <a:p>
                      <a:pPr algn="l" fontAlgn="ctr"/>
                      <a:r>
                        <a:rPr lang="en-IN" sz="1700">
                          <a:effectLst/>
                        </a:rPr>
                        <a:t>0</a:t>
                      </a:r>
                    </a:p>
                  </a:txBody>
                  <a:tcPr marL="92430" marR="92430" marT="42660" marB="42660" anchor="ctr">
                    <a:pattFill prst="pct5">
                      <a:fgClr>
                        <a:schemeClr val="accent6">
                          <a:lumMod val="50000"/>
                        </a:schemeClr>
                      </a:fgClr>
                      <a:bgClr>
                        <a:schemeClr val="bg1"/>
                      </a:bgClr>
                    </a:pattFill>
                  </a:tcPr>
                </a:tc>
                <a:tc>
                  <a:txBody>
                    <a:bodyPr/>
                    <a:lstStyle/>
                    <a:p>
                      <a:pPr algn="l" fontAlgn="ctr"/>
                      <a:r>
                        <a:rPr lang="en-US" sz="1700" dirty="0">
                          <a:effectLst/>
                        </a:rPr>
                        <a:t>Max amount of time a thread should be blocked for when attempting to enter a saturated bulkhead.</a:t>
                      </a:r>
                    </a:p>
                  </a:txBody>
                  <a:tcPr marL="92430" marR="92430" marT="42660" marB="42660" anchor="ctr">
                    <a:pattFill prst="pct5">
                      <a:fgClr>
                        <a:schemeClr val="accent6">
                          <a:lumMod val="50000"/>
                        </a:schemeClr>
                      </a:fgClr>
                      <a:bgClr>
                        <a:schemeClr val="bg1"/>
                      </a:bgClr>
                    </a:pattFill>
                  </a:tcPr>
                </a:tc>
                <a:extLst>
                  <a:ext uri="{0D108BD9-81ED-4DB2-BD59-A6C34878D82A}">
                    <a16:rowId xmlns:a16="http://schemas.microsoft.com/office/drawing/2014/main" val="4219137769"/>
                  </a:ext>
                </a:extLst>
              </a:tr>
            </a:tbl>
          </a:graphicData>
        </a:graphic>
      </p:graphicFrame>
    </p:spTree>
    <p:extLst>
      <p:ext uri="{BB962C8B-B14F-4D97-AF65-F5344CB8AC3E}">
        <p14:creationId xmlns:p14="http://schemas.microsoft.com/office/powerpoint/2010/main" val="1758878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B510-7270-41D1-A965-25175E76ADA8}"/>
              </a:ext>
            </a:extLst>
          </p:cNvPr>
          <p:cNvSpPr>
            <a:spLocks noGrp="1"/>
          </p:cNvSpPr>
          <p:nvPr>
            <p:ph type="title"/>
          </p:nvPr>
        </p:nvSpPr>
        <p:spPr/>
        <p:txBody>
          <a:bodyPr/>
          <a:lstStyle/>
          <a:p>
            <a:r>
              <a:rPr lang="en-IN" dirty="0">
                <a:solidFill>
                  <a:srgbClr val="6D757C"/>
                </a:solidFill>
                <a:latin typeface="proxima nova"/>
              </a:rPr>
              <a:t>R</a:t>
            </a:r>
            <a:r>
              <a:rPr lang="en-IN" i="0" dirty="0">
                <a:solidFill>
                  <a:srgbClr val="6D757C"/>
                </a:solidFill>
                <a:effectLst/>
                <a:latin typeface="proxima nova"/>
              </a:rPr>
              <a:t>esilience4j-Implementation</a:t>
            </a:r>
            <a:endParaRPr lang="en-IN" dirty="0"/>
          </a:p>
        </p:txBody>
      </p:sp>
      <p:sp>
        <p:nvSpPr>
          <p:cNvPr id="3" name="Content Placeholder 2">
            <a:extLst>
              <a:ext uri="{FF2B5EF4-FFF2-40B4-BE49-F238E27FC236}">
                <a16:creationId xmlns:a16="http://schemas.microsoft.com/office/drawing/2014/main" id="{A657C410-4467-44AE-8478-8E7CF423D1A3}"/>
              </a:ext>
            </a:extLst>
          </p:cNvPr>
          <p:cNvSpPr>
            <a:spLocks noGrp="1"/>
          </p:cNvSpPr>
          <p:nvPr>
            <p:ph idx="1"/>
          </p:nvPr>
        </p:nvSpPr>
        <p:spPr>
          <a:solidFill>
            <a:srgbClr val="00B0F0"/>
          </a:solidFill>
          <a:ln>
            <a:solidFill>
              <a:schemeClr val="accent2">
                <a:lumMod val="20000"/>
                <a:lumOff val="80000"/>
              </a:schemeClr>
            </a:solidFill>
          </a:ln>
        </p:spPr>
        <p:txBody>
          <a:bodyPr/>
          <a:lstStyle/>
          <a:p>
            <a:pPr>
              <a:buFont typeface="Wingdings" panose="05000000000000000000" pitchFamily="2" charset="2"/>
              <a:buChar char="Ø"/>
            </a:pPr>
            <a:r>
              <a:rPr lang="en-IN" dirty="0"/>
              <a:t>Spring boot Annotation based</a:t>
            </a:r>
          </a:p>
          <a:p>
            <a:pPr>
              <a:buFont typeface="Wingdings" panose="05000000000000000000" pitchFamily="2" charset="2"/>
              <a:buChar char="Ø"/>
            </a:pPr>
            <a:r>
              <a:rPr lang="en-IN" dirty="0"/>
              <a:t>Functional Style</a:t>
            </a:r>
          </a:p>
          <a:p>
            <a:pPr>
              <a:buFont typeface="Wingdings" panose="05000000000000000000" pitchFamily="2" charset="2"/>
              <a:buChar char="Ø"/>
            </a:pPr>
            <a:r>
              <a:rPr lang="en-IN" dirty="0"/>
              <a:t>Reactive Implementation</a:t>
            </a:r>
          </a:p>
        </p:txBody>
      </p:sp>
    </p:spTree>
    <p:extLst>
      <p:ext uri="{BB962C8B-B14F-4D97-AF65-F5344CB8AC3E}">
        <p14:creationId xmlns:p14="http://schemas.microsoft.com/office/powerpoint/2010/main" val="140007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Bulkhead-Code</a:t>
            </a:r>
          </a:p>
        </p:txBody>
      </p:sp>
    </p:spTree>
    <p:extLst>
      <p:ext uri="{BB962C8B-B14F-4D97-AF65-F5344CB8AC3E}">
        <p14:creationId xmlns:p14="http://schemas.microsoft.com/office/powerpoint/2010/main" val="27989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86C4277-AC53-4E57-9BCC-DAADF7FB92E5}"/>
              </a:ext>
            </a:extLst>
          </p:cNvPr>
          <p:cNvSpPr>
            <a:spLocks noChangeArrowheads="1"/>
          </p:cNvSpPr>
          <p:nvPr/>
        </p:nvSpPr>
        <p:spPr bwMode="auto">
          <a:xfrm>
            <a:off x="195309" y="0"/>
            <a:ext cx="10857389" cy="6555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00"/>
                </a:solidFill>
                <a:effectLst/>
                <a:latin typeface="Hack" panose="020B0609030202020204" pitchFamily="49" charset="0"/>
              </a:rPr>
              <a:t>@RestController</a:t>
            </a:r>
            <a:br>
              <a:rPr kumimoji="0" lang="en-US" altLang="en-US" sz="1200" b="0" i="0" u="none" strike="noStrike" cap="none" normalizeH="0" baseline="0" dirty="0">
                <a:ln>
                  <a:noFill/>
                </a:ln>
                <a:solidFill>
                  <a:srgbClr val="808000"/>
                </a:solidFill>
                <a:effectLst/>
                <a:latin typeface="Hack" panose="020B0609030202020204" pitchFamily="49" charset="0"/>
              </a:rPr>
            </a:br>
            <a:r>
              <a:rPr kumimoji="0" lang="en-US" altLang="en-US" sz="1200" b="0" i="0" u="none" strike="noStrike" cap="none" normalizeH="0" baseline="0" dirty="0">
                <a:ln>
                  <a:noFill/>
                </a:ln>
                <a:solidFill>
                  <a:srgbClr val="808000"/>
                </a:solidFill>
                <a:effectLst/>
                <a:latin typeface="Hack" panose="020B0609030202020204" pitchFamily="49" charset="0"/>
              </a:rPr>
              <a:t>@Log</a:t>
            </a:r>
            <a:br>
              <a:rPr kumimoji="0" lang="en-US" altLang="en-US" sz="1200" b="0" i="0" u="none" strike="noStrike" cap="none" normalizeH="0" baseline="0" dirty="0">
                <a:ln>
                  <a:noFill/>
                </a:ln>
                <a:solidFill>
                  <a:srgbClr val="808000"/>
                </a:solidFill>
                <a:effectLst/>
                <a:latin typeface="Hack" panose="020B0609030202020204" pitchFamily="49" charset="0"/>
              </a:rPr>
            </a:br>
            <a:r>
              <a:rPr kumimoji="0" lang="en-US" altLang="en-US" sz="1200" b="1" i="0" u="none" strike="noStrike" cap="none" normalizeH="0" baseline="0" dirty="0">
                <a:ln>
                  <a:noFill/>
                </a:ln>
                <a:solidFill>
                  <a:srgbClr val="000080"/>
                </a:solidFill>
                <a:effectLst/>
                <a:latin typeface="Hack" panose="020B0609030202020204" pitchFamily="49" charset="0"/>
              </a:rPr>
              <a:t>public class </a:t>
            </a:r>
            <a:r>
              <a:rPr kumimoji="0" lang="en-US" altLang="en-US" sz="1200" b="0" i="0" u="none" strike="noStrike" cap="none" normalizeH="0" baseline="0" dirty="0">
                <a:ln>
                  <a:noFill/>
                </a:ln>
                <a:solidFill>
                  <a:srgbClr val="000000"/>
                </a:solidFill>
                <a:effectLst/>
                <a:latin typeface="Hack" panose="020B0609030202020204" pitchFamily="49" charset="0"/>
              </a:rPr>
              <a:t>MessageController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private static final int </a:t>
            </a:r>
            <a:r>
              <a:rPr kumimoji="0" lang="en-US" altLang="en-US" sz="1200" b="1" i="1" u="none" strike="noStrike" cap="none" normalizeH="0" baseline="0" dirty="0">
                <a:ln>
                  <a:noFill/>
                </a:ln>
                <a:solidFill>
                  <a:srgbClr val="660E7A"/>
                </a:solidFill>
                <a:effectLst/>
                <a:latin typeface="Hack" panose="020B0609030202020204" pitchFamily="49" charset="0"/>
              </a:rPr>
              <a:t>WAIT_TIME_MS </a:t>
            </a: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0000FF"/>
                </a:solidFill>
                <a:effectLst/>
                <a:latin typeface="Hack" panose="020B0609030202020204" pitchFamily="49" charset="0"/>
              </a:rPr>
              <a:t>1000</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private int </a:t>
            </a:r>
            <a:r>
              <a:rPr kumimoji="0" lang="en-US" altLang="en-US" sz="1200" b="1" i="0" u="none" strike="noStrike" cap="none" normalizeH="0" baseline="0" dirty="0">
                <a:ln>
                  <a:noFill/>
                </a:ln>
                <a:solidFill>
                  <a:srgbClr val="660E7A"/>
                </a:solidFill>
                <a:effectLst/>
                <a:latin typeface="Hack" panose="020B0609030202020204" pitchFamily="49" charset="0"/>
              </a:rPr>
              <a:t>counter </a:t>
            </a: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0000FF"/>
                </a:solidFill>
                <a:effectLst/>
                <a:latin typeface="Hack" panose="020B0609030202020204" pitchFamily="49" charset="0"/>
              </a:rPr>
              <a:t>0</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808000"/>
                </a:solidFill>
                <a:effectLst/>
                <a:latin typeface="Hack" panose="020B0609030202020204" pitchFamily="49" charset="0"/>
              </a:rPr>
              <a:t>@GetMapping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public </a:t>
            </a:r>
            <a:r>
              <a:rPr kumimoji="0" lang="en-US" altLang="en-US" sz="1200" b="0" i="0" u="none" strike="noStrike" cap="none" normalizeH="0" baseline="0" dirty="0">
                <a:ln>
                  <a:noFill/>
                </a:ln>
                <a:solidFill>
                  <a:srgbClr val="000000"/>
                </a:solidFill>
                <a:effectLst/>
                <a:latin typeface="Hack" panose="020B0609030202020204" pitchFamily="49" charset="0"/>
              </a:rPr>
              <a:t>String okay()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return </a:t>
            </a:r>
            <a:r>
              <a:rPr kumimoji="0" lang="en-US" altLang="en-US" sz="1200" b="1" i="0" u="none" strike="noStrike" cap="none" normalizeH="0" baseline="0" dirty="0">
                <a:ln>
                  <a:noFill/>
                </a:ln>
                <a:solidFill>
                  <a:srgbClr val="008000"/>
                </a:solidFill>
                <a:effectLst/>
                <a:latin typeface="Hack" panose="020B0609030202020204" pitchFamily="49" charset="0"/>
              </a:rPr>
              <a:t>"I'm okay."</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808000"/>
                </a:solidFill>
                <a:effectLst/>
                <a:latin typeface="Hack" panose="020B0609030202020204" pitchFamily="49" charset="0"/>
              </a:rPr>
              <a:t>@GetMapping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"/slow"</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public </a:t>
            </a:r>
            <a:r>
              <a:rPr kumimoji="0" lang="en-US" altLang="en-US" sz="1200" b="0" i="0" u="none" strike="noStrike" cap="none" normalizeH="0" baseline="0" dirty="0">
                <a:ln>
                  <a:noFill/>
                </a:ln>
                <a:solidFill>
                  <a:srgbClr val="000000"/>
                </a:solidFill>
                <a:effectLst/>
                <a:latin typeface="Hack" panose="020B0609030202020204" pitchFamily="49" charset="0"/>
              </a:rPr>
              <a:t>String slow() </a:t>
            </a:r>
            <a:r>
              <a:rPr kumimoji="0" lang="en-US" altLang="en-US" sz="1200" b="1" i="0" u="none" strike="noStrike" cap="none" normalizeH="0" baseline="0" dirty="0">
                <a:ln>
                  <a:noFill/>
                </a:ln>
                <a:solidFill>
                  <a:srgbClr val="000080"/>
                </a:solidFill>
                <a:effectLst/>
                <a:latin typeface="Hack" panose="020B0609030202020204" pitchFamily="49" charset="0"/>
              </a:rPr>
              <a:t>throws </a:t>
            </a:r>
            <a:r>
              <a:rPr kumimoji="0" lang="en-US" altLang="en-US" sz="1200" b="0" i="0" u="none" strike="noStrike" cap="none" normalizeH="0" baseline="0" dirty="0">
                <a:ln>
                  <a:noFill/>
                </a:ln>
                <a:solidFill>
                  <a:srgbClr val="000000"/>
                </a:solidFill>
                <a:effectLst/>
                <a:latin typeface="Hack" panose="020B0609030202020204" pitchFamily="49" charset="0"/>
              </a:rPr>
              <a:t>InterruptedException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Thread.</a:t>
            </a:r>
            <a:r>
              <a:rPr kumimoji="0" lang="en-US" altLang="en-US" sz="1200" b="0" i="1" u="none" strike="noStrike" cap="none" normalizeH="0" baseline="0" dirty="0">
                <a:ln>
                  <a:noFill/>
                </a:ln>
                <a:solidFill>
                  <a:srgbClr val="000000"/>
                </a:solidFill>
                <a:effectLst/>
                <a:latin typeface="Hack" panose="020B0609030202020204" pitchFamily="49" charset="0"/>
              </a:rPr>
              <a:t>sleep</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1" u="none" strike="noStrike" cap="none" normalizeH="0" baseline="0" dirty="0">
                <a:ln>
                  <a:noFill/>
                </a:ln>
                <a:solidFill>
                  <a:srgbClr val="660E7A"/>
                </a:solidFill>
                <a:effectLst/>
                <a:latin typeface="Hack" panose="020B0609030202020204" pitchFamily="49" charset="0"/>
              </a:rPr>
              <a:t>WAIT_TIME_MS</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return </a:t>
            </a:r>
            <a:r>
              <a:rPr kumimoji="0" lang="en-US" altLang="en-US" sz="1200" b="1" i="0" u="none" strike="noStrike" cap="none" normalizeH="0" baseline="0" dirty="0">
                <a:ln>
                  <a:noFill/>
                </a:ln>
                <a:solidFill>
                  <a:srgbClr val="008000"/>
                </a:solidFill>
                <a:effectLst/>
                <a:latin typeface="Hack" panose="020B0609030202020204" pitchFamily="49" charset="0"/>
              </a:rPr>
              <a:t>"I'm okay, just slow"</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808000"/>
                </a:solidFill>
                <a:effectLst/>
                <a:latin typeface="Hack" panose="020B0609030202020204" pitchFamily="49" charset="0"/>
              </a:rPr>
              <a:t>@GetMapping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"/error"</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public </a:t>
            </a:r>
            <a:r>
              <a:rPr kumimoji="0" lang="en-US" altLang="en-US" sz="1200" b="0" i="0" u="none" strike="noStrike" cap="none" normalizeH="0" baseline="0" dirty="0">
                <a:ln>
                  <a:noFill/>
                </a:ln>
                <a:solidFill>
                  <a:srgbClr val="000000"/>
                </a:solidFill>
                <a:effectLst/>
                <a:latin typeface="Hack" panose="020B0609030202020204" pitchFamily="49" charset="0"/>
              </a:rPr>
              <a:t>String error()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throw new </a:t>
            </a:r>
            <a:r>
              <a:rPr kumimoji="0" lang="en-US" altLang="en-US" sz="1200" b="0" i="0" u="none" strike="noStrike" cap="none" normalizeH="0" baseline="0" dirty="0" err="1">
                <a:ln>
                  <a:noFill/>
                </a:ln>
                <a:solidFill>
                  <a:srgbClr val="000000"/>
                </a:solidFill>
                <a:effectLst/>
                <a:latin typeface="Hack" panose="020B0609030202020204" pitchFamily="49" charset="0"/>
              </a:rPr>
              <a:t>InternalServerErrorException</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"I'm definitely not okay!"</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808000"/>
                </a:solidFill>
                <a:effectLst/>
                <a:latin typeface="Hack" panose="020B0609030202020204" pitchFamily="49" charset="0"/>
              </a:rPr>
              <a:t>@GetMapping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"/erratic"</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public </a:t>
            </a:r>
            <a:r>
              <a:rPr kumimoji="0" lang="en-US" altLang="en-US" sz="1200" b="0" i="0" u="none" strike="noStrike" cap="none" normalizeH="0" baseline="0" dirty="0">
                <a:ln>
                  <a:noFill/>
                </a:ln>
                <a:solidFill>
                  <a:srgbClr val="000000"/>
                </a:solidFill>
                <a:effectLst/>
                <a:latin typeface="Hack" panose="020B0609030202020204" pitchFamily="49" charset="0"/>
              </a:rPr>
              <a:t>String erratic() </a:t>
            </a:r>
            <a:r>
              <a:rPr kumimoji="0" lang="en-US" altLang="en-US" sz="1200" b="1" i="0" u="none" strike="noStrike" cap="none" normalizeH="0" baseline="0" dirty="0">
                <a:ln>
                  <a:noFill/>
                </a:ln>
                <a:solidFill>
                  <a:srgbClr val="000080"/>
                </a:solidFill>
                <a:effectLst/>
                <a:latin typeface="Hack" panose="020B0609030202020204" pitchFamily="49" charset="0"/>
              </a:rPr>
              <a:t>throws </a:t>
            </a:r>
            <a:r>
              <a:rPr kumimoji="0" lang="en-US" altLang="en-US" sz="1200" b="0" i="0" u="none" strike="noStrike" cap="none" normalizeH="0" baseline="0" dirty="0">
                <a:ln>
                  <a:noFill/>
                </a:ln>
                <a:solidFill>
                  <a:srgbClr val="000000"/>
                </a:solidFill>
                <a:effectLst/>
                <a:latin typeface="Hack" panose="020B0609030202020204" pitchFamily="49" charset="0"/>
              </a:rPr>
              <a:t>InterruptedException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1" u="none" strike="noStrike" cap="none" normalizeH="0" baseline="0" dirty="0">
                <a:ln>
                  <a:noFill/>
                </a:ln>
                <a:solidFill>
                  <a:srgbClr val="660E7A"/>
                </a:solidFill>
                <a:effectLst/>
                <a:latin typeface="Hack" panose="020B0609030202020204" pitchFamily="49" charset="0"/>
              </a:rPr>
              <a:t>log</a:t>
            </a:r>
            <a:r>
              <a:rPr kumimoji="0" lang="en-US" altLang="en-US" sz="1200" b="0" i="0" u="none" strike="noStrike" cap="none" normalizeH="0" baseline="0" dirty="0">
                <a:ln>
                  <a:noFill/>
                </a:ln>
                <a:solidFill>
                  <a:srgbClr val="000000"/>
                </a:solidFill>
                <a:effectLst/>
                <a:latin typeface="Hack" panose="020B0609030202020204" pitchFamily="49" charset="0"/>
              </a:rPr>
              <a:t>.info(</a:t>
            </a:r>
            <a:r>
              <a:rPr kumimoji="0" lang="en-US" altLang="en-US" sz="1200" b="0" i="0" u="none" strike="noStrike" cap="none" normalizeH="0" baseline="0" dirty="0" err="1">
                <a:ln>
                  <a:noFill/>
                </a:ln>
                <a:solidFill>
                  <a:srgbClr val="000000"/>
                </a:solidFill>
                <a:effectLst/>
                <a:latin typeface="Hack" panose="020B0609030202020204" pitchFamily="49" charset="0"/>
              </a:rPr>
              <a:t>Integer.</a:t>
            </a:r>
            <a:r>
              <a:rPr kumimoji="0" lang="en-US" altLang="en-US" sz="1200" b="0" i="1" u="none" strike="noStrike" cap="none" normalizeH="0" baseline="0" dirty="0" err="1">
                <a:ln>
                  <a:noFill/>
                </a:ln>
                <a:solidFill>
                  <a:srgbClr val="000000"/>
                </a:solidFill>
                <a:effectLst/>
                <a:latin typeface="Hack" panose="020B0609030202020204" pitchFamily="49" charset="0"/>
              </a:rPr>
              <a:t>toString</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660E7A"/>
                </a:solidFill>
                <a:effectLst/>
                <a:latin typeface="Hack" panose="020B0609030202020204" pitchFamily="49" charset="0"/>
              </a:rPr>
              <a:t>counter</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if </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0" i="0" u="none" strike="noStrike" cap="none" normalizeH="0" baseline="0" dirty="0" err="1">
                <a:ln>
                  <a:noFill/>
                </a:ln>
                <a:solidFill>
                  <a:srgbClr val="000000"/>
                </a:solidFill>
                <a:effectLst/>
                <a:latin typeface="Hack" panose="020B0609030202020204" pitchFamily="49" charset="0"/>
              </a:rPr>
              <a:t>ThreadLocalRandom.</a:t>
            </a:r>
            <a:r>
              <a:rPr kumimoji="0" lang="en-US" altLang="en-US" sz="1200" b="0" i="1" u="none" strike="noStrike" cap="none" normalizeH="0" baseline="0" dirty="0" err="1">
                <a:ln>
                  <a:noFill/>
                </a:ln>
                <a:solidFill>
                  <a:srgbClr val="000000"/>
                </a:solidFill>
                <a:effectLst/>
                <a:latin typeface="Hack" panose="020B0609030202020204" pitchFamily="49" charset="0"/>
              </a:rPr>
              <a:t>current</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0" i="0" u="none" strike="noStrike" cap="none" normalizeH="0" baseline="0" dirty="0" err="1">
                <a:ln>
                  <a:noFill/>
                </a:ln>
                <a:solidFill>
                  <a:srgbClr val="000000"/>
                </a:solidFill>
                <a:effectLst/>
                <a:latin typeface="Hack" panose="020B0609030202020204" pitchFamily="49" charset="0"/>
              </a:rPr>
              <a:t>nextInt</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0" i="0" u="none" strike="noStrike" cap="none" normalizeH="0" baseline="0" dirty="0">
                <a:ln>
                  <a:noFill/>
                </a:ln>
                <a:solidFill>
                  <a:srgbClr val="0000FF"/>
                </a:solidFill>
                <a:effectLst/>
                <a:latin typeface="Hack" panose="020B0609030202020204" pitchFamily="49" charset="0"/>
              </a:rPr>
              <a:t>0</a:t>
            </a: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0" i="0" u="none" strike="noStrike" cap="none" normalizeH="0" baseline="0" dirty="0">
                <a:ln>
                  <a:noFill/>
                </a:ln>
                <a:solidFill>
                  <a:srgbClr val="0000FF"/>
                </a:solidFill>
                <a:effectLst/>
                <a:latin typeface="Hack" panose="020B0609030202020204" pitchFamily="49" charset="0"/>
              </a:rPr>
              <a:t>5</a:t>
            </a:r>
            <a:r>
              <a:rPr kumimoji="0" lang="en-US" altLang="en-US" sz="1200" b="0" i="0" u="none" strike="noStrike" cap="none" normalizeH="0" baseline="0" dirty="0">
                <a:ln>
                  <a:noFill/>
                </a:ln>
                <a:solidFill>
                  <a:srgbClr val="000000"/>
                </a:solidFill>
                <a:effectLst/>
                <a:latin typeface="Hack" panose="020B0609030202020204" pitchFamily="49" charset="0"/>
              </a:rPr>
              <a:t>) != </a:t>
            </a:r>
            <a:r>
              <a:rPr kumimoji="0" lang="en-US" altLang="en-US" sz="1200" b="0" i="0" u="none" strike="noStrike" cap="none" normalizeH="0" baseline="0" dirty="0">
                <a:ln>
                  <a:noFill/>
                </a:ln>
                <a:solidFill>
                  <a:srgbClr val="0000FF"/>
                </a:solidFill>
                <a:effectLst/>
                <a:latin typeface="Hack" panose="020B0609030202020204" pitchFamily="49" charset="0"/>
              </a:rPr>
              <a:t>0</a:t>
            </a: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1" u="none" strike="noStrike" cap="none" normalizeH="0" baseline="0" dirty="0">
                <a:ln>
                  <a:noFill/>
                </a:ln>
                <a:solidFill>
                  <a:srgbClr val="660E7A"/>
                </a:solidFill>
                <a:effectLst/>
                <a:latin typeface="Hack" panose="020B0609030202020204" pitchFamily="49" charset="0"/>
              </a:rPr>
              <a:t>log</a:t>
            </a:r>
            <a:r>
              <a:rPr kumimoji="0" lang="en-US" altLang="en-US" sz="1200" b="0" i="0" u="none" strike="noStrike" cap="none" normalizeH="0" baseline="0" dirty="0">
                <a:ln>
                  <a:noFill/>
                </a:ln>
                <a:solidFill>
                  <a:srgbClr val="000000"/>
                </a:solidFill>
                <a:effectLst/>
                <a:latin typeface="Hack" panose="020B0609030202020204" pitchFamily="49" charset="0"/>
              </a:rPr>
              <a:t>.info(</a:t>
            </a:r>
            <a:r>
              <a:rPr kumimoji="0" lang="en-US" altLang="en-US" sz="1200" b="1" i="0" u="none" strike="noStrike" cap="none" normalizeH="0" baseline="0" dirty="0">
                <a:ln>
                  <a:noFill/>
                </a:ln>
                <a:solidFill>
                  <a:srgbClr val="008000"/>
                </a:solidFill>
                <a:effectLst/>
                <a:latin typeface="Hack" panose="020B0609030202020204" pitchFamily="49" charset="0"/>
              </a:rPr>
              <a:t>"erratic"</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throw new </a:t>
            </a:r>
            <a:r>
              <a:rPr kumimoji="0" lang="en-US" altLang="en-US" sz="1200" b="0" i="0" u="none" strike="noStrike" cap="none" normalizeH="0" baseline="0" dirty="0" err="1">
                <a:ln>
                  <a:noFill/>
                </a:ln>
                <a:solidFill>
                  <a:srgbClr val="000000"/>
                </a:solidFill>
                <a:effectLst/>
                <a:latin typeface="Hack" panose="020B0609030202020204" pitchFamily="49" charset="0"/>
              </a:rPr>
              <a:t>InternalServerErrorException</a:t>
            </a:r>
            <a:r>
              <a:rPr kumimoji="0" lang="en-US" altLang="en-US" sz="1200" b="0" i="0" u="none" strike="noStrike" cap="none" normalizeH="0" baseline="0" dirty="0">
                <a:ln>
                  <a:noFill/>
                </a:ln>
                <a:solidFill>
                  <a:srgbClr val="000000"/>
                </a:solidFill>
                <a:effectLst/>
                <a:latin typeface="Hack" panose="020B0609030202020204" pitchFamily="49" charset="0"/>
              </a:rPr>
              <a:t>(</a:t>
            </a:r>
            <a:r>
              <a:rPr kumimoji="0" lang="en-US" altLang="en-US" sz="1200" b="1" i="0" u="none" strike="noStrike" cap="none" normalizeH="0" baseline="0" dirty="0">
                <a:ln>
                  <a:noFill/>
                </a:ln>
                <a:solidFill>
                  <a:srgbClr val="008000"/>
                </a:solidFill>
                <a:effectLst/>
                <a:latin typeface="Hack" panose="020B0609030202020204" pitchFamily="49" charset="0"/>
              </a:rPr>
              <a:t>"I am erratic"</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1" u="none" strike="noStrike" cap="none" normalizeH="0" baseline="0" dirty="0">
                <a:ln>
                  <a:noFill/>
                </a:ln>
                <a:solidFill>
                  <a:srgbClr val="660E7A"/>
                </a:solidFill>
                <a:effectLst/>
                <a:latin typeface="Hack" panose="020B0609030202020204" pitchFamily="49" charset="0"/>
              </a:rPr>
              <a:t>log</a:t>
            </a:r>
            <a:r>
              <a:rPr kumimoji="0" lang="en-US" altLang="en-US" sz="1200" b="0" i="0" u="none" strike="noStrike" cap="none" normalizeH="0" baseline="0" dirty="0">
                <a:ln>
                  <a:noFill/>
                </a:ln>
                <a:solidFill>
                  <a:srgbClr val="000000"/>
                </a:solidFill>
                <a:effectLst/>
                <a:latin typeface="Hack" panose="020B0609030202020204" pitchFamily="49" charset="0"/>
              </a:rPr>
              <a:t>.info(</a:t>
            </a:r>
            <a:r>
              <a:rPr kumimoji="0" lang="en-US" altLang="en-US" sz="1200" b="1" i="0" u="none" strike="noStrike" cap="none" normalizeH="0" baseline="0" dirty="0">
                <a:ln>
                  <a:noFill/>
                </a:ln>
                <a:solidFill>
                  <a:srgbClr val="008000"/>
                </a:solidFill>
                <a:effectLst/>
                <a:latin typeface="Hack" panose="020B0609030202020204" pitchFamily="49" charset="0"/>
              </a:rPr>
              <a:t>"ok"</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r>
              <a:rPr kumimoji="0" lang="en-US" altLang="en-US" sz="1200" b="1" i="0" u="none" strike="noStrike" cap="none" normalizeH="0" baseline="0" dirty="0">
                <a:ln>
                  <a:noFill/>
                </a:ln>
                <a:solidFill>
                  <a:srgbClr val="000080"/>
                </a:solidFill>
                <a:effectLst/>
                <a:latin typeface="Hack" panose="020B0609030202020204" pitchFamily="49" charset="0"/>
              </a:rPr>
              <a:t>return </a:t>
            </a:r>
            <a:r>
              <a:rPr kumimoji="0" lang="en-US" altLang="en-US" sz="1200" b="1" i="0" u="none" strike="noStrike" cap="none" normalizeH="0" baseline="0" dirty="0">
                <a:ln>
                  <a:noFill/>
                </a:ln>
                <a:solidFill>
                  <a:srgbClr val="008000"/>
                </a:solidFill>
                <a:effectLst/>
                <a:latin typeface="Hack" panose="020B0609030202020204" pitchFamily="49" charset="0"/>
              </a:rPr>
              <a:t>"For I am ok!"</a:t>
            </a:r>
            <a:r>
              <a:rPr kumimoji="0" lang="en-US" altLang="en-US" sz="1200" b="0" i="0" u="none" strike="noStrike" cap="none" normalizeH="0" baseline="0" dirty="0">
                <a:ln>
                  <a:noFill/>
                </a:ln>
                <a:solidFill>
                  <a:srgbClr val="000000"/>
                </a:solidFill>
                <a:effectLst/>
                <a:latin typeface="Hack" panose="020B0609030202020204" pitchFamily="49" charset="0"/>
              </a:rPr>
              <a:t>;</a:t>
            </a: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    }</a:t>
            </a:r>
            <a:br>
              <a:rPr kumimoji="0" lang="en-US" altLang="en-US" sz="1200" b="0" i="0" u="none" strike="noStrike" cap="none" normalizeH="0" baseline="0" dirty="0">
                <a:ln>
                  <a:noFill/>
                </a:ln>
                <a:solidFill>
                  <a:srgbClr val="000000"/>
                </a:solidFill>
                <a:effectLst/>
                <a:latin typeface="Hack" panose="020B0609030202020204" pitchFamily="49" charset="0"/>
              </a:rPr>
            </a:br>
            <a:br>
              <a:rPr kumimoji="0" lang="en-US" altLang="en-US" sz="1200" b="0" i="0" u="none" strike="noStrike" cap="none" normalizeH="0" baseline="0" dirty="0">
                <a:ln>
                  <a:noFill/>
                </a:ln>
                <a:solidFill>
                  <a:srgbClr val="000000"/>
                </a:solidFill>
                <a:effectLst/>
                <a:latin typeface="Hack" panose="020B0609030202020204" pitchFamily="49" charset="0"/>
              </a:rPr>
            </a:br>
            <a:r>
              <a:rPr kumimoji="0" lang="en-US" altLang="en-US" sz="1200" b="0" i="0" u="none" strike="noStrike" cap="none" normalizeH="0" baseline="0" dirty="0">
                <a:ln>
                  <a:noFill/>
                </a:ln>
                <a:solidFill>
                  <a:srgbClr val="000000"/>
                </a:solidFill>
                <a:effectLst/>
                <a:latin typeface="Hack" panose="020B060903020202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171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3094CD7-A7C5-412F-87DE-0DCE08CE74D4}"/>
              </a:ext>
            </a:extLst>
          </p:cNvPr>
          <p:cNvSpPr>
            <a:spLocks noChangeArrowheads="1"/>
          </p:cNvSpPr>
          <p:nvPr/>
        </p:nvSpPr>
        <p:spPr bwMode="auto">
          <a:xfrm>
            <a:off x="204186" y="17667"/>
            <a:ext cx="10582183" cy="7194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8000"/>
                </a:solidFill>
                <a:effectLst/>
                <a:latin typeface="Hack" panose="020B0609030202020204" pitchFamily="49" charset="0"/>
              </a:rPr>
              <a:t>@RestController</a:t>
            </a:r>
            <a:br>
              <a:rPr kumimoji="0" lang="en-US" altLang="en-US" sz="1000" b="0" i="0" u="none" strike="noStrike" cap="none" normalizeH="0" baseline="0" dirty="0">
                <a:ln>
                  <a:noFill/>
                </a:ln>
                <a:solidFill>
                  <a:srgbClr val="808000"/>
                </a:solidFill>
                <a:effectLst/>
                <a:latin typeface="Hack" panose="020B0609030202020204" pitchFamily="49" charset="0"/>
              </a:rPr>
            </a:br>
            <a:r>
              <a:rPr kumimoji="0" lang="en-US" altLang="en-US" sz="1000" b="1" i="0" u="none" strike="noStrike" cap="none" normalizeH="0" baseline="0" dirty="0">
                <a:ln>
                  <a:noFill/>
                </a:ln>
                <a:solidFill>
                  <a:srgbClr val="000080"/>
                </a:solidFill>
                <a:effectLst/>
                <a:latin typeface="Hack" panose="020B0609030202020204" pitchFamily="49" charset="0"/>
              </a:rPr>
              <a:t>public class </a:t>
            </a:r>
            <a:r>
              <a:rPr kumimoji="0" lang="en-US" altLang="en-US" sz="1000" b="0" i="0" u="none" strike="noStrike" cap="none" normalizeH="0" baseline="0" dirty="0" err="1">
                <a:ln>
                  <a:noFill/>
                </a:ln>
                <a:solidFill>
                  <a:srgbClr val="000000"/>
                </a:solidFill>
                <a:effectLst/>
                <a:latin typeface="Hack" panose="020B0609030202020204" pitchFamily="49" charset="0"/>
              </a:rPr>
              <a:t>ConsumerController</a:t>
            </a: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static final </a:t>
            </a:r>
            <a:r>
              <a:rPr kumimoji="0" lang="en-US" altLang="en-US" sz="1000" b="0" i="0" u="none" strike="noStrike" cap="none" normalizeH="0" baseline="0" dirty="0">
                <a:ln>
                  <a:noFill/>
                </a:ln>
                <a:solidFill>
                  <a:srgbClr val="000000"/>
                </a:solidFill>
                <a:effectLst/>
                <a:latin typeface="Hack" panose="020B0609030202020204" pitchFamily="49" charset="0"/>
              </a:rPr>
              <a:t>Logger </a:t>
            </a:r>
            <a:r>
              <a:rPr kumimoji="0" lang="en-US" altLang="en-US" sz="1000" b="1" i="1" u="none" strike="noStrike" cap="none" normalizeH="0" baseline="0" dirty="0" err="1">
                <a:ln>
                  <a:noFill/>
                </a:ln>
                <a:solidFill>
                  <a:srgbClr val="660E7A"/>
                </a:solidFill>
                <a:effectLst/>
                <a:latin typeface="Hack" panose="020B0609030202020204" pitchFamily="49" charset="0"/>
              </a:rPr>
              <a:t>LOGGER</a:t>
            </a:r>
            <a:r>
              <a:rPr kumimoji="0" lang="en-US" altLang="en-US" sz="1000" b="1" i="1"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LoggerFactory.</a:t>
            </a:r>
            <a:r>
              <a:rPr kumimoji="0" lang="en-US" altLang="en-US" sz="1000" b="0" i="1" u="none" strike="noStrike" cap="none" normalizeH="0" baseline="0" dirty="0" err="1">
                <a:ln>
                  <a:noFill/>
                </a:ln>
                <a:solidFill>
                  <a:srgbClr val="000000"/>
                </a:solidFill>
                <a:effectLst/>
                <a:latin typeface="Hack" panose="020B0609030202020204" pitchFamily="49" charset="0"/>
              </a:rPr>
              <a:t>getLogger</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ConsumerController.</a:t>
            </a:r>
            <a:r>
              <a:rPr kumimoji="0" lang="en-US" altLang="en-US" sz="1000" b="1" i="0" u="none" strike="noStrike" cap="none" normalizeH="0" baseline="0" dirty="0" err="1">
                <a:ln>
                  <a:noFill/>
                </a:ln>
                <a:solidFill>
                  <a:srgbClr val="000080"/>
                </a:solidFill>
                <a:effectLst/>
                <a:latin typeface="Hack" panose="020B0609030202020204" pitchFamily="49" charset="0"/>
              </a:rPr>
              <a:t>class</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final </a:t>
            </a:r>
            <a:r>
              <a:rPr kumimoji="0" lang="en-US" altLang="en-US" sz="1000" b="0" i="0" u="none" strike="noStrike" cap="none" normalizeH="0" baseline="0" dirty="0" err="1">
                <a:ln>
                  <a:noFill/>
                </a:ln>
                <a:solidFill>
                  <a:srgbClr val="000000"/>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660E7A"/>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final </a:t>
            </a:r>
            <a:r>
              <a:rPr kumimoji="0" lang="en-US" altLang="en-US" sz="1000" b="0" i="0" u="none" strike="noStrike" cap="none" normalizeH="0" baseline="0" dirty="0">
                <a:ln>
                  <a:noFill/>
                </a:ln>
                <a:solidFill>
                  <a:srgbClr val="000000"/>
                </a:solidFill>
                <a:effectLst/>
                <a:latin typeface="Hack" panose="020B0609030202020204" pitchFamily="49" charset="0"/>
              </a:rPr>
              <a:t>String </a:t>
            </a:r>
            <a:r>
              <a:rPr kumimoji="0" lang="en-US" altLang="en-US" sz="1000" b="1" i="0" u="none" strike="noStrike" cap="none" normalizeH="0" baseline="0" dirty="0" err="1">
                <a:ln>
                  <a:noFill/>
                </a:ln>
                <a:solidFill>
                  <a:srgbClr val="660E7A"/>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final </a:t>
            </a:r>
            <a:r>
              <a:rPr kumimoji="0" lang="en-US" altLang="en-US" sz="1000" b="0" i="0" u="none" strike="noStrike" cap="none" normalizeH="0" baseline="0" dirty="0">
                <a:ln>
                  <a:noFill/>
                </a:ln>
                <a:solidFill>
                  <a:srgbClr val="000000"/>
                </a:solidFill>
                <a:effectLst/>
                <a:latin typeface="Hack" panose="020B0609030202020204" pitchFamily="49" charset="0"/>
              </a:rPr>
              <a:t>Bulkhead </a:t>
            </a:r>
            <a:r>
              <a:rPr kumimoji="0" lang="en-US" altLang="en-US" sz="1000" b="1" i="0" u="none" strike="noStrike" cap="none" normalizeH="0" baseline="0" dirty="0" err="1">
                <a:ln>
                  <a:noFill/>
                </a:ln>
                <a:solidFill>
                  <a:srgbClr val="660E7A"/>
                </a:solidFill>
                <a:effectLst/>
                <a:latin typeface="Hack" panose="020B0609030202020204" pitchFamily="49" charset="0"/>
              </a:rPr>
              <a:t>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public </a:t>
            </a:r>
            <a:r>
              <a:rPr kumimoji="0" lang="en-US" altLang="en-US" sz="1000" b="0" i="0" u="none" strike="noStrike" cap="none" normalizeH="0" baseline="0" dirty="0" err="1">
                <a:ln>
                  <a:noFill/>
                </a:ln>
                <a:solidFill>
                  <a:srgbClr val="000000"/>
                </a:solidFill>
                <a:effectLst/>
                <a:latin typeface="Hack" panose="020B0609030202020204" pitchFamily="49" charset="0"/>
              </a:rPr>
              <a:t>ConsumerController</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a:ln>
                  <a:noFill/>
                </a:ln>
                <a:solidFill>
                  <a:srgbClr val="808000"/>
                </a:solidFill>
                <a:effectLst/>
                <a:latin typeface="Hack" panose="020B0609030202020204" pitchFamily="49" charset="0"/>
              </a:rPr>
              <a:t>@Value</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8000"/>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 String </a:t>
            </a:r>
            <a:r>
              <a:rPr kumimoji="0" lang="en-US" altLang="en-US" sz="1000" b="0" i="0" u="none" strike="noStrike" cap="none" normalizeH="0" baseline="0" dirty="0" err="1">
                <a:ln>
                  <a:noFill/>
                </a:ln>
                <a:solidFill>
                  <a:srgbClr val="000000"/>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a:ln>
                  <a:noFill/>
                </a:ln>
                <a:solidFill>
                  <a:srgbClr val="808000"/>
                </a:solidFill>
                <a:effectLst/>
                <a:latin typeface="Hack" panose="020B0609030202020204" pitchFamily="49" charset="0"/>
              </a:rPr>
              <a:t>@Value</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8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int </a:t>
            </a:r>
            <a:r>
              <a:rPr kumimoji="0" lang="en-US" altLang="en-US" sz="1000" b="0" i="0" u="none" strike="noStrike" cap="none" normalizeH="0" baseline="0" dirty="0" err="1">
                <a:ln>
                  <a:noFill/>
                </a:ln>
                <a:solidFill>
                  <a:srgbClr val="000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000080"/>
                </a:solidFill>
                <a:effectLst/>
                <a:latin typeface="Hack" panose="020B0609030202020204" pitchFamily="49" charset="0"/>
              </a:rPr>
              <a:t>this</a:t>
            </a:r>
            <a:r>
              <a:rPr kumimoji="0" lang="en-US" altLang="en-US" sz="1000" b="0" i="0" u="none" strike="noStrike" cap="none" normalizeH="0" baseline="0" dirty="0" err="1">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restTemplate</a:t>
            </a:r>
            <a:r>
              <a:rPr kumimoji="0" lang="en-US" altLang="en-US" sz="1000" b="1" i="0"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restTemplate</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000080"/>
                </a:solidFill>
                <a:effectLst/>
                <a:latin typeface="Hack" panose="020B0609030202020204" pitchFamily="49" charset="0"/>
              </a:rPr>
              <a:t>this</a:t>
            </a:r>
            <a:r>
              <a:rPr kumimoji="0" lang="en-US" altLang="en-US" sz="1000" b="0" i="0" u="none" strike="noStrike" cap="none" normalizeH="0" baseline="0" dirty="0" err="1">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providerUri</a:t>
            </a:r>
            <a:r>
              <a:rPr kumimoji="0" lang="en-US" altLang="en-US" sz="1000" b="1" i="0"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000080"/>
                </a:solidFill>
                <a:effectLst/>
                <a:latin typeface="Hack" panose="020B0609030202020204" pitchFamily="49" charset="0"/>
              </a:rPr>
              <a:t>this</a:t>
            </a:r>
            <a:r>
              <a:rPr kumimoji="0" lang="en-US" altLang="en-US" sz="1000" b="0" i="0" u="none" strike="noStrike" cap="none" normalizeH="0" baseline="0" dirty="0" err="1">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bulkhead</a:t>
            </a:r>
            <a:r>
              <a:rPr kumimoji="0" lang="en-US" altLang="en-US" sz="1000" b="1" i="0"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createBulkHead</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100" b="0" i="0" u="none" strike="noStrike" cap="none" normalizeH="0" baseline="0" dirty="0" err="1">
                <a:ln>
                  <a:noFill/>
                </a:ln>
                <a:solidFill>
                  <a:srgbClr val="000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1" u="none" strike="noStrike" cap="none" normalizeH="0" baseline="0" dirty="0">
                <a:ln>
                  <a:noFill/>
                </a:ln>
                <a:solidFill>
                  <a:srgbClr val="808080"/>
                </a:solidFill>
                <a:effectLst/>
                <a:latin typeface="Hack" panose="020B0609030202020204" pitchFamily="49" charset="0"/>
              </a:rPr>
              <a:t>//bulk head configuration</a:t>
            </a:r>
            <a:br>
              <a:rPr kumimoji="0" lang="en-US" altLang="en-US" sz="1000" b="0" i="1" u="none" strike="noStrike" cap="none" normalizeH="0" baseline="0" dirty="0">
                <a:ln>
                  <a:noFill/>
                </a:ln>
                <a:solidFill>
                  <a:srgbClr val="808080"/>
                </a:solidFill>
                <a:effectLst/>
                <a:latin typeface="Hack" panose="020B0609030202020204" pitchFamily="49" charset="0"/>
              </a:rPr>
            </a:br>
            <a:r>
              <a:rPr kumimoji="0" lang="en-US" altLang="en-US" sz="1000" b="0" i="1" u="none" strike="noStrike" cap="none" normalizeH="0" baseline="0" dirty="0">
                <a:ln>
                  <a:noFill/>
                </a:ln>
                <a:solidFill>
                  <a:srgbClr val="80808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private </a:t>
            </a:r>
            <a:r>
              <a:rPr kumimoji="0" lang="en-US" altLang="en-US" sz="1000" b="0" i="0" u="none" strike="noStrike" cap="none" normalizeH="0" baseline="0" dirty="0">
                <a:ln>
                  <a:noFill/>
                </a:ln>
                <a:solidFill>
                  <a:srgbClr val="000000"/>
                </a:solidFill>
                <a:effectLst/>
                <a:latin typeface="Hack" panose="020B0609030202020204" pitchFamily="49" charset="0"/>
              </a:rPr>
              <a:t>Bulkhead </a:t>
            </a:r>
            <a:r>
              <a:rPr kumimoji="0" lang="en-US" altLang="en-US" sz="1000" b="0" i="0" u="none" strike="noStrike" cap="none" normalizeH="0" baseline="0" dirty="0" err="1">
                <a:ln>
                  <a:noFill/>
                </a:ln>
                <a:solidFill>
                  <a:srgbClr val="000000"/>
                </a:solidFill>
                <a:effectLst/>
                <a:latin typeface="Hack" panose="020B0609030202020204" pitchFamily="49" charset="0"/>
              </a:rPr>
              <a:t>createBulkHead</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0080"/>
                </a:solidFill>
                <a:effectLst/>
                <a:latin typeface="Hack" panose="020B0609030202020204" pitchFamily="49" charset="0"/>
              </a:rPr>
              <a:t>int </a:t>
            </a:r>
            <a:r>
              <a:rPr kumimoji="0" lang="en-US" altLang="en-US" sz="1000" b="0" i="0" u="none" strike="noStrike" cap="none" normalizeH="0" baseline="0" dirty="0" err="1">
                <a:ln>
                  <a:noFill/>
                </a:ln>
                <a:solidFill>
                  <a:srgbClr val="000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BulkheadConfig</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bulkheadConfig</a:t>
            </a:r>
            <a:r>
              <a:rPr kumimoji="0" lang="en-US" altLang="en-US" sz="1000" b="0" i="0" u="none" strike="noStrike" cap="none" normalizeH="0" baseline="0" dirty="0">
                <a:ln>
                  <a:noFill/>
                </a:ln>
                <a:solidFill>
                  <a:srgbClr val="000000"/>
                </a:solidFill>
                <a:effectLst/>
                <a:latin typeface="Hack" panose="020B0609030202020204" pitchFamily="49" charset="0"/>
              </a:rPr>
              <a:t> = </a:t>
            </a:r>
            <a:r>
              <a:rPr kumimoji="0" lang="en-US" altLang="en-US" sz="1000" b="0" i="0" u="none" strike="noStrike" cap="none" normalizeH="0" baseline="0" dirty="0" err="1">
                <a:ln>
                  <a:noFill/>
                </a:ln>
                <a:solidFill>
                  <a:srgbClr val="000000"/>
                </a:solidFill>
                <a:effectLst/>
                <a:latin typeface="Hack" panose="020B0609030202020204" pitchFamily="49" charset="0"/>
              </a:rPr>
              <a:t>BulkheadConfig.</a:t>
            </a:r>
            <a:r>
              <a:rPr kumimoji="0" lang="en-US" altLang="en-US" sz="1000" b="0" i="1" u="none" strike="noStrike" cap="none" normalizeH="0" baseline="0" dirty="0" err="1">
                <a:ln>
                  <a:noFill/>
                </a:ln>
                <a:solidFill>
                  <a:srgbClr val="000000"/>
                </a:solidFill>
                <a:effectLst/>
                <a:latin typeface="Hack" panose="020B0609030202020204" pitchFamily="49" charset="0"/>
              </a:rPr>
              <a:t>custom</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maxConcurrentCalls</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maxConcurrent</a:t>
            </a:r>
            <a:r>
              <a:rPr kumimoji="0" lang="en-US" altLang="en-US" sz="1000" b="0" i="0" u="none" strike="noStrike" cap="none" normalizeH="0" baseline="0" dirty="0">
                <a:ln>
                  <a:noFill/>
                </a:ln>
                <a:solidFill>
                  <a:srgbClr val="000000"/>
                </a:solidFill>
                <a:effectLst/>
                <a:latin typeface="Hack" panose="020B0609030202020204" pitchFamily="49" charset="0"/>
              </a:rPr>
              <a:t>).build();</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Bulkhead </a:t>
            </a:r>
            <a:r>
              <a:rPr kumimoji="0" lang="en-US" altLang="en-US" sz="1000" b="0" i="0" u="none" strike="noStrike" cap="none" normalizeH="0" baseline="0" dirty="0" err="1">
                <a:ln>
                  <a:noFill/>
                </a:ln>
                <a:solidFill>
                  <a:srgbClr val="000000"/>
                </a:solidFill>
                <a:effectLst/>
                <a:latin typeface="Hack" panose="020B0609030202020204" pitchFamily="49" charset="0"/>
              </a:rPr>
              <a:t>bulkhead</a:t>
            </a:r>
            <a:r>
              <a:rPr kumimoji="0" lang="en-US" altLang="en-US" sz="1000" b="0" i="0" u="none" strike="noStrike" cap="none" normalizeH="0" baseline="0" dirty="0">
                <a:ln>
                  <a:noFill/>
                </a:ln>
                <a:solidFill>
                  <a:srgbClr val="000000"/>
                </a:solidFill>
                <a:effectLst/>
                <a:latin typeface="Hack" panose="020B0609030202020204" pitchFamily="49" charset="0"/>
              </a:rPr>
              <a:t> = </a:t>
            </a:r>
            <a:r>
              <a:rPr kumimoji="0" lang="en-US" altLang="en-US" sz="1000" b="0" i="0" u="none" strike="noStrike" cap="none" normalizeH="0" baseline="0" dirty="0" err="1">
                <a:ln>
                  <a:noFill/>
                </a:ln>
                <a:solidFill>
                  <a:srgbClr val="000000"/>
                </a:solidFill>
                <a:effectLst/>
                <a:latin typeface="Hack" panose="020B0609030202020204" pitchFamily="49" charset="0"/>
              </a:rPr>
              <a:t>Bulkhead.</a:t>
            </a:r>
            <a:r>
              <a:rPr kumimoji="0" lang="en-US" altLang="en-US" sz="1000" b="0" i="1" u="none" strike="noStrike" cap="none" normalizeH="0" baseline="0" dirty="0" err="1">
                <a:ln>
                  <a:noFill/>
                </a:ln>
                <a:solidFill>
                  <a:srgbClr val="000000"/>
                </a:solidFill>
                <a:effectLst/>
                <a:latin typeface="Hack" panose="020B0609030202020204" pitchFamily="49" charset="0"/>
              </a:rPr>
              <a:t>of</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8000"/>
                </a:solidFill>
                <a:effectLst/>
                <a:latin typeface="Hack" panose="020B0609030202020204" pitchFamily="49" charset="0"/>
              </a:rPr>
              <a:t>"resilience-provider"</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bulkheadConfig</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bulkhead.getEventPublisher</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onCallPermitted</a:t>
            </a:r>
            <a:r>
              <a:rPr kumimoji="0" lang="en-US" altLang="en-US" sz="1000" b="0" i="0" u="none" strike="noStrike" cap="none" normalizeH="0" baseline="0" dirty="0">
                <a:ln>
                  <a:noFill/>
                </a:ln>
                <a:solidFill>
                  <a:srgbClr val="000000"/>
                </a:solidFill>
                <a:effectLst/>
                <a:latin typeface="Hack" panose="020B0609030202020204" pitchFamily="49" charset="0"/>
              </a:rPr>
              <a:t>(event -&gt; </a:t>
            </a:r>
            <a:r>
              <a:rPr kumimoji="0" lang="en-US" altLang="en-US" sz="1000" b="1" i="1" u="none" strike="noStrike" cap="none" normalizeH="0" baseline="0" dirty="0">
                <a:ln>
                  <a:noFill/>
                </a:ln>
                <a:solidFill>
                  <a:srgbClr val="660E7A"/>
                </a:solidFill>
                <a:effectLst/>
                <a:latin typeface="Hack" panose="020B0609030202020204" pitchFamily="49" charset="0"/>
              </a:rPr>
              <a:t>LOGGER</a:t>
            </a:r>
            <a:r>
              <a:rPr kumimoji="0" lang="en-US" altLang="en-US" sz="1000" b="0" i="0" u="none" strike="noStrike" cap="none" normalizeH="0" baseline="0" dirty="0">
                <a:ln>
                  <a:noFill/>
                </a:ln>
                <a:solidFill>
                  <a:srgbClr val="000000"/>
                </a:solidFill>
                <a:effectLst/>
                <a:latin typeface="Hack" panose="020B0609030202020204" pitchFamily="49" charset="0"/>
              </a:rPr>
              <a:t>.info(</a:t>
            </a:r>
            <a:r>
              <a:rPr kumimoji="0" lang="en-US" altLang="en-US" sz="1000" b="1" i="0" u="none" strike="noStrike" cap="none" normalizeH="0" baseline="0" dirty="0">
                <a:ln>
                  <a:noFill/>
                </a:ln>
                <a:solidFill>
                  <a:srgbClr val="008000"/>
                </a:solidFill>
                <a:effectLst/>
                <a:latin typeface="Hack" panose="020B0609030202020204" pitchFamily="49" charset="0"/>
              </a:rPr>
              <a:t>"Call permitted by 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onCallRejected</a:t>
            </a:r>
            <a:r>
              <a:rPr kumimoji="0" lang="en-US" altLang="en-US" sz="1000" b="0" i="0" u="none" strike="noStrike" cap="none" normalizeH="0" baseline="0" dirty="0">
                <a:ln>
                  <a:noFill/>
                </a:ln>
                <a:solidFill>
                  <a:srgbClr val="000000"/>
                </a:solidFill>
                <a:effectLst/>
                <a:latin typeface="Hack" panose="020B0609030202020204" pitchFamily="49" charset="0"/>
              </a:rPr>
              <a:t>(event -&gt; </a:t>
            </a:r>
            <a:r>
              <a:rPr kumimoji="0" lang="en-US" altLang="en-US" sz="1000" b="1" i="1" u="none" strike="noStrike" cap="none" normalizeH="0" baseline="0" dirty="0">
                <a:ln>
                  <a:noFill/>
                </a:ln>
                <a:solidFill>
                  <a:srgbClr val="660E7A"/>
                </a:solidFill>
                <a:effectLst/>
                <a:latin typeface="Hack" panose="020B0609030202020204" pitchFamily="49" charset="0"/>
              </a:rPr>
              <a:t>LOGGER</a:t>
            </a:r>
            <a:r>
              <a:rPr kumimoji="0" lang="en-US" altLang="en-US" sz="1000" b="0" i="0" u="none" strike="noStrike" cap="none" normalizeH="0" baseline="0" dirty="0">
                <a:ln>
                  <a:noFill/>
                </a:ln>
                <a:solidFill>
                  <a:srgbClr val="000000"/>
                </a:solidFill>
                <a:effectLst/>
                <a:latin typeface="Hack" panose="020B0609030202020204" pitchFamily="49" charset="0"/>
              </a:rPr>
              <a:t>.info(</a:t>
            </a:r>
            <a:r>
              <a:rPr kumimoji="0" lang="en-US" altLang="en-US" sz="1000" b="1" i="0" u="none" strike="noStrike" cap="none" normalizeH="0" baseline="0" dirty="0">
                <a:ln>
                  <a:noFill/>
                </a:ln>
                <a:solidFill>
                  <a:srgbClr val="008000"/>
                </a:solidFill>
                <a:effectLst/>
                <a:latin typeface="Hack" panose="020B0609030202020204" pitchFamily="49" charset="0"/>
              </a:rPr>
              <a:t>"Call rejected by 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onCallFinished</a:t>
            </a:r>
            <a:r>
              <a:rPr kumimoji="0" lang="en-US" altLang="en-US" sz="1000" b="0" i="0" u="none" strike="noStrike" cap="none" normalizeH="0" baseline="0" dirty="0">
                <a:ln>
                  <a:noFill/>
                </a:ln>
                <a:solidFill>
                  <a:srgbClr val="000000"/>
                </a:solidFill>
                <a:effectLst/>
                <a:latin typeface="Hack" panose="020B0609030202020204" pitchFamily="49" charset="0"/>
              </a:rPr>
              <a:t>(event -&gt; </a:t>
            </a:r>
            <a:r>
              <a:rPr kumimoji="0" lang="en-US" altLang="en-US" sz="1000" b="1" i="1" u="none" strike="noStrike" cap="none" normalizeH="0" baseline="0" dirty="0">
                <a:ln>
                  <a:noFill/>
                </a:ln>
                <a:solidFill>
                  <a:srgbClr val="660E7A"/>
                </a:solidFill>
                <a:effectLst/>
                <a:latin typeface="Hack" panose="020B0609030202020204" pitchFamily="49" charset="0"/>
              </a:rPr>
              <a:t>LOGGER</a:t>
            </a:r>
            <a:r>
              <a:rPr kumimoji="0" lang="en-US" altLang="en-US" sz="1000" b="0" i="0" u="none" strike="noStrike" cap="none" normalizeH="0" baseline="0" dirty="0">
                <a:ln>
                  <a:noFill/>
                </a:ln>
                <a:solidFill>
                  <a:srgbClr val="000000"/>
                </a:solidFill>
                <a:effectLst/>
                <a:latin typeface="Hack" panose="020B0609030202020204" pitchFamily="49" charset="0"/>
              </a:rPr>
              <a:t>.info(</a:t>
            </a:r>
            <a:r>
              <a:rPr kumimoji="0" lang="en-US" altLang="en-US" sz="1000" b="1" i="0" u="none" strike="noStrike" cap="none" normalizeH="0" baseline="0" dirty="0">
                <a:ln>
                  <a:noFill/>
                </a:ln>
                <a:solidFill>
                  <a:srgbClr val="008000"/>
                </a:solidFill>
                <a:effectLst/>
                <a:latin typeface="Hack" panose="020B0609030202020204" pitchFamily="49" charset="0"/>
              </a:rPr>
              <a:t>"Call Finished by 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return </a:t>
            </a:r>
            <a:r>
              <a:rPr kumimoji="0" lang="en-US" altLang="en-US" sz="1000" b="0" i="0" u="none" strike="noStrike" cap="none" normalizeH="0" baseline="0" dirty="0">
                <a:ln>
                  <a:noFill/>
                </a:ln>
                <a:solidFill>
                  <a:srgbClr val="000000"/>
                </a:solidFill>
                <a:effectLst/>
                <a:latin typeface="Hack" panose="020B0609030202020204" pitchFamily="49" charset="0"/>
              </a:rPr>
              <a:t>bulkhead;</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a:ln>
                  <a:noFill/>
                </a:ln>
                <a:solidFill>
                  <a:srgbClr val="808000"/>
                </a:solidFill>
                <a:effectLst/>
                <a:latin typeface="Hack" panose="020B0609030202020204" pitchFamily="49" charset="0"/>
              </a:rPr>
              <a:t>@GetMapping</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public </a:t>
            </a:r>
            <a:r>
              <a:rPr kumimoji="0" lang="en-US" altLang="en-US" sz="1000" b="0" i="0" u="none" strike="noStrike" cap="none" normalizeH="0" baseline="0" dirty="0">
                <a:ln>
                  <a:noFill/>
                </a:ln>
                <a:solidFill>
                  <a:srgbClr val="000000"/>
                </a:solidFill>
                <a:effectLst/>
                <a:latin typeface="Hack" panose="020B0609030202020204" pitchFamily="49" charset="0"/>
              </a:rPr>
              <a:t>String okay() {</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return </a:t>
            </a:r>
            <a:r>
              <a:rPr kumimoji="0" lang="en-US" altLang="en-US" sz="1000" b="1" i="0" u="none" strike="noStrike" cap="none" normalizeH="0" baseline="0" dirty="0">
                <a:ln>
                  <a:noFill/>
                </a:ln>
                <a:solidFill>
                  <a:srgbClr val="008000"/>
                </a:solidFill>
                <a:effectLst/>
                <a:latin typeface="Hack" panose="020B0609030202020204" pitchFamily="49" charset="0"/>
              </a:rPr>
              <a:t>"The message was "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660E7A"/>
                </a:solidFill>
                <a:effectLst/>
                <a:latin typeface="Hack" panose="020B0609030202020204" pitchFamily="49" charset="0"/>
              </a:rPr>
              <a:t>restTemplate</a:t>
            </a:r>
            <a:r>
              <a:rPr kumimoji="0" lang="en-US" altLang="en-US" sz="1000" b="0" i="0" u="none" strike="noStrike" cap="none" normalizeH="0" baseline="0" dirty="0" err="1">
                <a:ln>
                  <a:noFill/>
                </a:ln>
                <a:solidFill>
                  <a:srgbClr val="000000"/>
                </a:solidFill>
                <a:effectLst/>
                <a:latin typeface="Hack" panose="020B0609030202020204" pitchFamily="49" charset="0"/>
              </a:rPr>
              <a:t>.getForObject</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providerUri</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String.</a:t>
            </a:r>
            <a:r>
              <a:rPr kumimoji="0" lang="en-US" altLang="en-US" sz="1000" b="1" i="0" u="none" strike="noStrike" cap="none" normalizeH="0" baseline="0" dirty="0" err="1">
                <a:ln>
                  <a:noFill/>
                </a:ln>
                <a:solidFill>
                  <a:srgbClr val="000080"/>
                </a:solidFill>
                <a:effectLst/>
                <a:latin typeface="Hack" panose="020B0609030202020204" pitchFamily="49" charset="0"/>
              </a:rPr>
              <a:t>class</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a:ln>
                  <a:noFill/>
                </a:ln>
                <a:solidFill>
                  <a:srgbClr val="808000"/>
                </a:solidFill>
                <a:effectLst/>
                <a:latin typeface="Hack" panose="020B0609030202020204" pitchFamily="49" charset="0"/>
              </a:rPr>
              <a:t>@GetMapping</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008000"/>
                </a:solidFill>
                <a:effectLst/>
                <a:latin typeface="Hack" panose="020B0609030202020204" pitchFamily="49" charset="0"/>
              </a:rPr>
              <a:t>"/bulkhead"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public </a:t>
            </a:r>
            <a:r>
              <a:rPr kumimoji="0" lang="en-US" altLang="en-US" sz="1000" b="0" i="0" u="none" strike="noStrike" cap="none" normalizeH="0" baseline="0" dirty="0">
                <a:ln>
                  <a:noFill/>
                </a:ln>
                <a:solidFill>
                  <a:srgbClr val="000000"/>
                </a:solidFill>
                <a:effectLst/>
                <a:latin typeface="Hack" panose="020B0609030202020204" pitchFamily="49" charset="0"/>
              </a:rPr>
              <a:t>String bulkhead() {</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CheckedFunction0&lt;String&gt; </a:t>
            </a:r>
            <a:r>
              <a:rPr kumimoji="0" lang="en-US" altLang="en-US" sz="1000" b="0" i="0" u="none" strike="noStrike" cap="none" normalizeH="0" baseline="0" dirty="0" err="1">
                <a:ln>
                  <a:noFill/>
                </a:ln>
                <a:solidFill>
                  <a:srgbClr val="000000"/>
                </a:solidFill>
                <a:effectLst/>
                <a:latin typeface="Hack" panose="020B0609030202020204" pitchFamily="49" charset="0"/>
              </a:rPr>
              <a:t>someServiceCall</a:t>
            </a:r>
            <a:r>
              <a:rPr kumimoji="0" lang="en-US" altLang="en-US" sz="1000" b="0" i="0" u="none" strike="noStrike" cap="none" normalizeH="0" baseline="0" dirty="0">
                <a:ln>
                  <a:noFill/>
                </a:ln>
                <a:solidFill>
                  <a:srgbClr val="000000"/>
                </a:solidFill>
                <a:effectLst/>
                <a:latin typeface="Hack" panose="020B0609030202020204" pitchFamily="49" charset="0"/>
              </a:rPr>
              <a:t> = </a:t>
            </a:r>
            <a:r>
              <a:rPr kumimoji="0" lang="en-US" altLang="en-US" sz="1000" b="0" i="0" u="none" strike="noStrike" cap="none" normalizeH="0" baseline="0" dirty="0" err="1">
                <a:ln>
                  <a:noFill/>
                </a:ln>
                <a:solidFill>
                  <a:srgbClr val="000000"/>
                </a:solidFill>
                <a:effectLst/>
                <a:latin typeface="Hack" panose="020B0609030202020204" pitchFamily="49" charset="0"/>
              </a:rPr>
              <a:t>Bulkhead.</a:t>
            </a:r>
            <a:r>
              <a:rPr kumimoji="0" lang="en-US" altLang="en-US" sz="1000" b="0" i="1" u="none" strike="noStrike" cap="none" normalizeH="0" baseline="0" dirty="0" err="1">
                <a:ln>
                  <a:noFill/>
                </a:ln>
                <a:solidFill>
                  <a:srgbClr val="000000"/>
                </a:solidFill>
                <a:effectLst/>
                <a:latin typeface="Hack" panose="020B0609030202020204" pitchFamily="49" charset="0"/>
              </a:rPr>
              <a:t>decorateCheckedSupplier</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a:ln>
                  <a:noFill/>
                </a:ln>
                <a:solidFill>
                  <a:srgbClr val="660E7A"/>
                </a:solidFill>
                <a:effectLst/>
                <a:latin typeface="Hack" panose="020B0609030202020204" pitchFamily="49" charset="0"/>
              </a:rPr>
              <a:t>bulkhead</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 -&gt; </a:t>
            </a:r>
            <a:r>
              <a:rPr kumimoji="0" lang="en-US" altLang="en-US" sz="1000" b="1" i="0" u="none" strike="noStrike" cap="none" normalizeH="0" baseline="0" dirty="0">
                <a:ln>
                  <a:noFill/>
                </a:ln>
                <a:solidFill>
                  <a:srgbClr val="008000"/>
                </a:solidFill>
                <a:effectLst/>
                <a:latin typeface="Hack" panose="020B0609030202020204" pitchFamily="49" charset="0"/>
              </a:rPr>
              <a:t>"The message was "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err="1">
                <a:ln>
                  <a:noFill/>
                </a:ln>
                <a:solidFill>
                  <a:srgbClr val="660E7A"/>
                </a:solidFill>
                <a:effectLst/>
                <a:latin typeface="Hack" panose="020B0609030202020204" pitchFamily="49" charset="0"/>
              </a:rPr>
              <a:t>restTemplate</a:t>
            </a:r>
            <a:r>
              <a:rPr kumimoji="0" lang="en-US" altLang="en-US" sz="1000" b="0" i="0" u="none" strike="noStrike" cap="none" normalizeH="0" baseline="0" dirty="0" err="1">
                <a:ln>
                  <a:noFill/>
                </a:ln>
                <a:solidFill>
                  <a:srgbClr val="000000"/>
                </a:solidFill>
                <a:effectLst/>
                <a:latin typeface="Hack" panose="020B0609030202020204" pitchFamily="49" charset="0"/>
              </a:rPr>
              <a:t>.getForObject</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1" i="0" u="none" strike="noStrike" cap="none" normalizeH="0" baseline="0" dirty="0" err="1">
                <a:ln>
                  <a:noFill/>
                </a:ln>
                <a:solidFill>
                  <a:srgbClr val="660E7A"/>
                </a:solidFill>
                <a:effectLst/>
                <a:latin typeface="Hack" panose="020B0609030202020204" pitchFamily="49" charset="0"/>
              </a:rPr>
              <a:t>providerUri</a:t>
            </a:r>
            <a:r>
              <a:rPr kumimoji="0" lang="en-US" altLang="en-US" sz="1000" b="1" i="0" u="none" strike="noStrike" cap="none" normalizeH="0" baseline="0" dirty="0">
                <a:ln>
                  <a:noFill/>
                </a:ln>
                <a:solidFill>
                  <a:srgbClr val="660E7A"/>
                </a:solidFill>
                <a:effectLst/>
                <a:latin typeface="Hack" panose="020B0609030202020204" pitchFamily="49" charset="0"/>
              </a:rPr>
              <a:t> </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8000"/>
                </a:solidFill>
                <a:effectLst/>
                <a:latin typeface="Hack" panose="020B0609030202020204" pitchFamily="49" charset="0"/>
              </a:rPr>
              <a:t>"/slow"</a:t>
            </a: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0" i="0" u="none" strike="noStrike" cap="none" normalizeH="0" baseline="0" dirty="0" err="1">
                <a:ln>
                  <a:noFill/>
                </a:ln>
                <a:solidFill>
                  <a:srgbClr val="000000"/>
                </a:solidFill>
                <a:effectLst/>
                <a:latin typeface="Hack" panose="020B0609030202020204" pitchFamily="49" charset="0"/>
              </a:rPr>
              <a:t>String.</a:t>
            </a:r>
            <a:r>
              <a:rPr kumimoji="0" lang="en-US" altLang="en-US" sz="1000" b="1" i="0" u="none" strike="noStrike" cap="none" normalizeH="0" baseline="0" dirty="0" err="1">
                <a:ln>
                  <a:noFill/>
                </a:ln>
                <a:solidFill>
                  <a:srgbClr val="000080"/>
                </a:solidFill>
                <a:effectLst/>
                <a:latin typeface="Hack" panose="020B0609030202020204" pitchFamily="49" charset="0"/>
              </a:rPr>
              <a:t>class</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Try&lt;String&gt; result = </a:t>
            </a:r>
            <a:r>
              <a:rPr kumimoji="0" lang="en-US" altLang="en-US" sz="1000" b="0" i="0" u="none" strike="noStrike" cap="none" normalizeH="0" baseline="0" dirty="0" err="1">
                <a:ln>
                  <a:noFill/>
                </a:ln>
                <a:solidFill>
                  <a:srgbClr val="000000"/>
                </a:solidFill>
                <a:effectLst/>
                <a:latin typeface="Hack" panose="020B0609030202020204" pitchFamily="49" charset="0"/>
              </a:rPr>
              <a:t>Try.</a:t>
            </a:r>
            <a:r>
              <a:rPr kumimoji="0" lang="en-US" altLang="en-US" sz="1000" b="0" i="1" u="none" strike="noStrike" cap="none" normalizeH="0" baseline="0" dirty="0" err="1">
                <a:ln>
                  <a:noFill/>
                </a:ln>
                <a:solidFill>
                  <a:srgbClr val="000000"/>
                </a:solidFill>
                <a:effectLst/>
                <a:latin typeface="Hack" panose="020B0609030202020204" pitchFamily="49" charset="0"/>
              </a:rPr>
              <a:t>of</a:t>
            </a:r>
            <a:r>
              <a:rPr kumimoji="0" lang="en-US" altLang="en-US" sz="1000" b="0" i="0" u="none" strike="noStrike" cap="none" normalizeH="0" baseline="0" dirty="0">
                <a:ln>
                  <a:noFill/>
                </a:ln>
                <a:solidFill>
                  <a:srgbClr val="000000"/>
                </a:solidFill>
                <a:effectLst/>
                <a:latin typeface="Hack" panose="020B0609030202020204" pitchFamily="49" charset="0"/>
              </a:rPr>
              <a:t>(</a:t>
            </a:r>
            <a:r>
              <a:rPr kumimoji="0" lang="en-US" altLang="en-US" sz="1000" b="0" i="0" u="none" strike="noStrike" cap="none" normalizeH="0" baseline="0" dirty="0" err="1">
                <a:ln>
                  <a:noFill/>
                </a:ln>
                <a:solidFill>
                  <a:srgbClr val="000000"/>
                </a:solidFill>
                <a:effectLst/>
                <a:latin typeface="Hack" panose="020B0609030202020204" pitchFamily="49" charset="0"/>
              </a:rPr>
              <a:t>someServiceCall</a:t>
            </a:r>
            <a:r>
              <a:rPr kumimoji="0" lang="en-US" altLang="en-US" sz="1000" b="0" i="0" u="none" strike="noStrike" cap="none" normalizeH="0" baseline="0" dirty="0">
                <a:ln>
                  <a:noFill/>
                </a:ln>
                <a:solidFill>
                  <a:srgbClr val="000000"/>
                </a:solidFill>
                <a:effectLst/>
                <a:latin typeface="Hack" panose="020B0609030202020204" pitchFamily="49" charset="0"/>
              </a:rPr>
              <a:t>).recover((throwable) -&gt; </a:t>
            </a:r>
            <a:r>
              <a:rPr kumimoji="0" lang="en-US" altLang="en-US" sz="1000" b="1" i="0" u="none" strike="noStrike" cap="none" normalizeH="0" baseline="0" dirty="0">
                <a:ln>
                  <a:noFill/>
                </a:ln>
                <a:solidFill>
                  <a:srgbClr val="008000"/>
                </a:solidFill>
                <a:effectLst/>
                <a:latin typeface="Hack" panose="020B0609030202020204" pitchFamily="49" charset="0"/>
              </a:rPr>
              <a:t>"This is a bulkhead fallback"</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r>
              <a:rPr kumimoji="0" lang="en-US" altLang="en-US" sz="1000" b="1" i="0" u="none" strike="noStrike" cap="none" normalizeH="0" baseline="0" dirty="0">
                <a:ln>
                  <a:noFill/>
                </a:ln>
                <a:solidFill>
                  <a:srgbClr val="000080"/>
                </a:solidFill>
                <a:effectLst/>
                <a:latin typeface="Hack" panose="020B0609030202020204" pitchFamily="49" charset="0"/>
              </a:rPr>
              <a:t>return </a:t>
            </a:r>
            <a:r>
              <a:rPr kumimoji="0" lang="en-US" altLang="en-US" sz="1000" b="0" i="0" u="none" strike="noStrike" cap="none" normalizeH="0" baseline="0" dirty="0" err="1">
                <a:ln>
                  <a:noFill/>
                </a:ln>
                <a:solidFill>
                  <a:srgbClr val="000000"/>
                </a:solidFill>
                <a:effectLst/>
                <a:latin typeface="Hack" panose="020B0609030202020204" pitchFamily="49" charset="0"/>
              </a:rPr>
              <a:t>result.get</a:t>
            </a: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    }</a:t>
            </a: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br>
              <a:rPr kumimoji="0" lang="en-US" altLang="en-US" sz="1000" b="0" i="0" u="none" strike="noStrike" cap="none" normalizeH="0" baseline="0" dirty="0">
                <a:ln>
                  <a:noFill/>
                </a:ln>
                <a:solidFill>
                  <a:srgbClr val="000000"/>
                </a:solidFill>
                <a:effectLst/>
                <a:latin typeface="Hack" panose="020B0609030202020204" pitchFamily="49" charset="0"/>
              </a:rPr>
            </a:br>
            <a:r>
              <a:rPr kumimoji="0" lang="en-US" altLang="en-US" sz="1000" b="0" i="0" u="none" strike="noStrike" cap="none" normalizeH="0" baseline="0" dirty="0">
                <a:ln>
                  <a:noFill/>
                </a:ln>
                <a:solidFill>
                  <a:srgbClr val="000000"/>
                </a:solidFill>
                <a:effectLst/>
                <a:latin typeface="Hack" panose="020B0609030202020204" pitchFamily="49" charset="0"/>
              </a:rPr>
              <a:t>}</a:t>
            </a:r>
            <a:br>
              <a:rPr kumimoji="0" lang="en-US" altLang="en-US" sz="1050" b="0" i="0" u="none" strike="noStrike" cap="none" normalizeH="0" baseline="0" dirty="0">
                <a:ln>
                  <a:noFill/>
                </a:ln>
                <a:solidFill>
                  <a:srgbClr val="000000"/>
                </a:solidFill>
                <a:effectLst/>
                <a:latin typeface="Hack" panose="020B0609030202020204" pitchFamily="49" charset="0"/>
              </a:rPr>
            </a:b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260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8657-2A9B-48D1-A8CC-D87F74EB716E}"/>
              </a:ext>
            </a:extLst>
          </p:cNvPr>
          <p:cNvSpPr>
            <a:spLocks noGrp="1"/>
          </p:cNvSpPr>
          <p:nvPr>
            <p:ph type="title"/>
          </p:nvPr>
        </p:nvSpPr>
        <p:spPr/>
        <p:txBody>
          <a:bodyPr/>
          <a:lstStyle/>
          <a:p>
            <a:r>
              <a:rPr lang="en-IN" dirty="0"/>
              <a:t>Testing : 100 request , Single User</a:t>
            </a:r>
          </a:p>
        </p:txBody>
      </p:sp>
      <p:sp>
        <p:nvSpPr>
          <p:cNvPr id="3" name="Content Placeholder 2">
            <a:extLst>
              <a:ext uri="{FF2B5EF4-FFF2-40B4-BE49-F238E27FC236}">
                <a16:creationId xmlns:a16="http://schemas.microsoft.com/office/drawing/2014/main" id="{5198FB21-F8B4-4000-ADAD-C20F5D0E61AB}"/>
              </a:ext>
            </a:extLst>
          </p:cNvPr>
          <p:cNvSpPr>
            <a:spLocks noGrp="1"/>
          </p:cNvSpPr>
          <p:nvPr>
            <p:ph idx="1"/>
          </p:nvPr>
        </p:nvSpPr>
        <p:spPr>
          <a:xfrm>
            <a:off x="838200" y="1378382"/>
            <a:ext cx="10515600" cy="624612"/>
          </a:xfrm>
          <a:solidFill>
            <a:srgbClr val="FFFF00"/>
          </a:solidFill>
        </p:spPr>
        <p:txBody>
          <a:bodyPr/>
          <a:lstStyle/>
          <a:p>
            <a:pPr marL="0" indent="0">
              <a:buNone/>
            </a:pPr>
            <a:r>
              <a:rPr lang="en-IN" dirty="0"/>
              <a:t>&gt;ab -n 100 -c 1 http://localhost:8080/bulkhead</a:t>
            </a:r>
          </a:p>
          <a:p>
            <a:pPr marL="0" indent="0">
              <a:buNone/>
            </a:pPr>
            <a:endParaRPr lang="en-IN" dirty="0"/>
          </a:p>
        </p:txBody>
      </p:sp>
      <p:sp>
        <p:nvSpPr>
          <p:cNvPr id="9" name="TextBox 8">
            <a:extLst>
              <a:ext uri="{FF2B5EF4-FFF2-40B4-BE49-F238E27FC236}">
                <a16:creationId xmlns:a16="http://schemas.microsoft.com/office/drawing/2014/main" id="{EE56EDAF-3627-49D5-BB4D-CB3F1F642935}"/>
              </a:ext>
            </a:extLst>
          </p:cNvPr>
          <p:cNvSpPr txBox="1"/>
          <p:nvPr/>
        </p:nvSpPr>
        <p:spPr>
          <a:xfrm>
            <a:off x="402455" y="2490044"/>
            <a:ext cx="11789545" cy="3416320"/>
          </a:xfrm>
          <a:prstGeom prst="rect">
            <a:avLst/>
          </a:prstGeom>
          <a:solidFill>
            <a:schemeClr val="accent4">
              <a:lumMod val="60000"/>
              <a:lumOff val="40000"/>
            </a:schemeClr>
          </a:solidFill>
        </p:spPr>
        <p:txBody>
          <a:bodyPr wrap="square">
            <a:spAutoFit/>
          </a:bodyPr>
          <a:lstStyle/>
          <a:p>
            <a:r>
              <a:rPr lang="en-IN" dirty="0"/>
              <a:t>2020-08-17 21:48:17.720  INFO 14632 --- [nio-8080-exec-5] </a:t>
            </a:r>
            <a:r>
              <a:rPr lang="en-IN" dirty="0" err="1"/>
              <a:t>com.example.consumer.ConsumerController</a:t>
            </a:r>
            <a:r>
              <a:rPr lang="en-IN" dirty="0"/>
              <a:t>  : Call permitted by bulkhead</a:t>
            </a:r>
          </a:p>
          <a:p>
            <a:r>
              <a:rPr lang="en-IN" dirty="0"/>
              <a:t>2020-08-17 21:48:18.724  INFO 14632 --- [nio-8080-exec-5] </a:t>
            </a:r>
            <a:r>
              <a:rPr lang="en-IN" dirty="0" err="1"/>
              <a:t>com.example.consumer.ConsumerController</a:t>
            </a:r>
            <a:r>
              <a:rPr lang="en-IN" dirty="0"/>
              <a:t>  : Call Finished by bulkhead</a:t>
            </a:r>
          </a:p>
          <a:p>
            <a:r>
              <a:rPr lang="en-IN" dirty="0"/>
              <a:t>2020-08-17 21:48:18.730  INFO 14632 --- [nio-8080-exec-9] </a:t>
            </a:r>
            <a:r>
              <a:rPr lang="en-IN" dirty="0" err="1"/>
              <a:t>com.example.consumer.ConsumerController</a:t>
            </a:r>
            <a:r>
              <a:rPr lang="en-IN" dirty="0"/>
              <a:t>  : Call permitted by bulkhead</a:t>
            </a:r>
          </a:p>
          <a:p>
            <a:r>
              <a:rPr lang="en-IN" dirty="0"/>
              <a:t>2020-08-17 21:48:19.736  INFO 14632 --- [nio-8080-exec-9] </a:t>
            </a:r>
            <a:r>
              <a:rPr lang="en-IN" dirty="0" err="1"/>
              <a:t>com.example.consumer.ConsumerController</a:t>
            </a:r>
            <a:r>
              <a:rPr lang="en-IN" dirty="0"/>
              <a:t>  : Call Finished by bulkhead</a:t>
            </a:r>
          </a:p>
          <a:p>
            <a:r>
              <a:rPr lang="en-IN" dirty="0"/>
              <a:t>2020-08-17 21:48:19.742  INFO 14632 --- [io-8080-exec-10] </a:t>
            </a:r>
            <a:r>
              <a:rPr lang="en-IN" dirty="0" err="1"/>
              <a:t>com.example.consumer.ConsumerController</a:t>
            </a:r>
            <a:r>
              <a:rPr lang="en-IN" dirty="0"/>
              <a:t>  : Call permitted by bulkhead</a:t>
            </a:r>
          </a:p>
          <a:p>
            <a:r>
              <a:rPr lang="en-IN" dirty="0"/>
              <a:t>2020-08-17 21:48:20.744  INFO 14632 --- [io-8080-exec-10] </a:t>
            </a:r>
            <a:r>
              <a:rPr lang="en-IN" dirty="0" err="1"/>
              <a:t>com.example.consumer.ConsumerController</a:t>
            </a:r>
            <a:r>
              <a:rPr lang="en-IN" dirty="0"/>
              <a:t>  : Call Finished by bulkhead</a:t>
            </a:r>
          </a:p>
        </p:txBody>
      </p:sp>
    </p:spTree>
    <p:extLst>
      <p:ext uri="{BB962C8B-B14F-4D97-AF65-F5344CB8AC3E}">
        <p14:creationId xmlns:p14="http://schemas.microsoft.com/office/powerpoint/2010/main" val="358295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8657-2A9B-48D1-A8CC-D87F74EB716E}"/>
              </a:ext>
            </a:extLst>
          </p:cNvPr>
          <p:cNvSpPr>
            <a:spLocks noGrp="1"/>
          </p:cNvSpPr>
          <p:nvPr>
            <p:ph type="title"/>
          </p:nvPr>
        </p:nvSpPr>
        <p:spPr/>
        <p:txBody>
          <a:bodyPr/>
          <a:lstStyle/>
          <a:p>
            <a:r>
              <a:rPr lang="en-IN" dirty="0"/>
              <a:t>Testing : 100 request , Concurrent User</a:t>
            </a:r>
          </a:p>
        </p:txBody>
      </p:sp>
      <p:sp>
        <p:nvSpPr>
          <p:cNvPr id="3" name="Content Placeholder 2">
            <a:extLst>
              <a:ext uri="{FF2B5EF4-FFF2-40B4-BE49-F238E27FC236}">
                <a16:creationId xmlns:a16="http://schemas.microsoft.com/office/drawing/2014/main" id="{5198FB21-F8B4-4000-ADAD-C20F5D0E61AB}"/>
              </a:ext>
            </a:extLst>
          </p:cNvPr>
          <p:cNvSpPr>
            <a:spLocks noGrp="1"/>
          </p:cNvSpPr>
          <p:nvPr>
            <p:ph idx="1"/>
          </p:nvPr>
        </p:nvSpPr>
        <p:spPr>
          <a:xfrm>
            <a:off x="838200" y="1378382"/>
            <a:ext cx="10515600" cy="624612"/>
          </a:xfrm>
          <a:solidFill>
            <a:srgbClr val="FFFF00"/>
          </a:solidFill>
        </p:spPr>
        <p:txBody>
          <a:bodyPr/>
          <a:lstStyle/>
          <a:p>
            <a:pPr marL="0" indent="0">
              <a:buNone/>
            </a:pPr>
            <a:r>
              <a:rPr lang="en-IN" dirty="0"/>
              <a:t>&gt;ab -n 100 -c 3 http://localhost:8080/bulkhead</a:t>
            </a:r>
          </a:p>
          <a:p>
            <a:pPr marL="0" indent="0">
              <a:buNone/>
            </a:pPr>
            <a:endParaRPr lang="en-IN" dirty="0"/>
          </a:p>
        </p:txBody>
      </p:sp>
      <p:sp>
        <p:nvSpPr>
          <p:cNvPr id="6" name="TextBox 5">
            <a:extLst>
              <a:ext uri="{FF2B5EF4-FFF2-40B4-BE49-F238E27FC236}">
                <a16:creationId xmlns:a16="http://schemas.microsoft.com/office/drawing/2014/main" id="{BBB481F0-A229-4D40-869A-B1C1BAC32E22}"/>
              </a:ext>
            </a:extLst>
          </p:cNvPr>
          <p:cNvSpPr txBox="1"/>
          <p:nvPr/>
        </p:nvSpPr>
        <p:spPr>
          <a:xfrm>
            <a:off x="559294" y="2333685"/>
            <a:ext cx="11632706" cy="2921896"/>
          </a:xfrm>
          <a:prstGeom prst="rect">
            <a:avLst/>
          </a:prstGeom>
          <a:solidFill>
            <a:srgbClr val="FFC000"/>
          </a:solidFill>
        </p:spPr>
        <p:txBody>
          <a:bodyPr wrap="square">
            <a:spAutoFit/>
          </a:bodyPr>
          <a:lstStyle/>
          <a:p>
            <a:r>
              <a:rPr lang="en-IN" dirty="0"/>
              <a:t>44.618  INFO 14632 --- [nio-8080-exec-7] </a:t>
            </a:r>
            <a:r>
              <a:rPr lang="en-IN" dirty="0" err="1"/>
              <a:t>com.example.consumer.ConsumerController</a:t>
            </a:r>
            <a:r>
              <a:rPr lang="en-IN" dirty="0"/>
              <a:t>  : Call Finished by bulkhead</a:t>
            </a:r>
          </a:p>
          <a:p>
            <a:r>
              <a:rPr lang="en-IN" dirty="0"/>
              <a:t>2020-08-17 21:56:44.620  INFO 14632 --- [nio-8080-exec-2] </a:t>
            </a:r>
            <a:r>
              <a:rPr lang="en-IN" dirty="0" err="1"/>
              <a:t>com.example.consumer.ConsumerController</a:t>
            </a:r>
            <a:r>
              <a:rPr lang="en-IN" dirty="0"/>
              <a:t>  : Call permitted by bulkhead</a:t>
            </a:r>
          </a:p>
          <a:p>
            <a:r>
              <a:rPr lang="en-IN" dirty="0"/>
              <a:t>2020-08-17 21:56:44.620  INFO 14632 --- [nio-8080-exec-8] </a:t>
            </a:r>
            <a:r>
              <a:rPr lang="en-IN" dirty="0" err="1"/>
              <a:t>com.example.consumer.ConsumerController</a:t>
            </a:r>
            <a:r>
              <a:rPr lang="en-IN" dirty="0"/>
              <a:t>  : Call rejected by bulkhead</a:t>
            </a:r>
          </a:p>
          <a:p>
            <a:r>
              <a:rPr lang="en-IN" dirty="0"/>
              <a:t>2020-08-17 21:56:44.622  INFO 14632 --- [nio-8080-exec-1] </a:t>
            </a:r>
            <a:r>
              <a:rPr lang="en-IN" dirty="0" err="1"/>
              <a:t>com.example.consumer.ConsumerController</a:t>
            </a:r>
            <a:r>
              <a:rPr lang="en-IN" dirty="0"/>
              <a:t>  : Call rejected by bulkhead</a:t>
            </a:r>
          </a:p>
          <a:p>
            <a:r>
              <a:rPr lang="en-IN" dirty="0"/>
              <a:t>2020-08-17 21:56:44.625  INFO 14632 --- [nio-8080-exec-6] </a:t>
            </a:r>
            <a:r>
              <a:rPr lang="en-IN" dirty="0" err="1"/>
              <a:t>com.example.consumer.ConsumerController</a:t>
            </a:r>
            <a:r>
              <a:rPr lang="en-IN" dirty="0"/>
              <a:t>  : Call rejected by bulkhead</a:t>
            </a:r>
          </a:p>
          <a:p>
            <a:r>
              <a:rPr lang="en-IN" dirty="0"/>
              <a:t>2020-08-17 21:56</a:t>
            </a:r>
          </a:p>
        </p:txBody>
      </p:sp>
    </p:spTree>
    <p:extLst>
      <p:ext uri="{BB962C8B-B14F-4D97-AF65-F5344CB8AC3E}">
        <p14:creationId xmlns:p14="http://schemas.microsoft.com/office/powerpoint/2010/main" val="1692704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D1F7881-D22E-4B4A-8A01-BC10F9198BD9}"/>
              </a:ext>
            </a:extLst>
          </p:cNvPr>
          <p:cNvSpPr>
            <a:spLocks noGrp="1"/>
          </p:cNvSpPr>
          <p:nvPr>
            <p:ph idx="1"/>
          </p:nvPr>
        </p:nvSpPr>
        <p:spPr>
          <a:xfrm>
            <a:off x="820444" y="786937"/>
            <a:ext cx="10747159" cy="5338655"/>
          </a:xfrm>
          <a:solidFill>
            <a:schemeClr val="bg1">
              <a:lumMod val="95000"/>
            </a:schemeClr>
          </a:solidFill>
        </p:spPr>
        <p:txBody>
          <a:bodyPr>
            <a:normAutofit fontScale="92500"/>
          </a:bodyPr>
          <a:lstStyle/>
          <a:p>
            <a:pPr marL="0" indent="0">
              <a:buNone/>
            </a:pPr>
            <a:r>
              <a:rPr lang="en-US" dirty="0"/>
              <a:t>Concurrency Level:      2</a:t>
            </a:r>
          </a:p>
          <a:p>
            <a:pPr marL="0" indent="0">
              <a:buNone/>
            </a:pPr>
            <a:r>
              <a:rPr lang="en-US" dirty="0"/>
              <a:t>Time taken for tests:   2.010 seconds</a:t>
            </a:r>
          </a:p>
          <a:p>
            <a:pPr marL="0" indent="0">
              <a:buNone/>
            </a:pPr>
            <a:r>
              <a:rPr lang="en-US" dirty="0"/>
              <a:t>Complete requests:      10</a:t>
            </a:r>
          </a:p>
          <a:p>
            <a:pPr marL="0" indent="0">
              <a:buNone/>
            </a:pPr>
            <a:r>
              <a:rPr lang="en-US" b="1" dirty="0">
                <a:solidFill>
                  <a:srgbClr val="FF0000"/>
                </a:solidFill>
              </a:rPr>
              <a:t>Failed requests:        8</a:t>
            </a:r>
          </a:p>
          <a:p>
            <a:pPr marL="0" indent="0">
              <a:buNone/>
            </a:pPr>
            <a:r>
              <a:rPr lang="en-US" dirty="0"/>
              <a:t>   (Connect: 0, Receive: 0, Length: 8, Exceptions: 0)</a:t>
            </a:r>
          </a:p>
          <a:p>
            <a:pPr marL="0" indent="0">
              <a:buNone/>
            </a:pPr>
            <a:r>
              <a:rPr lang="en-US" dirty="0"/>
              <a:t>Total transferred:      1616 bytes</a:t>
            </a:r>
          </a:p>
          <a:p>
            <a:pPr marL="0" indent="0">
              <a:buNone/>
            </a:pPr>
            <a:r>
              <a:rPr lang="en-US" dirty="0"/>
              <a:t>HTML transferred:       286 bytes</a:t>
            </a:r>
          </a:p>
          <a:p>
            <a:pPr marL="0" indent="0">
              <a:buNone/>
            </a:pPr>
            <a:r>
              <a:rPr lang="en-US" dirty="0"/>
              <a:t>Requests per second:    4.98 [#/sec] (mean)</a:t>
            </a:r>
          </a:p>
          <a:p>
            <a:pPr marL="0" indent="0">
              <a:buNone/>
            </a:pPr>
            <a:r>
              <a:rPr lang="en-US" dirty="0"/>
              <a:t>Time per request:       401.990 [</a:t>
            </a:r>
            <a:r>
              <a:rPr lang="en-US" dirty="0" err="1"/>
              <a:t>ms</a:t>
            </a:r>
            <a:r>
              <a:rPr lang="en-US" dirty="0"/>
              <a:t>] (mean)</a:t>
            </a:r>
          </a:p>
          <a:p>
            <a:pPr marL="0" indent="0">
              <a:buNone/>
            </a:pPr>
            <a:r>
              <a:rPr lang="en-US" dirty="0"/>
              <a:t>Time per request:       200.995 [</a:t>
            </a:r>
            <a:r>
              <a:rPr lang="en-US" dirty="0" err="1"/>
              <a:t>ms</a:t>
            </a:r>
            <a:r>
              <a:rPr lang="en-US" dirty="0"/>
              <a:t>] (mean, across all concurrent requests)</a:t>
            </a:r>
          </a:p>
          <a:p>
            <a:pPr marL="0" indent="0">
              <a:buNone/>
            </a:pPr>
            <a:r>
              <a:rPr lang="en-US" dirty="0"/>
              <a:t>Transfer rate:          0.79 [Kbytes/sec] received</a:t>
            </a:r>
          </a:p>
          <a:p>
            <a:endParaRPr lang="en-IN" dirty="0"/>
          </a:p>
        </p:txBody>
      </p:sp>
    </p:spTree>
    <p:extLst>
      <p:ext uri="{BB962C8B-B14F-4D97-AF65-F5344CB8AC3E}">
        <p14:creationId xmlns:p14="http://schemas.microsoft.com/office/powerpoint/2010/main" val="1386049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Rate Limiter</a:t>
            </a:r>
          </a:p>
        </p:txBody>
      </p:sp>
    </p:spTree>
    <p:extLst>
      <p:ext uri="{BB962C8B-B14F-4D97-AF65-F5344CB8AC3E}">
        <p14:creationId xmlns:p14="http://schemas.microsoft.com/office/powerpoint/2010/main" val="293937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Bulkhead</a:t>
            </a:r>
          </a:p>
        </p:txBody>
      </p:sp>
    </p:spTree>
    <p:extLst>
      <p:ext uri="{BB962C8B-B14F-4D97-AF65-F5344CB8AC3E}">
        <p14:creationId xmlns:p14="http://schemas.microsoft.com/office/powerpoint/2010/main" val="3556003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CE94-DE89-437E-A6B6-850D95A258DA}"/>
              </a:ext>
            </a:extLst>
          </p:cNvPr>
          <p:cNvSpPr>
            <a:spLocks noGrp="1"/>
          </p:cNvSpPr>
          <p:nvPr>
            <p:ph type="title"/>
          </p:nvPr>
        </p:nvSpPr>
        <p:spPr/>
        <p:txBody>
          <a:bodyPr/>
          <a:lstStyle/>
          <a:p>
            <a:r>
              <a:rPr lang="en-IN" b="1" dirty="0">
                <a:solidFill>
                  <a:srgbClr val="002060"/>
                </a:solidFill>
              </a:rPr>
              <a:t>Rate Limiter</a:t>
            </a:r>
          </a:p>
        </p:txBody>
      </p:sp>
      <p:sp>
        <p:nvSpPr>
          <p:cNvPr id="3" name="Content Placeholder 2">
            <a:extLst>
              <a:ext uri="{FF2B5EF4-FFF2-40B4-BE49-F238E27FC236}">
                <a16:creationId xmlns:a16="http://schemas.microsoft.com/office/drawing/2014/main" id="{FEFBAD87-2FF1-47A0-BE8C-B1DCE8C03FAB}"/>
              </a:ext>
            </a:extLst>
          </p:cNvPr>
          <p:cNvSpPr>
            <a:spLocks noGrp="1"/>
          </p:cNvSpPr>
          <p:nvPr>
            <p:ph idx="1"/>
          </p:nvPr>
        </p:nvSpPr>
        <p:spPr>
          <a:xfrm>
            <a:off x="838200" y="1825625"/>
            <a:ext cx="10515600" cy="4264457"/>
          </a:xfrm>
          <a:solidFill>
            <a:srgbClr val="FFFF00"/>
          </a:solidFill>
        </p:spPr>
        <p:txBody>
          <a:bodyPr/>
          <a:lstStyle/>
          <a:p>
            <a:r>
              <a:rPr lang="en-IN" dirty="0"/>
              <a:t>Limit the no of Calls  to a certain Service.</a:t>
            </a:r>
          </a:p>
          <a:p>
            <a:r>
              <a:rPr lang="en-IN" dirty="0"/>
              <a:t>Spreads out the Peak load over time. Queuing the request</a:t>
            </a:r>
          </a:p>
          <a:p>
            <a:r>
              <a:rPr lang="en-IN" dirty="0"/>
              <a:t>Use Cases</a:t>
            </a:r>
          </a:p>
          <a:p>
            <a:pPr lvl="1"/>
            <a:r>
              <a:rPr lang="en-IN" dirty="0"/>
              <a:t>Protect yourself from Flooding</a:t>
            </a:r>
          </a:p>
          <a:p>
            <a:pPr lvl="1"/>
            <a:r>
              <a:rPr lang="en-IN" dirty="0"/>
              <a:t>Don’t DDOS Your Partners </a:t>
            </a:r>
            <a:r>
              <a:rPr lang="en-IN" dirty="0">
                <a:sym typeface="Wingdings" panose="05000000000000000000" pitchFamily="2" charset="2"/>
              </a:rPr>
              <a:t></a:t>
            </a:r>
          </a:p>
          <a:p>
            <a:r>
              <a:rPr lang="en-IN" dirty="0"/>
              <a:t>Config</a:t>
            </a:r>
          </a:p>
          <a:p>
            <a:pPr lvl="1"/>
            <a:r>
              <a:rPr lang="en-IN" dirty="0"/>
              <a:t>limitForPeriod( # How many calls)</a:t>
            </a:r>
          </a:p>
          <a:p>
            <a:pPr lvl="1"/>
            <a:r>
              <a:rPr lang="en-IN" dirty="0"/>
              <a:t>limitRefreshPeriod( within which time Window)</a:t>
            </a:r>
          </a:p>
          <a:p>
            <a:pPr lvl="1"/>
            <a:r>
              <a:rPr lang="en-IN" dirty="0" err="1"/>
              <a:t>timoutDuration</a:t>
            </a:r>
            <a:r>
              <a:rPr lang="en-IN" dirty="0"/>
              <a:t> (How long wait for permission)</a:t>
            </a:r>
          </a:p>
          <a:p>
            <a:pPr marL="457200" lvl="1" indent="0">
              <a:buNone/>
            </a:pPr>
            <a:endParaRPr lang="en-IN" dirty="0"/>
          </a:p>
        </p:txBody>
      </p:sp>
    </p:spTree>
    <p:extLst>
      <p:ext uri="{BB962C8B-B14F-4D97-AF65-F5344CB8AC3E}">
        <p14:creationId xmlns:p14="http://schemas.microsoft.com/office/powerpoint/2010/main" val="3588560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CE94-DE89-437E-A6B6-850D95A258DA}"/>
              </a:ext>
            </a:extLst>
          </p:cNvPr>
          <p:cNvSpPr>
            <a:spLocks noGrp="1"/>
          </p:cNvSpPr>
          <p:nvPr>
            <p:ph type="title"/>
          </p:nvPr>
        </p:nvSpPr>
        <p:spPr/>
        <p:txBody>
          <a:bodyPr/>
          <a:lstStyle/>
          <a:p>
            <a:r>
              <a:rPr lang="en-IN" b="1" dirty="0">
                <a:solidFill>
                  <a:srgbClr val="002060"/>
                </a:solidFill>
              </a:rPr>
              <a:t>Rate Limiter Implementation</a:t>
            </a:r>
          </a:p>
        </p:txBody>
      </p:sp>
      <p:sp>
        <p:nvSpPr>
          <p:cNvPr id="5" name="Content Placeholder 4">
            <a:extLst>
              <a:ext uri="{FF2B5EF4-FFF2-40B4-BE49-F238E27FC236}">
                <a16:creationId xmlns:a16="http://schemas.microsoft.com/office/drawing/2014/main" id="{1958F4F7-5849-4508-BE93-546D3D863FDC}"/>
              </a:ext>
            </a:extLst>
          </p:cNvPr>
          <p:cNvSpPr>
            <a:spLocks noGrp="1"/>
          </p:cNvSpPr>
          <p:nvPr>
            <p:ph idx="1"/>
          </p:nvPr>
        </p:nvSpPr>
        <p:spPr/>
        <p:txBody>
          <a:bodyPr/>
          <a:lstStyle/>
          <a:p>
            <a:r>
              <a:rPr lang="en-IN" dirty="0"/>
              <a:t>Atomic Rate Limiter</a:t>
            </a:r>
          </a:p>
          <a:p>
            <a:pPr lvl="1"/>
            <a:r>
              <a:rPr lang="en-IN" dirty="0"/>
              <a:t>Stores State in Atomic References</a:t>
            </a:r>
          </a:p>
          <a:p>
            <a:r>
              <a:rPr lang="en-IN" dirty="0"/>
              <a:t>SemaphoreBasedRateLimiter </a:t>
            </a:r>
          </a:p>
          <a:p>
            <a:pPr lvl="1"/>
            <a:r>
              <a:rPr lang="en-IN" dirty="0"/>
              <a:t>Uses semaphore, needs an internal thread  to release permissions.</a:t>
            </a:r>
          </a:p>
        </p:txBody>
      </p:sp>
    </p:spTree>
    <p:extLst>
      <p:ext uri="{BB962C8B-B14F-4D97-AF65-F5344CB8AC3E}">
        <p14:creationId xmlns:p14="http://schemas.microsoft.com/office/powerpoint/2010/main" val="890849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0FBD9CC-FD43-469A-A07C-FD6838631FC3}"/>
              </a:ext>
            </a:extLst>
          </p:cNvPr>
          <p:cNvSpPr>
            <a:spLocks noGrp="1" noChangeArrowheads="1"/>
          </p:cNvSpPr>
          <p:nvPr>
            <p:ph idx="1"/>
          </p:nvPr>
        </p:nvSpPr>
        <p:spPr bwMode="auto">
          <a:xfrm>
            <a:off x="713913" y="3461521"/>
            <a:ext cx="745354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20CDD9E0-C95A-46F2-AF6A-CAF3DFA99D99}"/>
              </a:ext>
            </a:extLst>
          </p:cNvPr>
          <p:cNvSpPr>
            <a:spLocks noChangeArrowheads="1"/>
          </p:cNvSpPr>
          <p:nvPr/>
        </p:nvSpPr>
        <p:spPr bwMode="auto">
          <a:xfrm>
            <a:off x="594804" y="361596"/>
            <a:ext cx="11150353"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private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RateLimiterConfig</a:t>
            </a:r>
            <a:r>
              <a:rPr kumimoji="0" lang="en-US" altLang="en-US" sz="1600" b="0" i="0" u="none" strike="noStrike" cap="none" normalizeH="0" baseline="0" dirty="0">
                <a:ln>
                  <a:noFill/>
                </a:ln>
                <a:solidFill>
                  <a:srgbClr val="000000"/>
                </a:solidFill>
                <a:effectLst/>
                <a:latin typeface="Hack" panose="020B0609030202020204" pitchFamily="49" charset="0"/>
              </a:rPr>
              <a:t> config = </a:t>
            </a:r>
            <a:r>
              <a:rPr kumimoji="0" lang="en-US" altLang="en-US" sz="1600" b="0" i="0" u="none" strike="noStrike" cap="none" normalizeH="0" baseline="0" dirty="0" err="1">
                <a:ln>
                  <a:noFill/>
                </a:ln>
                <a:solidFill>
                  <a:srgbClr val="000000"/>
                </a:solidFill>
                <a:effectLst/>
                <a:latin typeface="Hack" panose="020B0609030202020204" pitchFamily="49" charset="0"/>
              </a:rPr>
              <a:t>RateLimiterConfig.</a:t>
            </a:r>
            <a:r>
              <a:rPr kumimoji="0" lang="en-US" altLang="en-US" sz="1600" b="0" i="1" u="none" strike="noStrike" cap="none" normalizeH="0" baseline="0" dirty="0" err="1">
                <a:ln>
                  <a:noFill/>
                </a:ln>
                <a:solidFill>
                  <a:srgbClr val="000000"/>
                </a:solidFill>
                <a:effectLst/>
                <a:latin typeface="Hack" panose="020B0609030202020204" pitchFamily="49" charset="0"/>
              </a:rPr>
              <a:t>custom</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limitRefreshPeriod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Duration.</a:t>
            </a:r>
            <a:r>
              <a:rPr kumimoji="0" lang="en-US" altLang="en-US" sz="1600" b="0" i="1" u="none" strike="noStrike" cap="none" normalizeH="0" baseline="0" dirty="0" err="1">
                <a:ln>
                  <a:noFill/>
                </a:ln>
                <a:solidFill>
                  <a:srgbClr val="000000"/>
                </a:solidFill>
                <a:effectLst/>
                <a:latin typeface="Hack" panose="020B0609030202020204" pitchFamily="49" charset="0"/>
              </a:rPr>
              <a:t>ofMillis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1000</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limitForPeriod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10</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timeoutDuration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Duration.</a:t>
            </a:r>
            <a:r>
              <a:rPr kumimoji="0" lang="en-US" altLang="en-US" sz="1600" b="0" i="1" u="none" strike="noStrike" cap="none" normalizeH="0" baseline="0" dirty="0" err="1">
                <a:ln>
                  <a:noFill/>
                </a:ln>
                <a:solidFill>
                  <a:srgbClr val="000000"/>
                </a:solidFill>
                <a:effectLst/>
                <a:latin typeface="Hack" panose="020B0609030202020204" pitchFamily="49" charset="0"/>
              </a:rPr>
              <a:t>ofMillis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5</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.build();</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Create registry</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(config);</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rateLimiterRegistry.getEventPublisher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onEntryAdded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entryAddedEvent</a:t>
            </a:r>
            <a:r>
              <a:rPr kumimoji="0" lang="en-US" altLang="en-US" sz="1600" b="0" i="0" u="none" strike="noStrike" cap="none" normalizeH="0" baseline="0" dirty="0">
                <a:ln>
                  <a:noFill/>
                </a:ln>
                <a:solidFill>
                  <a:srgbClr val="000000"/>
                </a:solidFill>
                <a:effectLst/>
                <a:latin typeface="Hack" panose="020B0609030202020204" pitchFamily="49" charset="0"/>
              </a:rPr>
              <a:t> -&gt;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addedRateLimiter</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entryAddedEvent.getAddedEntry</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a:t>
            </a:r>
            <a:r>
              <a:rPr kumimoji="0" lang="en-US" altLang="en-US" sz="1600" b="1" i="0" u="none" strike="noStrike" cap="none" normalizeH="0" baseline="0" dirty="0" err="1">
                <a:ln>
                  <a:noFill/>
                </a:ln>
                <a:solidFill>
                  <a:srgbClr val="008000"/>
                </a:solidFill>
                <a:effectLst/>
                <a:latin typeface="Hack" panose="020B0609030202020204" pitchFamily="49" charset="0"/>
              </a:rPr>
              <a:t>RateLimiter</a:t>
            </a:r>
            <a:r>
              <a:rPr kumimoji="0" lang="en-US" altLang="en-US" sz="1600" b="1" i="0" u="none" strike="noStrike" cap="none" normalizeH="0" baseline="0" dirty="0">
                <a:ln>
                  <a:noFill/>
                </a:ln>
                <a:solidFill>
                  <a:srgbClr val="008000"/>
                </a:solidFill>
                <a:effectLst/>
                <a:latin typeface="Hack" panose="020B0609030202020204" pitchFamily="49" charset="0"/>
              </a:rPr>
              <a:t> {} added"</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addedRateLimiter.getName</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onEntryRemoved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entryRemovedEvent</a:t>
            </a:r>
            <a:r>
              <a:rPr kumimoji="0" lang="en-US" altLang="en-US" sz="1600" b="0" i="0" u="none" strike="noStrike" cap="none" normalizeH="0" baseline="0" dirty="0">
                <a:ln>
                  <a:noFill/>
                </a:ln>
                <a:solidFill>
                  <a:srgbClr val="000000"/>
                </a:solidFill>
                <a:effectLst/>
                <a:latin typeface="Hack" panose="020B0609030202020204" pitchFamily="49" charset="0"/>
              </a:rPr>
              <a:t> -&gt;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removedRateLimiter</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entryRemovedEvent.getRemovedEntry</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a:t>
            </a:r>
            <a:r>
              <a:rPr kumimoji="0" lang="en-US" altLang="en-US" sz="1600" b="1" i="0" u="none" strike="noStrike" cap="none" normalizeH="0" baseline="0" dirty="0" err="1">
                <a:ln>
                  <a:noFill/>
                </a:ln>
                <a:solidFill>
                  <a:srgbClr val="008000"/>
                </a:solidFill>
                <a:effectLst/>
                <a:latin typeface="Hack" panose="020B0609030202020204" pitchFamily="49" charset="0"/>
              </a:rPr>
              <a:t>RateLimiter</a:t>
            </a:r>
            <a:r>
              <a:rPr kumimoji="0" lang="en-US" altLang="en-US" sz="1600" b="1" i="0" u="none" strike="noStrike" cap="none" normalizeH="0" baseline="0" dirty="0">
                <a:ln>
                  <a:noFill/>
                </a:ln>
                <a:solidFill>
                  <a:srgbClr val="008000"/>
                </a:solidFill>
                <a:effectLst/>
                <a:latin typeface="Hack" panose="020B0609030202020204" pitchFamily="49" charset="0"/>
              </a:rPr>
              <a:t> {} removed"</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removedRateLimiter.getName</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Use registry</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rateLimiterWithDefaultConfig</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rateLimiterRegistry</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"name1"</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rateLimiterWithDefaultConfig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0404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0FBD9CC-FD43-469A-A07C-FD6838631FC3}"/>
              </a:ext>
            </a:extLst>
          </p:cNvPr>
          <p:cNvSpPr>
            <a:spLocks noGrp="1" noChangeArrowheads="1"/>
          </p:cNvSpPr>
          <p:nvPr>
            <p:ph idx="1"/>
          </p:nvPr>
        </p:nvSpPr>
        <p:spPr bwMode="auto">
          <a:xfrm>
            <a:off x="776056" y="811791"/>
            <a:ext cx="99481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00"/>
                </a:solidFill>
                <a:effectLst/>
                <a:latin typeface="Hack" panose="020B0609030202020204" pitchFamily="49" charset="0"/>
              </a:rPr>
              <a:t>@GetMapping</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1" i="0" u="none" strike="noStrike" cap="none" normalizeH="0" baseline="0" dirty="0">
                <a:ln>
                  <a:noFill/>
                </a:ln>
                <a:solidFill>
                  <a:srgbClr val="000080"/>
                </a:solidFill>
                <a:effectLst/>
                <a:latin typeface="Hack" panose="020B0609030202020204" pitchFamily="49" charset="0"/>
              </a:rPr>
              <a:t>public </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rateLimiting</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Supplier&lt;String&gt; supplier = </a:t>
            </a:r>
            <a:r>
              <a:rPr kumimoji="0" lang="en-US" altLang="en-US" sz="1600" b="0" i="0" u="none" strike="noStrike" cap="none" normalizeH="0" baseline="0" dirty="0" err="1">
                <a:ln>
                  <a:noFill/>
                </a:ln>
                <a:solidFill>
                  <a:srgbClr val="000000"/>
                </a:solidFill>
                <a:effectLst/>
                <a:latin typeface="Hack" panose="020B0609030202020204" pitchFamily="49" charset="0"/>
              </a:rPr>
              <a:t>RateLimiter.</a:t>
            </a:r>
            <a:r>
              <a:rPr kumimoji="0" lang="en-US" altLang="en-US" sz="1600" b="0" i="1" u="none" strike="noStrike" cap="none" normalizeH="0" baseline="0" dirty="0" err="1">
                <a:ln>
                  <a:noFill/>
                </a:ln>
                <a:solidFill>
                  <a:srgbClr val="000000"/>
                </a:solidFill>
                <a:effectLst/>
                <a:latin typeface="Hack" panose="020B0609030202020204" pitchFamily="49" charset="0"/>
              </a:rPr>
              <a:t>decorateSupplier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rateLimiter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BackEndService</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1" u="none" strike="noStrike" cap="none" normalizeH="0" baseline="0" dirty="0" err="1">
                <a:ln>
                  <a:noFill/>
                </a:ln>
                <a:solidFill>
                  <a:srgbClr val="000000"/>
                </a:solidFill>
                <a:effectLst/>
                <a:latin typeface="Hack" panose="020B0609030202020204" pitchFamily="49" charset="0"/>
              </a:rPr>
              <a:t>doSomething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Try&lt;String&gt; res = </a:t>
            </a:r>
            <a:r>
              <a:rPr kumimoji="0" lang="en-US" altLang="en-US" sz="1600" b="0" i="0" u="none" strike="noStrike" cap="none" normalizeH="0" baseline="0" dirty="0" err="1">
                <a:ln>
                  <a:noFill/>
                </a:ln>
                <a:solidFill>
                  <a:srgbClr val="000000"/>
                </a:solidFill>
                <a:effectLst/>
                <a:latin typeface="Hack" panose="020B0609030202020204" pitchFamily="49" charset="0"/>
              </a:rPr>
              <a:t>Try.</a:t>
            </a:r>
            <a:r>
              <a:rPr kumimoji="0" lang="en-US" altLang="en-US" sz="1600" b="0" i="1" u="none" strike="noStrike" cap="none" normalizeH="0" baseline="0" dirty="0" err="1">
                <a:ln>
                  <a:noFill/>
                </a:ln>
                <a:solidFill>
                  <a:srgbClr val="000000"/>
                </a:solidFill>
                <a:effectLst/>
                <a:latin typeface="Hack" panose="020B0609030202020204" pitchFamily="49" charset="0"/>
              </a:rPr>
              <a:t>ofSupplier</a:t>
            </a:r>
            <a:r>
              <a:rPr kumimoji="0" lang="en-US" altLang="en-US" sz="1600" b="0" i="0" u="none" strike="noStrike" cap="none" normalizeH="0" baseline="0" dirty="0">
                <a:ln>
                  <a:noFill/>
                </a:ln>
                <a:solidFill>
                  <a:srgbClr val="000000"/>
                </a:solidFill>
                <a:effectLst/>
                <a:latin typeface="Hack" panose="020B0609030202020204" pitchFamily="49" charset="0"/>
              </a:rPr>
              <a:t>(supplier);</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res.get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58F48CF-97CB-42E4-AB23-6FC01A7DC5B9}"/>
              </a:ext>
            </a:extLst>
          </p:cNvPr>
          <p:cNvSpPr>
            <a:spLocks noChangeArrowheads="1"/>
          </p:cNvSpPr>
          <p:nvPr/>
        </p:nvSpPr>
        <p:spPr bwMode="auto">
          <a:xfrm>
            <a:off x="461639" y="3349945"/>
            <a:ext cx="11416683"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class </a:t>
            </a:r>
            <a:r>
              <a:rPr kumimoji="0" lang="en-US" altLang="en-US" sz="1600" b="0" i="0" u="none" strike="noStrike" cap="none" normalizeH="0" baseline="0" dirty="0" err="1">
                <a:ln>
                  <a:noFill/>
                </a:ln>
                <a:solidFill>
                  <a:srgbClr val="000000"/>
                </a:solidFill>
                <a:effectLst/>
                <a:latin typeface="Hack" panose="020B0609030202020204" pitchFamily="49" charset="0"/>
              </a:rPr>
              <a:t>BackEndService</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public static </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doSomething</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System.</a:t>
            </a:r>
            <a:r>
              <a:rPr kumimoji="0" lang="en-US" altLang="en-US" sz="1600" b="1" i="1" u="none" strike="noStrike" cap="none" normalizeH="0" baseline="0" dirty="0" err="1">
                <a:ln>
                  <a:noFill/>
                </a:ln>
                <a:solidFill>
                  <a:srgbClr val="660E7A"/>
                </a:solidFill>
                <a:effectLst/>
                <a:latin typeface="Hack" panose="020B0609030202020204" pitchFamily="49" charset="0"/>
              </a:rPr>
              <a:t>out</a:t>
            </a:r>
            <a:r>
              <a:rPr kumimoji="0" lang="en-US" altLang="en-US" sz="1600" b="0" i="0" u="none" strike="noStrike" cap="none" normalizeH="0" baseline="0" dirty="0" err="1">
                <a:ln>
                  <a:noFill/>
                </a:ln>
                <a:solidFill>
                  <a:srgbClr val="000000"/>
                </a:solidFill>
                <a:effectLst/>
                <a:latin typeface="Hack" panose="020B0609030202020204" pitchFamily="49" charset="0"/>
              </a:rPr>
              <a:t>.println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"Hitting services"</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1" i="0" u="none" strike="noStrike" cap="none" normalizeH="0" baseline="0" dirty="0">
                <a:ln>
                  <a:noFill/>
                </a:ln>
                <a:solidFill>
                  <a:srgbClr val="008000"/>
                </a:solidFill>
                <a:effectLst/>
                <a:latin typeface="Hack" panose="020B0609030202020204" pitchFamily="49" charset="0"/>
              </a:rPr>
              <a:t>"Do Something"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Math.</a:t>
            </a:r>
            <a:r>
              <a:rPr kumimoji="0" lang="en-US" altLang="en-US" sz="1600" b="0" i="1" u="none" strike="noStrike" cap="none" normalizeH="0" baseline="0" dirty="0" err="1">
                <a:ln>
                  <a:noFill/>
                </a:ln>
                <a:solidFill>
                  <a:srgbClr val="000000"/>
                </a:solidFill>
                <a:effectLst/>
                <a:latin typeface="Hack" panose="020B0609030202020204" pitchFamily="49" charset="0"/>
              </a:rPr>
              <a:t>random</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0382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A0A7-4EE8-4B6E-8BE9-9ABDCA76A53B}"/>
              </a:ext>
            </a:extLst>
          </p:cNvPr>
          <p:cNvSpPr>
            <a:spLocks noGrp="1"/>
          </p:cNvSpPr>
          <p:nvPr>
            <p:ph type="title"/>
          </p:nvPr>
        </p:nvSpPr>
        <p:spPr/>
        <p:txBody>
          <a:bodyPr/>
          <a:lstStyle/>
          <a:p>
            <a:r>
              <a:rPr lang="en-IN" b="1" dirty="0"/>
              <a:t>Testing- </a:t>
            </a:r>
            <a:r>
              <a:rPr lang="en-IN" b="1" dirty="0" err="1"/>
              <a:t>Ratelimiter</a:t>
            </a:r>
            <a:endParaRPr lang="en-IN" b="1" dirty="0"/>
          </a:p>
        </p:txBody>
      </p:sp>
      <p:sp>
        <p:nvSpPr>
          <p:cNvPr id="3" name="Content Placeholder 2">
            <a:extLst>
              <a:ext uri="{FF2B5EF4-FFF2-40B4-BE49-F238E27FC236}">
                <a16:creationId xmlns:a16="http://schemas.microsoft.com/office/drawing/2014/main" id="{59508389-D7DB-40EC-92ED-A4FBE046EF9D}"/>
              </a:ext>
            </a:extLst>
          </p:cNvPr>
          <p:cNvSpPr>
            <a:spLocks noGrp="1"/>
          </p:cNvSpPr>
          <p:nvPr>
            <p:ph idx="1"/>
          </p:nvPr>
        </p:nvSpPr>
        <p:spPr>
          <a:xfrm>
            <a:off x="838200" y="1825624"/>
            <a:ext cx="10942468" cy="4362111"/>
          </a:xfrm>
        </p:spPr>
        <p:txBody>
          <a:bodyPr>
            <a:normAutofit/>
          </a:bodyPr>
          <a:lstStyle/>
          <a:p>
            <a:pPr marL="0" indent="0">
              <a:buNone/>
            </a:pPr>
            <a:r>
              <a:rPr lang="en-IN" dirty="0"/>
              <a:t>ab -n 1000 -c 2  </a:t>
            </a:r>
            <a:r>
              <a:rPr lang="en-IN" dirty="0">
                <a:hlinkClick r:id="rId2"/>
              </a:rPr>
              <a:t>http://localhost:8080</a:t>
            </a:r>
            <a:r>
              <a:rPr lang="en-IN" dirty="0"/>
              <a:t> /</a:t>
            </a:r>
            <a:r>
              <a:rPr lang="en-IN" dirty="0" err="1"/>
              <a:t>ratelimiter</a:t>
            </a:r>
            <a:endParaRPr lang="en-IN" dirty="0"/>
          </a:p>
          <a:p>
            <a:pPr marL="0" indent="0">
              <a:buNone/>
            </a:pPr>
            <a:r>
              <a:rPr lang="en-IN" dirty="0">
                <a:highlight>
                  <a:srgbClr val="FFFF00"/>
                </a:highlight>
              </a:rPr>
              <a:t>io.github.resilience4j.ratelimiter.RequestNotPermitted: </a:t>
            </a:r>
            <a:r>
              <a:rPr lang="en-IN" dirty="0" err="1">
                <a:highlight>
                  <a:srgbClr val="FFFF00"/>
                </a:highlight>
              </a:rPr>
              <a:t>RateLimiter</a:t>
            </a:r>
            <a:r>
              <a:rPr lang="en-IN" dirty="0">
                <a:highlight>
                  <a:srgbClr val="FFFF00"/>
                </a:highlight>
              </a:rPr>
              <a:t> 'name1' does not permit further calls	at io.github.resilience4j.ratelimiter.RateLimiter.waitForPermission(RateLimiter.java:287) ~[resilience4j-ratelimiter-1.0.0.jar:1.0.0]	at io.github.resilience4j.ratelimiter.RateLimiter.lambda$decorateSupplier$3(RateLimiter.java:178) ~[resilience4j-ratelimiter-1.0.0.jar:1.0.0]</a:t>
            </a:r>
          </a:p>
          <a:p>
            <a:pPr marL="0" indent="0">
              <a:buNone/>
            </a:pPr>
            <a:r>
              <a:rPr lang="en-IN" dirty="0">
                <a:highlight>
                  <a:srgbClr val="FFFF00"/>
                </a:highlight>
              </a:rPr>
              <a:t>	at </a:t>
            </a:r>
            <a:r>
              <a:rPr lang="en-IN" dirty="0" err="1">
                <a:highlight>
                  <a:srgbClr val="FFFF00"/>
                </a:highlight>
              </a:rPr>
              <a:t>io.vavr.control.Try.of</a:t>
            </a:r>
            <a:r>
              <a:rPr lang="en-IN" dirty="0">
                <a:highlight>
                  <a:srgbClr val="FFFF00"/>
                </a:highlight>
              </a:rPr>
              <a:t>(Try.java:75) ~[vavr-0.10.0.jar:na]</a:t>
            </a:r>
          </a:p>
        </p:txBody>
      </p:sp>
    </p:spTree>
    <p:extLst>
      <p:ext uri="{BB962C8B-B14F-4D97-AF65-F5344CB8AC3E}">
        <p14:creationId xmlns:p14="http://schemas.microsoft.com/office/powerpoint/2010/main" val="360949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Time Limiter: Time out</a:t>
            </a:r>
          </a:p>
        </p:txBody>
      </p:sp>
    </p:spTree>
    <p:extLst>
      <p:ext uri="{BB962C8B-B14F-4D97-AF65-F5344CB8AC3E}">
        <p14:creationId xmlns:p14="http://schemas.microsoft.com/office/powerpoint/2010/main" val="271049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0996-41C5-4B1B-B192-927DE93CEA23}"/>
              </a:ext>
            </a:extLst>
          </p:cNvPr>
          <p:cNvSpPr>
            <a:spLocks noGrp="1"/>
          </p:cNvSpPr>
          <p:nvPr>
            <p:ph type="title"/>
          </p:nvPr>
        </p:nvSpPr>
        <p:spPr/>
        <p:txBody>
          <a:bodyPr/>
          <a:lstStyle/>
          <a:p>
            <a:r>
              <a:rPr lang="en-IN" b="1" dirty="0">
                <a:solidFill>
                  <a:srgbClr val="FF0000"/>
                </a:solidFill>
              </a:rPr>
              <a:t>Timeout</a:t>
            </a:r>
          </a:p>
        </p:txBody>
      </p:sp>
      <p:sp>
        <p:nvSpPr>
          <p:cNvPr id="3" name="Content Placeholder 2">
            <a:extLst>
              <a:ext uri="{FF2B5EF4-FFF2-40B4-BE49-F238E27FC236}">
                <a16:creationId xmlns:a16="http://schemas.microsoft.com/office/drawing/2014/main" id="{6B3F23A1-E547-4C21-9453-F226358CA5F8}"/>
              </a:ext>
            </a:extLst>
          </p:cNvPr>
          <p:cNvSpPr>
            <a:spLocks noGrp="1"/>
          </p:cNvSpPr>
          <p:nvPr>
            <p:ph idx="1"/>
          </p:nvPr>
        </p:nvSpPr>
        <p:spPr>
          <a:solidFill>
            <a:schemeClr val="bg1">
              <a:lumMod val="95000"/>
            </a:schemeClr>
          </a:solidFill>
        </p:spPr>
        <p:txBody>
          <a:bodyPr>
            <a:normAutofit fontScale="92500" lnSpcReduction="10000"/>
          </a:bodyPr>
          <a:lstStyle/>
          <a:p>
            <a:r>
              <a:rPr lang="en-US" b="0" i="0" dirty="0">
                <a:solidFill>
                  <a:srgbClr val="212121"/>
                </a:solidFill>
                <a:effectLst/>
                <a:latin typeface="Catamaran-Regular"/>
              </a:rPr>
              <a:t>We do experience intermittent application slowness once in a while for no obvious reasons.</a:t>
            </a:r>
          </a:p>
          <a:p>
            <a:r>
              <a:rPr lang="en-US" b="0" i="0" dirty="0">
                <a:solidFill>
                  <a:srgbClr val="212121"/>
                </a:solidFill>
                <a:effectLst/>
                <a:latin typeface="Catamaran-Regular"/>
              </a:rPr>
              <a:t> It could have happened to all of us even for applications like google.com. </a:t>
            </a:r>
          </a:p>
          <a:p>
            <a:r>
              <a:rPr lang="en-US" b="0" i="0" dirty="0">
                <a:solidFill>
                  <a:srgbClr val="212121"/>
                </a:solidFill>
                <a:effectLst/>
                <a:latin typeface="Catamaran-Regular"/>
              </a:rPr>
              <a:t>In microservice architecture, one service (A) depends on the other service (B), sometimes due to some network issue, Service B might not respond as expected. </a:t>
            </a:r>
          </a:p>
          <a:p>
            <a:r>
              <a:rPr lang="en-US" b="0" i="0" dirty="0">
                <a:solidFill>
                  <a:srgbClr val="212121"/>
                </a:solidFill>
                <a:effectLst/>
                <a:latin typeface="Catamaran-Regular"/>
              </a:rPr>
              <a:t>This slowness could affect Service A as well as A is waiting for the response from B to proceed further. As it is not uncommon issue, It is better to take this service unavailability issue into consideration while designing your microservices. So that we could have the core services working as expected even when the dependent services are NOT available.</a:t>
            </a:r>
            <a:endParaRPr lang="en-IN" dirty="0"/>
          </a:p>
        </p:txBody>
      </p:sp>
    </p:spTree>
    <p:extLst>
      <p:ext uri="{BB962C8B-B14F-4D97-AF65-F5344CB8AC3E}">
        <p14:creationId xmlns:p14="http://schemas.microsoft.com/office/powerpoint/2010/main" val="770223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4941-8BFC-4FA4-94C9-7B0C7A3C84A8}"/>
              </a:ext>
            </a:extLst>
          </p:cNvPr>
          <p:cNvSpPr>
            <a:spLocks noGrp="1"/>
          </p:cNvSpPr>
          <p:nvPr>
            <p:ph type="title"/>
          </p:nvPr>
        </p:nvSpPr>
        <p:spPr/>
        <p:txBody>
          <a:bodyPr/>
          <a:lstStyle/>
          <a:p>
            <a:r>
              <a:rPr lang="en-IN" b="1" dirty="0">
                <a:solidFill>
                  <a:srgbClr val="FF0000"/>
                </a:solidFill>
              </a:rPr>
              <a:t>Why Timeout</a:t>
            </a:r>
          </a:p>
        </p:txBody>
      </p:sp>
      <p:sp>
        <p:nvSpPr>
          <p:cNvPr id="3" name="Content Placeholder 2">
            <a:extLst>
              <a:ext uri="{FF2B5EF4-FFF2-40B4-BE49-F238E27FC236}">
                <a16:creationId xmlns:a16="http://schemas.microsoft.com/office/drawing/2014/main" id="{B458098D-1337-4CE5-843D-2636CEAE1E4E}"/>
              </a:ext>
            </a:extLst>
          </p:cNvPr>
          <p:cNvSpPr>
            <a:spLocks noGrp="1"/>
          </p:cNvSpPr>
          <p:nvPr>
            <p:ph idx="1"/>
          </p:nvPr>
        </p:nvSpPr>
        <p:spPr>
          <a:xfrm>
            <a:off x="838200" y="1825625"/>
            <a:ext cx="10409808" cy="4513031"/>
          </a:xfrm>
        </p:spPr>
        <p:txBody>
          <a:bodyPr>
            <a:normAutofit/>
          </a:bodyPr>
          <a:lstStyle/>
          <a:p>
            <a:pPr algn="l" fontAlgn="base">
              <a:buBlip>
                <a:blip r:embed="rId2">
                  <a:extLst>
                    <a:ext uri="{837473B0-CC2E-450A-ABE3-18F120FF3D39}">
                      <a1611:picAttrSrcUrl xmlns:a1611="http://schemas.microsoft.com/office/drawing/2016/11/main" r:id="rId3"/>
                    </a:ext>
                  </a:extLst>
                </a:blip>
              </a:buBlip>
            </a:pPr>
            <a:r>
              <a:rPr lang="en-US" sz="3600" b="0" i="0" dirty="0">
                <a:solidFill>
                  <a:srgbClr val="212121"/>
                </a:solidFill>
                <a:effectLst/>
                <a:latin typeface="Catamaran-Regular"/>
              </a:rPr>
              <a:t>Make the core services work always even when the dependent services are not available</a:t>
            </a:r>
          </a:p>
          <a:p>
            <a:pPr algn="l" fontAlgn="base">
              <a:buBlip>
                <a:blip r:embed="rId2">
                  <a:extLst>
                    <a:ext uri="{837473B0-CC2E-450A-ABE3-18F120FF3D39}">
                      <a1611:picAttrSrcUrl xmlns:a1611="http://schemas.microsoft.com/office/drawing/2016/11/main" r:id="rId3"/>
                    </a:ext>
                  </a:extLst>
                </a:blip>
              </a:buBlip>
            </a:pPr>
            <a:r>
              <a:rPr lang="en-US" sz="3600" b="0" i="0" dirty="0">
                <a:solidFill>
                  <a:srgbClr val="212121"/>
                </a:solidFill>
                <a:effectLst/>
                <a:latin typeface="Catamaran-Regular"/>
              </a:rPr>
              <a:t>We do not want to wait indefinitely</a:t>
            </a:r>
          </a:p>
          <a:p>
            <a:pPr algn="l" fontAlgn="base">
              <a:buBlip>
                <a:blip r:embed="rId2">
                  <a:extLst>
                    <a:ext uri="{837473B0-CC2E-450A-ABE3-18F120FF3D39}">
                      <a1611:picAttrSrcUrl xmlns:a1611="http://schemas.microsoft.com/office/drawing/2016/11/main" r:id="rId3"/>
                    </a:ext>
                  </a:extLst>
                </a:blip>
              </a:buBlip>
            </a:pPr>
            <a:r>
              <a:rPr lang="en-US" sz="3600" b="0" i="0" dirty="0">
                <a:solidFill>
                  <a:srgbClr val="212121"/>
                </a:solidFill>
                <a:effectLst/>
                <a:latin typeface="Catamaran-Regular"/>
              </a:rPr>
              <a:t>We do not want to block any threads</a:t>
            </a:r>
          </a:p>
          <a:p>
            <a:pPr algn="l" fontAlgn="base">
              <a:buBlip>
                <a:blip r:embed="rId2">
                  <a:extLst>
                    <a:ext uri="{837473B0-CC2E-450A-ABE3-18F120FF3D39}">
                      <a1611:picAttrSrcUrl xmlns:a1611="http://schemas.microsoft.com/office/drawing/2016/11/main" r:id="rId3"/>
                    </a:ext>
                  </a:extLst>
                </a:blip>
              </a:buBlip>
            </a:pPr>
            <a:r>
              <a:rPr lang="en-US" sz="3600" b="0" i="0" dirty="0">
                <a:solidFill>
                  <a:srgbClr val="212121"/>
                </a:solidFill>
                <a:effectLst/>
                <a:latin typeface="Catamaran-Regular"/>
              </a:rPr>
              <a:t>To handle network related issues and make the system remain functional using some cached responses</a:t>
            </a:r>
          </a:p>
          <a:p>
            <a:endParaRPr lang="en-IN" sz="3600" dirty="0"/>
          </a:p>
        </p:txBody>
      </p:sp>
    </p:spTree>
    <p:extLst>
      <p:ext uri="{BB962C8B-B14F-4D97-AF65-F5344CB8AC3E}">
        <p14:creationId xmlns:p14="http://schemas.microsoft.com/office/powerpoint/2010/main" val="1953113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765F-C9CE-4CA5-897E-7D9025C7C648}"/>
              </a:ext>
            </a:extLst>
          </p:cNvPr>
          <p:cNvSpPr>
            <a:spLocks noGrp="1"/>
          </p:cNvSpPr>
          <p:nvPr>
            <p:ph type="title"/>
          </p:nvPr>
        </p:nvSpPr>
        <p:spPr/>
        <p:txBody>
          <a:bodyPr/>
          <a:lstStyle/>
          <a:p>
            <a:r>
              <a:rPr lang="en-IN" b="0" i="0" dirty="0">
                <a:solidFill>
                  <a:srgbClr val="6D757C"/>
                </a:solidFill>
                <a:effectLst/>
                <a:latin typeface="proxima nova"/>
              </a:rPr>
              <a:t>resilience4j-timelimiter</a:t>
            </a:r>
            <a:endParaRPr lang="en-IN" dirty="0"/>
          </a:p>
        </p:txBody>
      </p:sp>
      <p:sp>
        <p:nvSpPr>
          <p:cNvPr id="3" name="Content Placeholder 2">
            <a:extLst>
              <a:ext uri="{FF2B5EF4-FFF2-40B4-BE49-F238E27FC236}">
                <a16:creationId xmlns:a16="http://schemas.microsoft.com/office/drawing/2014/main" id="{1161F973-F3EA-4E83-A67B-1BD60A13788A}"/>
              </a:ext>
            </a:extLst>
          </p:cNvPr>
          <p:cNvSpPr>
            <a:spLocks noGrp="1"/>
          </p:cNvSpPr>
          <p:nvPr>
            <p:ph idx="1"/>
          </p:nvPr>
        </p:nvSpPr>
        <p:spPr>
          <a:xfrm>
            <a:off x="838200" y="1825625"/>
            <a:ext cx="10515600" cy="1885241"/>
          </a:xfrm>
        </p:spPr>
        <p:txBody>
          <a:bodyPr/>
          <a:lstStyle/>
          <a:p>
            <a:pPr algn="l">
              <a:buFont typeface="Arial" panose="020B0604020202020204" pitchFamily="34" charset="0"/>
              <a:buChar char="•"/>
            </a:pPr>
            <a:r>
              <a:rPr lang="en-US" b="0" i="0" dirty="0">
                <a:solidFill>
                  <a:srgbClr val="4C555A"/>
                </a:solidFill>
                <a:effectLst/>
                <a:latin typeface="proxima nova"/>
              </a:rPr>
              <a:t>the timeout duration</a:t>
            </a:r>
          </a:p>
          <a:p>
            <a:pPr algn="l">
              <a:buFont typeface="Arial" panose="020B0604020202020204" pitchFamily="34" charset="0"/>
              <a:buChar char="•"/>
            </a:pPr>
            <a:r>
              <a:rPr lang="en-US" b="0" i="0" dirty="0">
                <a:solidFill>
                  <a:srgbClr val="4C555A"/>
                </a:solidFill>
                <a:effectLst/>
                <a:latin typeface="proxima nova"/>
              </a:rPr>
              <a:t>whether cancel should be called on the running future</a:t>
            </a:r>
          </a:p>
          <a:p>
            <a:endParaRPr lang="en-IN" dirty="0"/>
          </a:p>
        </p:txBody>
      </p:sp>
    </p:spTree>
    <p:extLst>
      <p:ext uri="{BB962C8B-B14F-4D97-AF65-F5344CB8AC3E}">
        <p14:creationId xmlns:p14="http://schemas.microsoft.com/office/powerpoint/2010/main" val="2302829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0392D82-229F-430F-912C-66ECAFB57C12}"/>
              </a:ext>
            </a:extLst>
          </p:cNvPr>
          <p:cNvSpPr>
            <a:spLocks noChangeArrowheads="1"/>
          </p:cNvSpPr>
          <p:nvPr/>
        </p:nvSpPr>
        <p:spPr bwMode="auto">
          <a:xfrm>
            <a:off x="346229" y="471239"/>
            <a:ext cx="1143443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final </a:t>
            </a:r>
            <a:r>
              <a:rPr kumimoji="0" lang="en-US" altLang="en-US" sz="1600" b="0" i="0" u="none" strike="noStrike" cap="none" normalizeH="0" baseline="0" dirty="0" err="1">
                <a:ln>
                  <a:noFill/>
                </a:ln>
                <a:solidFill>
                  <a:srgbClr val="000000"/>
                </a:solidFill>
                <a:effectLst/>
                <a:latin typeface="Hack" panose="020B0609030202020204" pitchFamily="49" charset="0"/>
              </a:rPr>
              <a:t>TimeLimiter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timeLimiter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FC6BF9C-8117-4B8D-AD77-B83CD85F2104}"/>
              </a:ext>
            </a:extLst>
          </p:cNvPr>
          <p:cNvSpPr>
            <a:spLocks noChangeArrowheads="1"/>
          </p:cNvSpPr>
          <p:nvPr/>
        </p:nvSpPr>
        <p:spPr bwMode="auto">
          <a:xfrm>
            <a:off x="346229" y="1021655"/>
            <a:ext cx="1174515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80"/>
                </a:solidFill>
                <a:effectLst/>
                <a:latin typeface="Hack" panose="020B0609030202020204" pitchFamily="49" charset="0"/>
              </a:rPr>
              <a:t>this</a:t>
            </a:r>
            <a:r>
              <a:rPr kumimoji="0" lang="en-US" altLang="en-US" sz="1600" b="0" i="0" u="none" strike="noStrike" cap="none" normalizeH="0" baseline="0" dirty="0" err="1">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timeLimiter</a:t>
            </a:r>
            <a:r>
              <a:rPr kumimoji="0" lang="en-US" altLang="en-US" sz="1600" b="1" i="0" u="none" strike="noStrike" cap="none" normalizeH="0" baseline="0" dirty="0">
                <a:ln>
                  <a:noFill/>
                </a:ln>
                <a:solidFill>
                  <a:srgbClr val="660E7A"/>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createTimeLimiter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9B31A77-4E7A-485D-ACC6-E6D30C03DBF6}"/>
              </a:ext>
            </a:extLst>
          </p:cNvPr>
          <p:cNvSpPr>
            <a:spLocks noChangeArrowheads="1"/>
          </p:cNvSpPr>
          <p:nvPr/>
        </p:nvSpPr>
        <p:spPr bwMode="auto">
          <a:xfrm>
            <a:off x="346229" y="1757208"/>
            <a:ext cx="11665258"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Hack" panose="020B0609030202020204" pitchFamily="49" charset="0"/>
              </a:rPr>
              <a:t>private </a:t>
            </a:r>
            <a:r>
              <a:rPr kumimoji="0" lang="en-US" altLang="en-US" sz="1600" b="0" i="0" u="none" strike="noStrike" cap="none" normalizeH="0" baseline="0">
                <a:ln>
                  <a:noFill/>
                </a:ln>
                <a:solidFill>
                  <a:srgbClr val="000000"/>
                </a:solidFill>
                <a:effectLst/>
                <a:latin typeface="Hack" panose="020B0609030202020204" pitchFamily="49" charset="0"/>
              </a:rPr>
              <a:t>TimeLimiter createTimeLimiter() {</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TimeLimiterConfig config = TimeLimiterConfig.</a:t>
            </a:r>
            <a:r>
              <a:rPr kumimoji="0" lang="en-US" altLang="en-US" sz="1600" b="0" i="1" u="none" strike="noStrike" cap="none" normalizeH="0" baseline="0">
                <a:ln>
                  <a:noFill/>
                </a:ln>
                <a:solidFill>
                  <a:srgbClr val="000000"/>
                </a:solidFill>
                <a:effectLst/>
                <a:latin typeface="Hack" panose="020B0609030202020204" pitchFamily="49" charset="0"/>
              </a:rPr>
              <a:t>custom</a:t>
            </a:r>
            <a:r>
              <a:rPr kumimoji="0" lang="en-US" altLang="en-US" sz="1600" b="0" i="0" u="none" strike="noStrike" cap="none" normalizeH="0" baseline="0">
                <a:ln>
                  <a:noFill/>
                </a:ln>
                <a:solidFill>
                  <a:srgbClr val="000000"/>
                </a:solidFill>
                <a:effectLst/>
                <a:latin typeface="Hack" panose="020B0609030202020204" pitchFamily="49" charset="0"/>
              </a:rPr>
              <a:t>()</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.cancelRunningFuture(</a:t>
            </a:r>
            <a:r>
              <a:rPr kumimoji="0" lang="en-US" altLang="en-US" sz="1600" b="1" i="0" u="none" strike="noStrike" cap="none" normalizeH="0" baseline="0">
                <a:ln>
                  <a:noFill/>
                </a:ln>
                <a:solidFill>
                  <a:srgbClr val="0000FF"/>
                </a:solidFill>
                <a:effectLst/>
                <a:latin typeface="Hack" panose="020B0609030202020204" pitchFamily="49" charset="0"/>
              </a:rPr>
              <a:t>true</a:t>
            </a:r>
            <a:r>
              <a:rPr kumimoji="0" lang="en-US" altLang="en-US" sz="1600" b="0" i="0" u="none" strike="noStrike" cap="none" normalizeH="0" baseline="0">
                <a:ln>
                  <a:noFill/>
                </a:ln>
                <a:solidFill>
                  <a:srgbClr val="000000"/>
                </a:solidFill>
                <a:effectLst/>
                <a:latin typeface="Hack" panose="020B0609030202020204" pitchFamily="49" charset="0"/>
              </a:rPr>
              <a:t>)</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.timeoutDuration(Duration.</a:t>
            </a:r>
            <a:r>
              <a:rPr kumimoji="0" lang="en-US" altLang="en-US" sz="1600" b="0" i="1" u="none" strike="noStrike" cap="none" normalizeH="0" baseline="0">
                <a:ln>
                  <a:noFill/>
                </a:ln>
                <a:solidFill>
                  <a:srgbClr val="000000"/>
                </a:solidFill>
                <a:effectLst/>
                <a:latin typeface="Hack" panose="020B0609030202020204" pitchFamily="49" charset="0"/>
              </a:rPr>
              <a:t>ofMillis</a:t>
            </a:r>
            <a:r>
              <a:rPr kumimoji="0" lang="en-US" altLang="en-US" sz="1600" b="0" i="0" u="none" strike="noStrike" cap="none" normalizeH="0" baseline="0">
                <a:ln>
                  <a:noFill/>
                </a:ln>
                <a:solidFill>
                  <a:srgbClr val="000000"/>
                </a:solidFill>
                <a:effectLst/>
                <a:latin typeface="Hack" panose="020B0609030202020204" pitchFamily="49" charset="0"/>
              </a:rPr>
              <a:t>(</a:t>
            </a:r>
            <a:r>
              <a:rPr kumimoji="0" lang="en-US" altLang="en-US" sz="1600" b="0" i="0" u="none" strike="noStrike" cap="none" normalizeH="0" baseline="0">
                <a:ln>
                  <a:noFill/>
                </a:ln>
                <a:solidFill>
                  <a:srgbClr val="0000FF"/>
                </a:solidFill>
                <a:effectLst/>
                <a:latin typeface="Hack" panose="020B0609030202020204" pitchFamily="49" charset="0"/>
              </a:rPr>
              <a:t>6000</a:t>
            </a:r>
            <a:r>
              <a:rPr kumimoji="0" lang="en-US" altLang="en-US" sz="1600" b="0" i="0" u="none" strike="noStrike" cap="none" normalizeH="0" baseline="0">
                <a:ln>
                  <a:noFill/>
                </a:ln>
                <a:solidFill>
                  <a:srgbClr val="000000"/>
                </a:solidFill>
                <a:effectLst/>
                <a:latin typeface="Hack" panose="020B0609030202020204" pitchFamily="49" charset="0"/>
              </a:rPr>
              <a:t>))</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.build();</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TimeLimiter timeLimiter = TimeLimiter.</a:t>
            </a:r>
            <a:r>
              <a:rPr kumimoji="0" lang="en-US" altLang="en-US" sz="1600" b="0" i="1" u="none" strike="noStrike" cap="none" normalizeH="0" baseline="0">
                <a:ln>
                  <a:noFill/>
                </a:ln>
                <a:solidFill>
                  <a:srgbClr val="000000"/>
                </a:solidFill>
                <a:effectLst/>
                <a:latin typeface="Hack" panose="020B0609030202020204" pitchFamily="49" charset="0"/>
              </a:rPr>
              <a:t>of</a:t>
            </a:r>
            <a:r>
              <a:rPr kumimoji="0" lang="en-US" altLang="en-US" sz="1600" b="0" i="0" u="none" strike="noStrike" cap="none" normalizeH="0" baseline="0">
                <a:ln>
                  <a:noFill/>
                </a:ln>
                <a:solidFill>
                  <a:srgbClr val="000000"/>
                </a:solidFill>
                <a:effectLst/>
                <a:latin typeface="Hack" panose="020B0609030202020204" pitchFamily="49" charset="0"/>
              </a:rPr>
              <a:t>(</a:t>
            </a:r>
            <a:r>
              <a:rPr kumimoji="0" lang="en-US" altLang="en-US" sz="1600" b="1" i="0" u="none" strike="noStrike" cap="none" normalizeH="0" baseline="0">
                <a:ln>
                  <a:noFill/>
                </a:ln>
                <a:solidFill>
                  <a:srgbClr val="008000"/>
                </a:solidFill>
                <a:effectLst/>
                <a:latin typeface="Hack" panose="020B0609030202020204" pitchFamily="49" charset="0"/>
              </a:rPr>
              <a:t>"name2"</a:t>
            </a:r>
            <a:r>
              <a:rPr kumimoji="0" lang="en-US" altLang="en-US" sz="1600" b="0" i="0" u="none" strike="noStrike" cap="none" normalizeH="0" baseline="0">
                <a:ln>
                  <a:noFill/>
                </a:ln>
                <a:solidFill>
                  <a:srgbClr val="000000"/>
                </a:solidFill>
                <a:effectLst/>
                <a:latin typeface="Hack" panose="020B0609030202020204" pitchFamily="49" charset="0"/>
              </a:rPr>
              <a:t>, config);</a:t>
            </a:r>
            <a:br>
              <a:rPr kumimoji="0" lang="en-US" altLang="en-US" sz="1600" b="0" i="0" u="none" strike="noStrike" cap="none" normalizeH="0" baseline="0">
                <a:ln>
                  <a:noFill/>
                </a:ln>
                <a:solidFill>
                  <a:srgbClr val="000000"/>
                </a:solidFill>
                <a:effectLst/>
                <a:latin typeface="Hack" panose="020B0609030202020204" pitchFamily="49" charset="0"/>
              </a:rPr>
            </a:br>
            <a:br>
              <a:rPr kumimoji="0" lang="en-US" altLang="en-US" sz="1600" b="0" i="0" u="none" strike="noStrike" cap="none" normalizeH="0" baseline="0">
                <a:ln>
                  <a:noFill/>
                </a:ln>
                <a:solidFill>
                  <a:srgbClr val="000000"/>
                </a:solidFill>
                <a:effectLst/>
                <a:latin typeface="Hack" panose="020B0609030202020204" pitchFamily="49" charset="0"/>
              </a:rPr>
            </a:b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timeLimiter.getEventPublisher().onSuccess(event -&gt; {</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a:t>
            </a:r>
            <a:r>
              <a:rPr kumimoji="0" lang="en-US" altLang="en-US" sz="1600" b="1" i="1" u="none" strike="noStrike" cap="none" normalizeH="0" baseline="0">
                <a:ln>
                  <a:noFill/>
                </a:ln>
                <a:solidFill>
                  <a:srgbClr val="660E7A"/>
                </a:solidFill>
                <a:effectLst/>
                <a:latin typeface="Hack" panose="020B0609030202020204" pitchFamily="49" charset="0"/>
              </a:rPr>
              <a:t>LOGGER</a:t>
            </a:r>
            <a:r>
              <a:rPr kumimoji="0" lang="en-US" altLang="en-US" sz="1600" b="0" i="0" u="none" strike="noStrike" cap="none" normalizeH="0" baseline="0">
                <a:ln>
                  <a:noFill/>
                </a:ln>
                <a:solidFill>
                  <a:srgbClr val="000000"/>
                </a:solidFill>
                <a:effectLst/>
                <a:latin typeface="Hack" panose="020B0609030202020204" pitchFamily="49" charset="0"/>
              </a:rPr>
              <a:t>.info(</a:t>
            </a:r>
            <a:r>
              <a:rPr kumimoji="0" lang="en-US" altLang="en-US" sz="1600" b="1" i="0" u="none" strike="noStrike" cap="none" normalizeH="0" baseline="0">
                <a:ln>
                  <a:noFill/>
                </a:ln>
                <a:solidFill>
                  <a:srgbClr val="008000"/>
                </a:solidFill>
                <a:effectLst/>
                <a:latin typeface="Hack" panose="020B0609030202020204" pitchFamily="49" charset="0"/>
              </a:rPr>
              <a:t>"Timeout call is going"</a:t>
            </a:r>
            <a:r>
              <a:rPr kumimoji="0" lang="en-US" altLang="en-US" sz="1600" b="0" i="0" u="none" strike="noStrike" cap="none" normalizeH="0" baseline="0">
                <a:ln>
                  <a:noFill/>
                </a:ln>
                <a:solidFill>
                  <a:srgbClr val="000000"/>
                </a:solidFill>
                <a:effectLst/>
                <a:latin typeface="Hack" panose="020B0609030202020204" pitchFamily="49" charset="0"/>
              </a:rPr>
              <a:t>);</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}).onTimeout(event -&gt; {</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a:t>
            </a:r>
            <a:r>
              <a:rPr kumimoji="0" lang="en-US" altLang="en-US" sz="1600" b="1" i="1" u="none" strike="noStrike" cap="none" normalizeH="0" baseline="0">
                <a:ln>
                  <a:noFill/>
                </a:ln>
                <a:solidFill>
                  <a:srgbClr val="660E7A"/>
                </a:solidFill>
                <a:effectLst/>
                <a:latin typeface="Hack" panose="020B0609030202020204" pitchFamily="49" charset="0"/>
              </a:rPr>
              <a:t>LOGGER</a:t>
            </a:r>
            <a:r>
              <a:rPr kumimoji="0" lang="en-US" altLang="en-US" sz="1600" b="0" i="0" u="none" strike="noStrike" cap="none" normalizeH="0" baseline="0">
                <a:ln>
                  <a:noFill/>
                </a:ln>
                <a:solidFill>
                  <a:srgbClr val="000000"/>
                </a:solidFill>
                <a:effectLst/>
                <a:latin typeface="Hack" panose="020B0609030202020204" pitchFamily="49" charset="0"/>
              </a:rPr>
              <a:t>.info(</a:t>
            </a:r>
            <a:r>
              <a:rPr kumimoji="0" lang="en-US" altLang="en-US" sz="1600" b="1" i="0" u="none" strike="noStrike" cap="none" normalizeH="0" baseline="0">
                <a:ln>
                  <a:noFill/>
                </a:ln>
                <a:solidFill>
                  <a:srgbClr val="008000"/>
                </a:solidFill>
                <a:effectLst/>
                <a:latin typeface="Hack" panose="020B0609030202020204" pitchFamily="49" charset="0"/>
              </a:rPr>
              <a:t>"Timeout happend"</a:t>
            </a:r>
            <a:r>
              <a:rPr kumimoji="0" lang="en-US" altLang="en-US" sz="1600" b="0" i="0" u="none" strike="noStrike" cap="none" normalizeH="0" baseline="0">
                <a:ln>
                  <a:noFill/>
                </a:ln>
                <a:solidFill>
                  <a:srgbClr val="000000"/>
                </a:solidFill>
                <a:effectLst/>
                <a:latin typeface="Hack" panose="020B0609030202020204" pitchFamily="49" charset="0"/>
              </a:rPr>
              <a:t>);</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}).onError(err -&gt; {</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a:t>
            </a:r>
            <a:r>
              <a:rPr kumimoji="0" lang="en-US" altLang="en-US" sz="1600" b="1" i="1" u="none" strike="noStrike" cap="none" normalizeH="0" baseline="0">
                <a:ln>
                  <a:noFill/>
                </a:ln>
                <a:solidFill>
                  <a:srgbClr val="660E7A"/>
                </a:solidFill>
                <a:effectLst/>
                <a:latin typeface="Hack" panose="020B0609030202020204" pitchFamily="49" charset="0"/>
              </a:rPr>
              <a:t>LOGGER</a:t>
            </a:r>
            <a:r>
              <a:rPr kumimoji="0" lang="en-US" altLang="en-US" sz="1600" b="0" i="0" u="none" strike="noStrike" cap="none" normalizeH="0" baseline="0">
                <a:ln>
                  <a:noFill/>
                </a:ln>
                <a:solidFill>
                  <a:srgbClr val="000000"/>
                </a:solidFill>
                <a:effectLst/>
                <a:latin typeface="Hack" panose="020B0609030202020204" pitchFamily="49" charset="0"/>
              </a:rPr>
              <a:t>.info(</a:t>
            </a:r>
            <a:r>
              <a:rPr kumimoji="0" lang="en-US" altLang="en-US" sz="1600" b="1" i="0" u="none" strike="noStrike" cap="none" normalizeH="0" baseline="0">
                <a:ln>
                  <a:noFill/>
                </a:ln>
                <a:solidFill>
                  <a:srgbClr val="008000"/>
                </a:solidFill>
                <a:effectLst/>
                <a:latin typeface="Hack" panose="020B0609030202020204" pitchFamily="49" charset="0"/>
              </a:rPr>
              <a:t>"Error " </a:t>
            </a:r>
            <a:r>
              <a:rPr kumimoji="0" lang="en-US" altLang="en-US" sz="1600" b="0" i="0" u="none" strike="noStrike" cap="none" normalizeH="0" baseline="0">
                <a:ln>
                  <a:noFill/>
                </a:ln>
                <a:solidFill>
                  <a:srgbClr val="000000"/>
                </a:solidFill>
                <a:effectLst/>
                <a:latin typeface="Hack" panose="020B0609030202020204" pitchFamily="49" charset="0"/>
              </a:rPr>
              <a:t>+ err.toString());</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a:t>
            </a:r>
            <a:br>
              <a:rPr kumimoji="0" lang="en-US" altLang="en-US" sz="1600" b="0" i="0" u="none" strike="noStrike" cap="none" normalizeH="0" baseline="0">
                <a:ln>
                  <a:noFill/>
                </a:ln>
                <a:solidFill>
                  <a:srgbClr val="000000"/>
                </a:solidFill>
                <a:effectLst/>
                <a:latin typeface="Hack" panose="020B0609030202020204" pitchFamily="49" charset="0"/>
              </a:rPr>
            </a:b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    </a:t>
            </a:r>
            <a:r>
              <a:rPr kumimoji="0" lang="en-US" altLang="en-US" sz="1600" b="1" i="0" u="none" strike="noStrike" cap="none" normalizeH="0" baseline="0">
                <a:ln>
                  <a:noFill/>
                </a:ln>
                <a:solidFill>
                  <a:srgbClr val="000080"/>
                </a:solidFill>
                <a:effectLst/>
                <a:latin typeface="Hack" panose="020B0609030202020204" pitchFamily="49" charset="0"/>
              </a:rPr>
              <a:t>return </a:t>
            </a:r>
            <a:r>
              <a:rPr kumimoji="0" lang="en-US" altLang="en-US" sz="1600" b="0" i="0" u="none" strike="noStrike" cap="none" normalizeH="0" baseline="0">
                <a:ln>
                  <a:noFill/>
                </a:ln>
                <a:solidFill>
                  <a:srgbClr val="000000"/>
                </a:solidFill>
                <a:effectLst/>
                <a:latin typeface="Hack" panose="020B0609030202020204" pitchFamily="49" charset="0"/>
              </a:rPr>
              <a:t>timeLimiter;</a:t>
            </a:r>
            <a:br>
              <a:rPr kumimoji="0" lang="en-US" altLang="en-US" sz="1600" b="0" i="0" u="none" strike="noStrike" cap="none" normalizeH="0" baseline="0">
                <a:ln>
                  <a:noFill/>
                </a:ln>
                <a:solidFill>
                  <a:srgbClr val="000000"/>
                </a:solidFill>
                <a:effectLst/>
                <a:latin typeface="Hack" panose="020B0609030202020204" pitchFamily="49" charset="0"/>
              </a:rPr>
            </a:br>
            <a:r>
              <a:rPr kumimoji="0" lang="en-US" altLang="en-US" sz="1600" b="0" i="0" u="none" strike="noStrike" cap="none" normalizeH="0" baseline="0">
                <a:ln>
                  <a:noFill/>
                </a:ln>
                <a:solidFill>
                  <a:srgbClr val="000000"/>
                </a:solidFill>
                <a:effectLst/>
                <a:latin typeface="Hack" panose="020B06090302020202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053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6904E4-5F8D-4A1C-8363-87EFCC9EB15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8868" y="452177"/>
            <a:ext cx="9761982" cy="5953646"/>
          </a:xfrm>
        </p:spPr>
      </p:pic>
    </p:spTree>
    <p:extLst>
      <p:ext uri="{BB962C8B-B14F-4D97-AF65-F5344CB8AC3E}">
        <p14:creationId xmlns:p14="http://schemas.microsoft.com/office/powerpoint/2010/main" val="2864388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BB49CC4-A85F-436E-A38B-14B72DFCB408}"/>
              </a:ext>
            </a:extLst>
          </p:cNvPr>
          <p:cNvSpPr>
            <a:spLocks noChangeArrowheads="1"/>
          </p:cNvSpPr>
          <p:nvPr/>
        </p:nvSpPr>
        <p:spPr bwMode="auto">
          <a:xfrm>
            <a:off x="390617" y="1280941"/>
            <a:ext cx="11141475"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a:ln>
                  <a:noFill/>
                </a:ln>
                <a:solidFill>
                  <a:srgbClr val="808000"/>
                </a:solidFill>
                <a:effectLst/>
                <a:latin typeface="Hack" panose="020B0609030202020204" pitchFamily="49" charset="0"/>
              </a:rPr>
              <a:t>@GetMapping</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"/timeout"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public </a:t>
            </a:r>
            <a:r>
              <a:rPr kumimoji="0" lang="en-US" altLang="en-US" sz="1600" b="0" i="0" u="none" strike="noStrike" cap="none" normalizeH="0" baseline="0" dirty="0">
                <a:ln>
                  <a:noFill/>
                </a:ln>
                <a:solidFill>
                  <a:srgbClr val="000000"/>
                </a:solidFill>
                <a:effectLst/>
                <a:latin typeface="Hack" panose="020B0609030202020204" pitchFamily="49" charset="0"/>
              </a:rPr>
              <a:t>String timeout() </a:t>
            </a:r>
            <a:r>
              <a:rPr kumimoji="0" lang="en-US" altLang="en-US" sz="1600" b="1" i="0" u="none" strike="noStrike" cap="none" normalizeH="0" baseline="0" dirty="0">
                <a:ln>
                  <a:noFill/>
                </a:ln>
                <a:solidFill>
                  <a:srgbClr val="000080"/>
                </a:solidFill>
                <a:effectLst/>
                <a:latin typeface="Hack" panose="020B0609030202020204" pitchFamily="49" charset="0"/>
              </a:rPr>
              <a:t>throws </a:t>
            </a:r>
            <a:r>
              <a:rPr kumimoji="0" lang="en-US" altLang="en-US" sz="1600" b="0" i="0" u="none" strike="noStrike" cap="none" normalizeH="0" baseline="0" dirty="0">
                <a:ln>
                  <a:noFill/>
                </a:ln>
                <a:solidFill>
                  <a:srgbClr val="000000"/>
                </a:solidFill>
                <a:effectLst/>
                <a:latin typeface="Hack" panose="020B0609030202020204" pitchFamily="49" charset="0"/>
              </a:rPr>
              <a:t>Exception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HelloWorldService</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helloWorldService</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1" i="0" u="none" strike="noStrike" cap="none" normalizeH="0" baseline="0" dirty="0">
                <a:ln>
                  <a:noFill/>
                </a:ln>
                <a:solidFill>
                  <a:srgbClr val="000080"/>
                </a:solidFill>
                <a:effectLst/>
                <a:latin typeface="Hack" panose="020B0609030202020204" pitchFamily="49" charset="0"/>
              </a:rPr>
              <a:t>new </a:t>
            </a:r>
            <a:r>
              <a:rPr kumimoji="0" lang="en-US" altLang="en-US" sz="1600" b="0" i="0" u="none" strike="noStrike" cap="none" normalizeH="0" baseline="0" dirty="0" err="1">
                <a:ln>
                  <a:noFill/>
                </a:ln>
                <a:solidFill>
                  <a:srgbClr val="000000"/>
                </a:solidFill>
                <a:effectLst/>
                <a:latin typeface="Hack" panose="020B0609030202020204" pitchFamily="49" charset="0"/>
              </a:rPr>
              <a:t>HelloWorldServiceImpl</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ScheduledExecutorService</a:t>
            </a:r>
            <a:r>
              <a:rPr kumimoji="0" lang="en-US" altLang="en-US" sz="1600" b="0" i="0" u="none" strike="noStrike" cap="none" normalizeH="0" baseline="0" dirty="0">
                <a:ln>
                  <a:noFill/>
                </a:ln>
                <a:solidFill>
                  <a:srgbClr val="000000"/>
                </a:solidFill>
                <a:effectLst/>
                <a:latin typeface="Hack" panose="020B0609030202020204" pitchFamily="49" charset="0"/>
              </a:rPr>
              <a:t> scheduler = </a:t>
            </a:r>
            <a:r>
              <a:rPr kumimoji="0" lang="en-US" altLang="en-US" sz="1600" b="0" i="0" u="none" strike="noStrike" cap="none" normalizeH="0" baseline="0" dirty="0" err="1">
                <a:ln>
                  <a:noFill/>
                </a:ln>
                <a:solidFill>
                  <a:srgbClr val="000000"/>
                </a:solidFill>
                <a:effectLst/>
                <a:latin typeface="Hack" panose="020B0609030202020204" pitchFamily="49" charset="0"/>
              </a:rPr>
              <a:t>Executors.</a:t>
            </a:r>
            <a:r>
              <a:rPr kumimoji="0" lang="en-US" altLang="en-US" sz="1600" b="0" i="1" u="none" strike="noStrike" cap="none" normalizeH="0" baseline="0" dirty="0" err="1">
                <a:ln>
                  <a:noFill/>
                </a:ln>
                <a:solidFill>
                  <a:srgbClr val="000000"/>
                </a:solidFill>
                <a:effectLst/>
                <a:latin typeface="Hack" panose="020B0609030202020204" pitchFamily="49" charset="0"/>
              </a:rPr>
              <a:t>newScheduledThreadPool</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3</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CompletableFuture&lt;String&gt; result = </a:t>
            </a:r>
            <a:r>
              <a:rPr kumimoji="0" lang="en-US" altLang="en-US" sz="1600" b="0" i="1" u="none" strike="noStrike" cap="none" normalizeH="0" baseline="0" dirty="0" err="1">
                <a:ln>
                  <a:noFill/>
                </a:ln>
                <a:solidFill>
                  <a:srgbClr val="808080"/>
                </a:solidFill>
                <a:effectLst/>
                <a:latin typeface="Hack" panose="020B0609030202020204" pitchFamily="49" charset="0"/>
              </a:rPr>
              <a:t>timeLimiter.executeCompletionStage</a:t>
            </a:r>
            <a:r>
              <a:rPr kumimoji="0" lang="en-US" altLang="en-US" sz="1600" b="0" i="1" u="none" strike="noStrike" cap="none" normalizeH="0" baseline="0" dirty="0">
                <a:ln>
                  <a:noFill/>
                </a:ln>
                <a:solidFill>
                  <a:srgbClr val="808080"/>
                </a:solidFill>
                <a:effectLst/>
                <a:latin typeface="Hack" panose="020B0609030202020204" pitchFamily="49" charset="0"/>
              </a:rPr>
              <a:t>(</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scheduler, () -&gt; </a:t>
            </a:r>
            <a:r>
              <a:rPr kumimoji="0" lang="en-US" altLang="en-US" sz="1600" b="0" i="1" u="none" strike="noStrike" cap="none" normalizeH="0" baseline="0" dirty="0" err="1">
                <a:ln>
                  <a:noFill/>
                </a:ln>
                <a:solidFill>
                  <a:srgbClr val="808080"/>
                </a:solidFill>
                <a:effectLst/>
                <a:latin typeface="Hack" panose="020B0609030202020204" pitchFamily="49" charset="0"/>
              </a:rPr>
              <a:t>CompletableFuture.supplyAsync</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helloWorldService</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returnHelloWorld</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toCompletableFuture</a:t>
            </a:r>
            <a:r>
              <a:rPr kumimoji="0" lang="en-US" altLang="en-US" sz="1600" b="0" i="1" u="none" strike="noStrike" cap="none" normalizeH="0" baseline="0" dirty="0">
                <a:ln>
                  <a:noFill/>
                </a:ln>
                <a:solidFill>
                  <a:srgbClr val="808080"/>
                </a:solidFill>
                <a:effectLst/>
                <a:latin typeface="Hack" panose="020B0609030202020204" pitchFamily="49" charset="0"/>
              </a:rPr>
              <a:t>();</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String result = </a:t>
            </a:r>
            <a:r>
              <a:rPr kumimoji="0" lang="en-US" altLang="en-US" sz="1600" b="0" i="1" u="none" strike="noStrike" cap="none" normalizeH="0" baseline="0" dirty="0" err="1">
                <a:ln>
                  <a:noFill/>
                </a:ln>
                <a:solidFill>
                  <a:srgbClr val="808080"/>
                </a:solidFill>
                <a:effectLst/>
                <a:latin typeface="Hack" panose="020B0609030202020204" pitchFamily="49" charset="0"/>
              </a:rPr>
              <a:t>timeLimiter.executeFutureSupplier</a:t>
            </a:r>
            <a:r>
              <a:rPr kumimoji="0" lang="en-US" altLang="en-US" sz="1600" b="0" i="1" u="none" strike="noStrike" cap="none" normalizeH="0" baseline="0" dirty="0">
                <a:ln>
                  <a:noFill/>
                </a:ln>
                <a:solidFill>
                  <a:srgbClr val="808080"/>
                </a:solidFill>
                <a:effectLst/>
                <a:latin typeface="Hack" panose="020B0609030202020204" pitchFamily="49" charset="0"/>
              </a:rPr>
              <a:t>(</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 -&gt; </a:t>
            </a:r>
            <a:r>
              <a:rPr kumimoji="0" lang="en-US" altLang="en-US" sz="1600" b="0" i="1" u="none" strike="noStrike" cap="none" normalizeH="0" baseline="0" dirty="0" err="1">
                <a:ln>
                  <a:noFill/>
                </a:ln>
                <a:solidFill>
                  <a:srgbClr val="808080"/>
                </a:solidFill>
                <a:effectLst/>
                <a:latin typeface="Hack" panose="020B0609030202020204" pitchFamily="49" charset="0"/>
              </a:rPr>
              <a:t>CompletableFuture.supplyAsync</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helloWorldService</a:t>
            </a:r>
            <a:r>
              <a:rPr kumimoji="0" lang="en-US" altLang="en-US" sz="1600" b="0" i="1" u="none" strike="noStrike" cap="none" normalizeH="0" baseline="0" dirty="0">
                <a:ln>
                  <a:noFill/>
                </a:ln>
                <a:solidFill>
                  <a:srgbClr val="808080"/>
                </a:solidFill>
                <a:effectLst/>
                <a:latin typeface="Hack" panose="020B0609030202020204" pitchFamily="49" charset="0"/>
              </a:rPr>
              <a:t>::</a:t>
            </a:r>
            <a:r>
              <a:rPr kumimoji="0" lang="en-US" altLang="en-US" sz="1600" b="0" i="1" u="none" strike="noStrike" cap="none" normalizeH="0" baseline="0" dirty="0" err="1">
                <a:ln>
                  <a:noFill/>
                </a:ln>
                <a:solidFill>
                  <a:srgbClr val="808080"/>
                </a:solidFill>
                <a:effectLst/>
                <a:latin typeface="Hack" panose="020B0609030202020204" pitchFamily="49" charset="0"/>
              </a:rPr>
              <a:t>returnHelloWorld</a:t>
            </a:r>
            <a:r>
              <a:rPr kumimoji="0" lang="en-US" altLang="en-US" sz="1600" b="0" i="1" u="none" strike="noStrike" cap="none" normalizeH="0" baseline="0" dirty="0">
                <a:ln>
                  <a:noFill/>
                </a:ln>
                <a:solidFill>
                  <a:srgbClr val="808080"/>
                </a:solidFill>
                <a:effectLst/>
                <a:latin typeface="Hack" panose="020B0609030202020204" pitchFamily="49" charset="0"/>
              </a:rPr>
              <a:t>));</a:t>
            </a:r>
            <a:br>
              <a:rPr kumimoji="0" lang="en-US" altLang="en-US" sz="1600" b="0" i="1" u="none" strike="noStrike" cap="none" normalizeH="0" baseline="0" dirty="0">
                <a:ln>
                  <a:noFill/>
                </a:ln>
                <a:solidFill>
                  <a:srgbClr val="808080"/>
                </a:solidFill>
                <a:effectLst/>
                <a:latin typeface="Hack" panose="020B0609030202020204" pitchFamily="49" charset="0"/>
              </a:rPr>
            </a:br>
            <a:r>
              <a:rPr kumimoji="0" lang="en-US" altLang="en-US" sz="1600" b="0" i="1" u="none" strike="noStrike" cap="none" normalizeH="0" baseline="0" dirty="0">
                <a:ln>
                  <a:noFill/>
                </a:ln>
                <a:solidFill>
                  <a:srgbClr val="808080"/>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String result = </a:t>
            </a:r>
            <a:r>
              <a:rPr kumimoji="0" lang="en-US" altLang="en-US" sz="1600" b="1" i="0" u="none" strike="noStrike" cap="none" normalizeH="0" baseline="0" dirty="0" err="1">
                <a:ln>
                  <a:noFill/>
                </a:ln>
                <a:solidFill>
                  <a:srgbClr val="660E7A"/>
                </a:solidFill>
                <a:effectLst/>
                <a:latin typeface="Hack" panose="020B0609030202020204" pitchFamily="49" charset="0"/>
              </a:rPr>
              <a:t>timeLimiter</a:t>
            </a:r>
            <a:r>
              <a:rPr kumimoji="0" lang="en-US" altLang="en-US" sz="1600" b="0" i="0" u="none" strike="noStrike" cap="none" normalizeH="0" baseline="0" dirty="0" err="1">
                <a:ln>
                  <a:noFill/>
                </a:ln>
                <a:solidFill>
                  <a:srgbClr val="000000"/>
                </a:solidFill>
                <a:effectLst/>
                <a:latin typeface="Hack" panose="020B0609030202020204" pitchFamily="49" charset="0"/>
              </a:rPr>
              <a:t>.executeFutureSupplier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 -&gt; </a:t>
            </a:r>
            <a:r>
              <a:rPr kumimoji="0" lang="en-US" altLang="en-US" sz="1600" b="0" i="0" u="none" strike="noStrike" cap="none" normalizeH="0" baseline="0" dirty="0" err="1">
                <a:ln>
                  <a:noFill/>
                </a:ln>
                <a:solidFill>
                  <a:srgbClr val="000000"/>
                </a:solidFill>
                <a:effectLst/>
                <a:latin typeface="Hack" panose="020B0609030202020204" pitchFamily="49" charset="0"/>
              </a:rPr>
              <a:t>CompletableFuture.</a:t>
            </a:r>
            <a:r>
              <a:rPr kumimoji="0" lang="en-US" altLang="en-US" sz="1600" b="0" i="1" u="none" strike="noStrike" cap="none" normalizeH="0" baseline="0" dirty="0" err="1">
                <a:ln>
                  <a:noFill/>
                </a:ln>
                <a:solidFill>
                  <a:srgbClr val="000000"/>
                </a:solidFill>
                <a:effectLst/>
                <a:latin typeface="Hack" panose="020B0609030202020204" pitchFamily="49" charset="0"/>
              </a:rPr>
              <a:t>supplyAsync</a:t>
            </a:r>
            <a:r>
              <a:rPr kumimoji="0" lang="en-US" altLang="en-US" sz="1600" b="0" i="0" u="none" strike="noStrike" cap="none" normalizeH="0" baseline="0" dirty="0">
                <a:ln>
                  <a:noFill/>
                </a:ln>
                <a:solidFill>
                  <a:srgbClr val="000000"/>
                </a:solidFill>
                <a:effectLst/>
                <a:latin typeface="Hack" panose="020B0609030202020204" pitchFamily="49" charset="0"/>
              </a:rPr>
              <a:t>(() -&gt; </a:t>
            </a:r>
            <a:r>
              <a:rPr kumimoji="0" lang="en-US" altLang="en-US" sz="1600" b="1" i="0" u="none" strike="noStrike" cap="none" normalizeH="0" baseline="0" dirty="0">
                <a:ln>
                  <a:noFill/>
                </a:ln>
                <a:solidFill>
                  <a:srgbClr val="008000"/>
                </a:solidFill>
                <a:effectLst/>
                <a:latin typeface="Hack" panose="020B0609030202020204" pitchFamily="49" charset="0"/>
              </a:rPr>
              <a:t>"The message was "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restTemplate</a:t>
            </a:r>
            <a:r>
              <a:rPr kumimoji="0" lang="en-US" altLang="en-US" sz="1600" b="0" i="0" u="none" strike="noStrike" cap="none" normalizeH="0" baseline="0" dirty="0" err="1">
                <a:ln>
                  <a:noFill/>
                </a:ln>
                <a:solidFill>
                  <a:srgbClr val="000000"/>
                </a:solidFill>
                <a:effectLst/>
                <a:latin typeface="Hack" panose="020B0609030202020204" pitchFamily="49" charset="0"/>
              </a:rPr>
              <a:t>.getForObject</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providerUri</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String.</a:t>
            </a:r>
            <a:r>
              <a:rPr kumimoji="0" lang="en-US" altLang="en-US" sz="1600" b="1" i="0" u="none" strike="noStrike" cap="none" normalizeH="0" baseline="0" dirty="0" err="1">
                <a:ln>
                  <a:noFill/>
                </a:ln>
                <a:solidFill>
                  <a:srgbClr val="000080"/>
                </a:solidFill>
                <a:effectLst/>
                <a:latin typeface="Hack" panose="020B0609030202020204" pitchFamily="49" charset="0"/>
              </a:rPr>
              <a:t>class</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a:ln>
                  <a:noFill/>
                </a:ln>
                <a:solidFill>
                  <a:srgbClr val="000000"/>
                </a:solidFill>
                <a:effectLst/>
                <a:latin typeface="Hack" panose="020B0609030202020204" pitchFamily="49" charset="0"/>
              </a:rPr>
              <a:t>result;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5106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Retry</a:t>
            </a:r>
          </a:p>
        </p:txBody>
      </p:sp>
    </p:spTree>
    <p:extLst>
      <p:ext uri="{BB962C8B-B14F-4D97-AF65-F5344CB8AC3E}">
        <p14:creationId xmlns:p14="http://schemas.microsoft.com/office/powerpoint/2010/main" val="3522354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0AFE7-8E0F-4BF3-8029-E33A1C0FCA76}"/>
              </a:ext>
            </a:extLst>
          </p:cNvPr>
          <p:cNvSpPr>
            <a:spLocks noGrp="1"/>
          </p:cNvSpPr>
          <p:nvPr>
            <p:ph idx="1"/>
          </p:nvPr>
        </p:nvSpPr>
        <p:spPr>
          <a:xfrm>
            <a:off x="559293" y="905522"/>
            <a:ext cx="10599198" cy="5502260"/>
          </a:xfrm>
        </p:spPr>
        <p:txBody>
          <a:bodyPr>
            <a:normAutofit fontScale="92500" lnSpcReduction="10000"/>
          </a:bodyPr>
          <a:lstStyle/>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We had discussed the importance of having timeout when the services depend on each other. </a:t>
            </a:r>
          </a:p>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Even though timeout pattern works fine, It does not solve the problem fully. </a:t>
            </a:r>
          </a:p>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That is, either we get the response within 3 seconds in the very first attempt or we send the empty response assuming we will not get the response. </a:t>
            </a:r>
          </a:p>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Sometimes when google.com does not work for us, we just do not give up. we simply refresh the page once assuming things will work and it does most of the times.</a:t>
            </a:r>
          </a:p>
          <a:p>
            <a:pPr>
              <a:buBlip>
                <a:blip r:embed="rId2">
                  <a:extLst>
                    <a:ext uri="{837473B0-CC2E-450A-ABE3-18F120FF3D39}">
                      <a1611:picAttrSrcUrl xmlns:a1611="http://schemas.microsoft.com/office/drawing/2016/11/main" r:id="rId3"/>
                    </a:ext>
                  </a:extLst>
                </a:blip>
              </a:buBlip>
            </a:pPr>
            <a:r>
              <a:rPr lang="en-US" b="0" i="0" dirty="0">
                <a:solidFill>
                  <a:srgbClr val="212121"/>
                </a:solidFill>
                <a:effectLst/>
                <a:latin typeface="Catamaran-Regular"/>
              </a:rPr>
              <a:t> Intermittent network issues are very common. In real life, we might be running multiple instances of  Service. One of the instances could be having the issue – so it does not respond properly to our request, If we retry the request, the load balancer could send the request to a healthy node and get the response properly. So with Retry option, we have more chance for getting the proper response.</a:t>
            </a:r>
            <a:endParaRPr lang="en-IN" dirty="0"/>
          </a:p>
        </p:txBody>
      </p:sp>
    </p:spTree>
    <p:extLst>
      <p:ext uri="{BB962C8B-B14F-4D97-AF65-F5344CB8AC3E}">
        <p14:creationId xmlns:p14="http://schemas.microsoft.com/office/powerpoint/2010/main" val="3135427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765F-C9CE-4CA5-897E-7D9025C7C648}"/>
              </a:ext>
            </a:extLst>
          </p:cNvPr>
          <p:cNvSpPr>
            <a:spLocks noGrp="1"/>
          </p:cNvSpPr>
          <p:nvPr>
            <p:ph type="title"/>
          </p:nvPr>
        </p:nvSpPr>
        <p:spPr/>
        <p:txBody>
          <a:bodyPr/>
          <a:lstStyle/>
          <a:p>
            <a:r>
              <a:rPr lang="en-IN" b="0" i="0" dirty="0">
                <a:solidFill>
                  <a:srgbClr val="6D757C"/>
                </a:solidFill>
                <a:effectLst/>
                <a:latin typeface="proxima nova"/>
              </a:rPr>
              <a:t>resilience4j-retry</a:t>
            </a:r>
            <a:endParaRPr lang="en-IN" dirty="0"/>
          </a:p>
        </p:txBody>
      </p:sp>
      <p:sp>
        <p:nvSpPr>
          <p:cNvPr id="3" name="Content Placeholder 2">
            <a:extLst>
              <a:ext uri="{FF2B5EF4-FFF2-40B4-BE49-F238E27FC236}">
                <a16:creationId xmlns:a16="http://schemas.microsoft.com/office/drawing/2014/main" id="{1161F973-F3EA-4E83-A67B-1BD60A13788A}"/>
              </a:ext>
            </a:extLst>
          </p:cNvPr>
          <p:cNvSpPr>
            <a:spLocks noGrp="1"/>
          </p:cNvSpPr>
          <p:nvPr>
            <p:ph idx="1"/>
          </p:nvPr>
        </p:nvSpPr>
        <p:spPr/>
        <p:txBody>
          <a:bodyPr/>
          <a:lstStyle/>
          <a:p>
            <a:pPr algn="l">
              <a:buFont typeface="Arial" panose="020B0604020202020204" pitchFamily="34" charset="0"/>
              <a:buChar char="•"/>
            </a:pPr>
            <a:r>
              <a:rPr lang="en-US" dirty="0">
                <a:solidFill>
                  <a:srgbClr val="4C555A"/>
                </a:solidFill>
                <a:latin typeface="proxima nova"/>
              </a:rPr>
              <a:t>T</a:t>
            </a:r>
            <a:r>
              <a:rPr lang="en-US" b="0" i="0" dirty="0">
                <a:solidFill>
                  <a:srgbClr val="4C555A"/>
                </a:solidFill>
                <a:effectLst/>
                <a:latin typeface="proxima nova"/>
              </a:rPr>
              <a:t>he maximum number of retry attempts</a:t>
            </a:r>
          </a:p>
          <a:p>
            <a:pPr algn="l">
              <a:buFont typeface="Arial" panose="020B0604020202020204" pitchFamily="34" charset="0"/>
              <a:buChar char="•"/>
            </a:pPr>
            <a:r>
              <a:rPr lang="en-US" dirty="0">
                <a:solidFill>
                  <a:srgbClr val="4C555A"/>
                </a:solidFill>
                <a:latin typeface="proxima nova"/>
              </a:rPr>
              <a:t>T</a:t>
            </a:r>
            <a:r>
              <a:rPr lang="en-US" b="0" i="0" dirty="0">
                <a:solidFill>
                  <a:srgbClr val="4C555A"/>
                </a:solidFill>
                <a:effectLst/>
                <a:latin typeface="proxima nova"/>
              </a:rPr>
              <a:t>he wait duration between successive attempts</a:t>
            </a:r>
          </a:p>
          <a:p>
            <a:pPr algn="l">
              <a:buFont typeface="Arial" panose="020B0604020202020204" pitchFamily="34" charset="0"/>
              <a:buChar char="•"/>
            </a:pPr>
            <a:r>
              <a:rPr lang="en-US" dirty="0">
                <a:solidFill>
                  <a:srgbClr val="FF0000"/>
                </a:solidFill>
                <a:latin typeface="proxima nova"/>
              </a:rPr>
              <a:t>A</a:t>
            </a:r>
            <a:r>
              <a:rPr lang="en-US" b="0" i="0" dirty="0">
                <a:solidFill>
                  <a:srgbClr val="FF0000"/>
                </a:solidFill>
                <a:effectLst/>
                <a:latin typeface="proxima nova"/>
              </a:rPr>
              <a:t> custom Predicate which evaluates if a certain response should trigger a retry attempt</a:t>
            </a:r>
          </a:p>
          <a:p>
            <a:pPr algn="l">
              <a:buFont typeface="Arial" panose="020B0604020202020204" pitchFamily="34" charset="0"/>
              <a:buChar char="•"/>
            </a:pPr>
            <a:r>
              <a:rPr lang="en-US" b="0" i="0" dirty="0">
                <a:solidFill>
                  <a:srgbClr val="002060"/>
                </a:solidFill>
                <a:effectLst/>
                <a:latin typeface="proxima nova"/>
              </a:rPr>
              <a:t>A custom Predicate which evaluates if an exception should trigger a retry attempt</a:t>
            </a:r>
          </a:p>
          <a:p>
            <a:pPr algn="l">
              <a:buFont typeface="Arial" panose="020B0604020202020204" pitchFamily="34" charset="0"/>
              <a:buChar char="•"/>
            </a:pPr>
            <a:r>
              <a:rPr lang="en-US" dirty="0">
                <a:solidFill>
                  <a:srgbClr val="4C555A"/>
                </a:solidFill>
                <a:latin typeface="proxima nova"/>
              </a:rPr>
              <a:t>A</a:t>
            </a:r>
            <a:r>
              <a:rPr lang="en-US" b="0" i="0" dirty="0">
                <a:solidFill>
                  <a:srgbClr val="4C555A"/>
                </a:solidFill>
                <a:effectLst/>
                <a:latin typeface="proxima nova"/>
              </a:rPr>
              <a:t> list of exceptions which should trigger a retry attempt</a:t>
            </a:r>
          </a:p>
          <a:p>
            <a:pPr algn="l">
              <a:buFont typeface="Arial" panose="020B0604020202020204" pitchFamily="34" charset="0"/>
              <a:buChar char="•"/>
            </a:pPr>
            <a:r>
              <a:rPr lang="en-US" dirty="0">
                <a:solidFill>
                  <a:srgbClr val="4C555A"/>
                </a:solidFill>
                <a:latin typeface="proxima nova"/>
              </a:rPr>
              <a:t>A</a:t>
            </a:r>
            <a:r>
              <a:rPr lang="en-US" b="0" i="0" dirty="0">
                <a:solidFill>
                  <a:srgbClr val="4C555A"/>
                </a:solidFill>
                <a:effectLst/>
                <a:latin typeface="proxima nova"/>
              </a:rPr>
              <a:t> list of exceptions which should be ignored and not trigger a retry attempt</a:t>
            </a:r>
          </a:p>
          <a:p>
            <a:endParaRPr lang="en-IN" dirty="0"/>
          </a:p>
        </p:txBody>
      </p:sp>
    </p:spTree>
    <p:extLst>
      <p:ext uri="{BB962C8B-B14F-4D97-AF65-F5344CB8AC3E}">
        <p14:creationId xmlns:p14="http://schemas.microsoft.com/office/powerpoint/2010/main" val="342203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9B89469-5C4A-4636-AE10-604AFFBEAB63}"/>
              </a:ext>
            </a:extLst>
          </p:cNvPr>
          <p:cNvGraphicFramePr>
            <a:graphicFrameLocks noGrp="1"/>
          </p:cNvGraphicFramePr>
          <p:nvPr>
            <p:ph idx="1"/>
            <p:extLst>
              <p:ext uri="{D42A27DB-BD31-4B8C-83A1-F6EECF244321}">
                <p14:modId xmlns:p14="http://schemas.microsoft.com/office/powerpoint/2010/main" val="1817887714"/>
              </p:ext>
            </p:extLst>
          </p:nvPr>
        </p:nvGraphicFramePr>
        <p:xfrm>
          <a:off x="470517" y="577049"/>
          <a:ext cx="11221373" cy="5903648"/>
        </p:xfrm>
        <a:graphic>
          <a:graphicData uri="http://schemas.openxmlformats.org/drawingml/2006/table">
            <a:tbl>
              <a:tblPr>
                <a:tableStyleId>{5C22544A-7EE6-4342-B048-85BDC9FD1C3A}</a:tableStyleId>
              </a:tblPr>
              <a:tblGrid>
                <a:gridCol w="1987548">
                  <a:extLst>
                    <a:ext uri="{9D8B030D-6E8A-4147-A177-3AD203B41FA5}">
                      <a16:colId xmlns:a16="http://schemas.microsoft.com/office/drawing/2014/main" val="216245184"/>
                    </a:ext>
                  </a:extLst>
                </a:gridCol>
                <a:gridCol w="1987548">
                  <a:extLst>
                    <a:ext uri="{9D8B030D-6E8A-4147-A177-3AD203B41FA5}">
                      <a16:colId xmlns:a16="http://schemas.microsoft.com/office/drawing/2014/main" val="642136666"/>
                    </a:ext>
                  </a:extLst>
                </a:gridCol>
                <a:gridCol w="7246277">
                  <a:extLst>
                    <a:ext uri="{9D8B030D-6E8A-4147-A177-3AD203B41FA5}">
                      <a16:colId xmlns:a16="http://schemas.microsoft.com/office/drawing/2014/main" val="1293798112"/>
                    </a:ext>
                  </a:extLst>
                </a:gridCol>
              </a:tblGrid>
              <a:tr h="706756">
                <a:tc>
                  <a:txBody>
                    <a:bodyPr/>
                    <a:lstStyle/>
                    <a:p>
                      <a:pPr algn="l" fontAlgn="ctr"/>
                      <a:r>
                        <a:rPr lang="en-IN" sz="2000" b="1" u="none" strike="noStrike" dirty="0">
                          <a:effectLst/>
                        </a:rPr>
                        <a:t>Config property</a:t>
                      </a:r>
                      <a:endParaRPr lang="en-IN" sz="2000" b="1" i="0" u="none" strike="noStrike" dirty="0">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b="1" u="none" strike="noStrike">
                          <a:effectLst/>
                        </a:rPr>
                        <a:t>Default value</a:t>
                      </a:r>
                      <a:endParaRPr lang="en-IN" sz="2000" b="1"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b="1" u="none" strike="noStrike" dirty="0">
                          <a:effectLst/>
                        </a:rPr>
                        <a:t>Description</a:t>
                      </a:r>
                      <a:endParaRPr lang="en-IN" sz="2000" b="1" i="0" u="none" strike="noStrike" dirty="0">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3781557657"/>
                  </a:ext>
                </a:extLst>
              </a:tr>
              <a:tr h="361661">
                <a:tc>
                  <a:txBody>
                    <a:bodyPr/>
                    <a:lstStyle/>
                    <a:p>
                      <a:pPr algn="l" fontAlgn="ctr"/>
                      <a:r>
                        <a:rPr lang="en-IN" sz="2000" u="none" strike="noStrike">
                          <a:effectLst/>
                        </a:rPr>
                        <a:t>maxAttempts</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a:effectLst/>
                        </a:rPr>
                        <a:t>3</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a:effectLst/>
                        </a:rPr>
                        <a:t>The maximum number of retry attempts</a:t>
                      </a:r>
                      <a:endParaRPr lang="en-US" sz="2000" b="0" i="0" u="none" strike="noStrike">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3104999485"/>
                  </a:ext>
                </a:extLst>
              </a:tr>
              <a:tr h="361661">
                <a:tc>
                  <a:txBody>
                    <a:bodyPr/>
                    <a:lstStyle/>
                    <a:p>
                      <a:pPr algn="l" fontAlgn="ctr"/>
                      <a:r>
                        <a:rPr lang="en-IN" sz="2000" u="none" strike="noStrike">
                          <a:effectLst/>
                        </a:rPr>
                        <a:t>waitDuration</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a:effectLst/>
                        </a:rPr>
                        <a:t>500 [ms]</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a:effectLst/>
                        </a:rPr>
                        <a:t>A fixed wait duration between retry attempts</a:t>
                      </a:r>
                      <a:endParaRPr lang="en-US" sz="2000" b="0" i="0" u="none" strike="noStrike">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1575342648"/>
                  </a:ext>
                </a:extLst>
              </a:tr>
              <a:tr h="1069783">
                <a:tc>
                  <a:txBody>
                    <a:bodyPr/>
                    <a:lstStyle/>
                    <a:p>
                      <a:pPr algn="l" fontAlgn="ctr"/>
                      <a:r>
                        <a:rPr lang="en-IN" sz="2000" u="none" strike="noStrike" dirty="0" err="1">
                          <a:effectLst/>
                        </a:rPr>
                        <a:t>intervalFunction</a:t>
                      </a:r>
                      <a:endParaRPr lang="en-IN" sz="2000" b="0" i="0" u="none" strike="noStrike" dirty="0">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dirty="0" err="1">
                          <a:effectLst/>
                        </a:rPr>
                        <a:t>numOfAttempts</a:t>
                      </a:r>
                      <a:r>
                        <a:rPr lang="en-IN" sz="2000" u="none" strike="noStrike" dirty="0">
                          <a:effectLst/>
                        </a:rPr>
                        <a:t> -&gt; </a:t>
                      </a:r>
                      <a:r>
                        <a:rPr lang="en-IN" sz="2000" u="none" strike="noStrike" dirty="0" err="1">
                          <a:effectLst/>
                        </a:rPr>
                        <a:t>waitDuration</a:t>
                      </a:r>
                      <a:endParaRPr lang="en-IN" sz="2000" b="0" i="0" u="none" strike="noStrike" dirty="0">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a:effectLst/>
                        </a:rPr>
                        <a:t>A function to modify the waiting interval after a failure. By default the wait duration remains constant.</a:t>
                      </a:r>
                      <a:endParaRPr lang="en-US" sz="2000" b="0" i="0" u="none" strike="noStrike">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3310290970"/>
                  </a:ext>
                </a:extLst>
              </a:tr>
              <a:tr h="1069783">
                <a:tc>
                  <a:txBody>
                    <a:bodyPr/>
                    <a:lstStyle/>
                    <a:p>
                      <a:pPr algn="l" fontAlgn="ctr"/>
                      <a:r>
                        <a:rPr lang="en-IN" sz="2000" u="none" strike="noStrike">
                          <a:effectLst/>
                        </a:rPr>
                        <a:t>retryOnResultPredicate</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a:effectLst/>
                        </a:rPr>
                        <a:t>result -&gt; false</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a:effectLst/>
                        </a:rPr>
                        <a:t>Configures a Predicate which evaluates if a result should be retried. The Predicate must return true, if the result should be retried, otherwise it must return false.</a:t>
                      </a:r>
                      <a:endParaRPr lang="en-US" sz="2000" b="0" i="0" u="none" strike="noStrike">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648911230"/>
                  </a:ext>
                </a:extLst>
              </a:tr>
              <a:tr h="2334004">
                <a:tc>
                  <a:txBody>
                    <a:bodyPr/>
                    <a:lstStyle/>
                    <a:p>
                      <a:pPr algn="l" fontAlgn="ctr"/>
                      <a:r>
                        <a:rPr lang="en-IN" sz="2000" u="none" strike="noStrike">
                          <a:effectLst/>
                        </a:rPr>
                        <a:t>retryOnExceptionPredicate</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IN" sz="2000" u="none" strike="noStrike">
                          <a:effectLst/>
                        </a:rPr>
                        <a:t>throwable -&gt; true</a:t>
                      </a:r>
                      <a:endParaRPr lang="en-IN" sz="2000" b="0" i="0" u="none" strike="noStrike">
                        <a:solidFill>
                          <a:srgbClr val="4C555A"/>
                        </a:solidFill>
                        <a:effectLst/>
                        <a:latin typeface="Segoe UI" panose="020B0502040204020203" pitchFamily="34" charset="0"/>
                      </a:endParaRPr>
                    </a:p>
                  </a:txBody>
                  <a:tcPr marL="78520" marR="6543" marT="6543" marB="0" anchor="ctr"/>
                </a:tc>
                <a:tc>
                  <a:txBody>
                    <a:bodyPr/>
                    <a:lstStyle/>
                    <a:p>
                      <a:pPr algn="l" fontAlgn="ctr"/>
                      <a:r>
                        <a:rPr lang="en-US" sz="2000" u="none" strike="noStrike" dirty="0">
                          <a:effectLst/>
                        </a:rPr>
                        <a:t>Configures a Predicate which evaluates if an exception should be retried. The Predicate must return true, if the exception should be retried, otherwise it must return false.</a:t>
                      </a:r>
                      <a:endParaRPr lang="en-US" sz="2000" b="0" i="0" u="none" strike="noStrike" dirty="0">
                        <a:solidFill>
                          <a:srgbClr val="4C555A"/>
                        </a:solidFill>
                        <a:effectLst/>
                        <a:latin typeface="Segoe UI" panose="020B0502040204020203" pitchFamily="34" charset="0"/>
                      </a:endParaRPr>
                    </a:p>
                  </a:txBody>
                  <a:tcPr marL="78520" marR="6543" marT="6543" marB="0" anchor="ctr"/>
                </a:tc>
                <a:extLst>
                  <a:ext uri="{0D108BD9-81ED-4DB2-BD59-A6C34878D82A}">
                    <a16:rowId xmlns:a16="http://schemas.microsoft.com/office/drawing/2014/main" val="3193330496"/>
                  </a:ext>
                </a:extLst>
              </a:tr>
            </a:tbl>
          </a:graphicData>
        </a:graphic>
      </p:graphicFrame>
    </p:spTree>
    <p:extLst>
      <p:ext uri="{BB962C8B-B14F-4D97-AF65-F5344CB8AC3E}">
        <p14:creationId xmlns:p14="http://schemas.microsoft.com/office/powerpoint/2010/main" val="3059321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907573D-2E27-4EF1-A9B4-F2EB5515DD0F}"/>
              </a:ext>
            </a:extLst>
          </p:cNvPr>
          <p:cNvSpPr>
            <a:spLocks noGrp="1" noChangeArrowheads="1"/>
          </p:cNvSpPr>
          <p:nvPr>
            <p:ph idx="1"/>
          </p:nvPr>
        </p:nvSpPr>
        <p:spPr bwMode="auto">
          <a:xfrm>
            <a:off x="838200" y="1529557"/>
            <a:ext cx="10515600" cy="43513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a:t>
            </a:r>
            <a:r>
              <a:rPr kumimoji="0" lang="en-US" altLang="en-US" sz="1600" b="0" i="0" u="none" strike="noStrike" cap="none" normalizeH="0" baseline="0" dirty="0">
                <a:ln>
                  <a:noFill/>
                </a:ln>
                <a:solidFill>
                  <a:srgbClr val="000000"/>
                </a:solidFill>
                <a:effectLst/>
                <a:latin typeface="Hack" panose="020B0609030202020204" pitchFamily="49" charset="0"/>
              </a:rPr>
              <a:t>Retry </a:t>
            </a:r>
            <a:r>
              <a:rPr kumimoji="0" lang="en-US" altLang="en-US" sz="1600" b="0" i="0" u="none" strike="noStrike" cap="none" normalizeH="0" baseline="0" dirty="0" err="1">
                <a:ln>
                  <a:noFill/>
                </a:ln>
                <a:solidFill>
                  <a:srgbClr val="000000"/>
                </a:solidFill>
                <a:effectLst/>
                <a:latin typeface="Hack" panose="020B0609030202020204" pitchFamily="49" charset="0"/>
              </a:rPr>
              <a:t>createRetry</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RetryConfig</a:t>
            </a:r>
            <a:r>
              <a:rPr kumimoji="0" lang="en-US" altLang="en-US" sz="1600" b="0" i="0" u="none" strike="noStrike" cap="none" normalizeH="0" baseline="0" dirty="0">
                <a:ln>
                  <a:noFill/>
                </a:ln>
                <a:solidFill>
                  <a:srgbClr val="000000"/>
                </a:solidFill>
                <a:effectLst/>
                <a:latin typeface="Hack" panose="020B0609030202020204" pitchFamily="49" charset="0"/>
              </a:rPr>
              <a:t> config = </a:t>
            </a:r>
            <a:r>
              <a:rPr kumimoji="0" lang="en-US" altLang="en-US" sz="1600" b="0" i="0" u="none" strike="noStrike" cap="none" normalizeH="0" baseline="0" dirty="0" err="1">
                <a:ln>
                  <a:noFill/>
                </a:ln>
                <a:solidFill>
                  <a:srgbClr val="000000"/>
                </a:solidFill>
                <a:effectLst/>
                <a:latin typeface="Hack" panose="020B0609030202020204" pitchFamily="49" charset="0"/>
              </a:rPr>
              <a:t>RetryConfig.</a:t>
            </a:r>
            <a:r>
              <a:rPr kumimoji="0" lang="en-US" altLang="en-US" sz="1600" b="0" i="1" u="none" strike="noStrike" cap="none" normalizeH="0" baseline="0" dirty="0" err="1">
                <a:ln>
                  <a:noFill/>
                </a:ln>
                <a:solidFill>
                  <a:srgbClr val="000000"/>
                </a:solidFill>
                <a:effectLst/>
                <a:latin typeface="Hack" panose="020B0609030202020204" pitchFamily="49" charset="0"/>
              </a:rPr>
              <a:t>custom</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maxAttempts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2</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waitDuration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Duration.</a:t>
            </a:r>
            <a:r>
              <a:rPr kumimoji="0" lang="en-US" altLang="en-US" sz="1600" b="0" i="1" u="none" strike="noStrike" cap="none" normalizeH="0" baseline="0" dirty="0" err="1">
                <a:ln>
                  <a:noFill/>
                </a:ln>
                <a:solidFill>
                  <a:srgbClr val="000000"/>
                </a:solidFill>
                <a:effectLst/>
                <a:latin typeface="Hack" panose="020B0609030202020204" pitchFamily="49" charset="0"/>
              </a:rPr>
              <a:t>ofMillis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10000</a:t>
            </a:r>
            <a:r>
              <a:rPr kumimoji="0" lang="en-US" altLang="en-US" sz="1600" b="0" i="0" u="none" strike="noStrike" cap="none" normalizeH="0" baseline="0" dirty="0">
                <a:ln>
                  <a:noFill/>
                </a:ln>
                <a:solidFill>
                  <a:srgbClr val="000000"/>
                </a:solidFill>
                <a:effectLst/>
                <a:latin typeface="Hack" panose="020B0609030202020204" pitchFamily="49" charset="0"/>
              </a:rPr>
              <a:t>)).build();</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RetryRegistry</a:t>
            </a:r>
            <a:r>
              <a:rPr kumimoji="0" lang="en-US" altLang="en-US" sz="1600" b="0" i="0" u="none" strike="noStrike" cap="none" normalizeH="0" baseline="0" dirty="0">
                <a:ln>
                  <a:noFill/>
                </a:ln>
                <a:solidFill>
                  <a:srgbClr val="000000"/>
                </a:solidFill>
                <a:effectLst/>
                <a:latin typeface="Hack" panose="020B0609030202020204" pitchFamily="49" charset="0"/>
              </a:rPr>
              <a:t> registry = </a:t>
            </a:r>
            <a:r>
              <a:rPr kumimoji="0" lang="en-US" altLang="en-US" sz="1600" b="0" i="0" u="none" strike="noStrike" cap="none" normalizeH="0" baseline="0" dirty="0" err="1">
                <a:ln>
                  <a:noFill/>
                </a:ln>
                <a:solidFill>
                  <a:srgbClr val="000000"/>
                </a:solidFill>
                <a:effectLst/>
                <a:latin typeface="Hack" panose="020B0609030202020204" pitchFamily="49" charset="0"/>
              </a:rPr>
              <a:t>RetryRegistry.</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(config);</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Retry </a:t>
            </a:r>
            <a:r>
              <a:rPr kumimoji="0" lang="en-US" altLang="en-US" sz="1600" b="0" i="0" u="none" strike="noStrike" cap="none" normalizeH="0" baseline="0" dirty="0" err="1">
                <a:ln>
                  <a:noFill/>
                </a:ln>
                <a:solidFill>
                  <a:srgbClr val="000000"/>
                </a:solidFill>
                <a:effectLst/>
                <a:latin typeface="Hack" panose="020B0609030202020204" pitchFamily="49" charset="0"/>
              </a:rPr>
              <a:t>retry</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registry.retry</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"app-retry"</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retry.getEventPublisher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onRetry</a:t>
            </a:r>
            <a:r>
              <a:rPr kumimoji="0" lang="en-US" altLang="en-US" sz="1600" b="0" i="0" u="none" strike="noStrike" cap="none" normalizeH="0" baseline="0" dirty="0">
                <a:ln>
                  <a:noFill/>
                </a:ln>
                <a:solidFill>
                  <a:srgbClr val="000000"/>
                </a:solidFill>
                <a:effectLst/>
                <a:latin typeface="Hack" panose="020B0609030202020204" pitchFamily="49" charset="0"/>
              </a:rPr>
              <a:t>(r -&gt; </a:t>
            </a:r>
            <a:r>
              <a:rPr kumimoji="0" lang="en-US" altLang="en-US" sz="1600" b="0" i="0" u="none" strike="noStrike" cap="none" normalizeH="0" baseline="0" dirty="0" err="1">
                <a:ln>
                  <a:noFill/>
                </a:ln>
                <a:solidFill>
                  <a:srgbClr val="000000"/>
                </a:solidFill>
                <a:effectLst/>
                <a:latin typeface="Hack" panose="020B0609030202020204" pitchFamily="49" charset="0"/>
              </a:rPr>
              <a:t>System.</a:t>
            </a:r>
            <a:r>
              <a:rPr kumimoji="0" lang="en-US" altLang="en-US" sz="1600" b="1" i="1" u="none" strike="noStrike" cap="none" normalizeH="0" baseline="0" dirty="0" err="1">
                <a:ln>
                  <a:noFill/>
                </a:ln>
                <a:solidFill>
                  <a:srgbClr val="660E7A"/>
                </a:solidFill>
                <a:effectLst/>
                <a:latin typeface="Hack" panose="020B0609030202020204" pitchFamily="49" charset="0"/>
              </a:rPr>
              <a:t>out</a:t>
            </a:r>
            <a:r>
              <a:rPr kumimoji="0" lang="en-US" altLang="en-US" sz="1600" b="0" i="0" u="none" strike="noStrike" cap="none" normalizeH="0" baseline="0" dirty="0" err="1">
                <a:ln>
                  <a:noFill/>
                </a:ln>
                <a:solidFill>
                  <a:srgbClr val="000000"/>
                </a:solidFill>
                <a:effectLst/>
                <a:latin typeface="Hack" panose="020B0609030202020204" pitchFamily="49" charset="0"/>
              </a:rPr>
              <a:t>.println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"Retrying....."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onSuccess</a:t>
            </a:r>
            <a:r>
              <a:rPr kumimoji="0" lang="en-US" altLang="en-US" sz="1600" b="0" i="0" u="none" strike="noStrike" cap="none" normalizeH="0" baseline="0" dirty="0">
                <a:ln>
                  <a:noFill/>
                </a:ln>
                <a:solidFill>
                  <a:srgbClr val="000000"/>
                </a:solidFill>
                <a:effectLst/>
                <a:latin typeface="Hack" panose="020B0609030202020204" pitchFamily="49" charset="0"/>
              </a:rPr>
              <a:t>(e -&gt; </a:t>
            </a:r>
            <a:r>
              <a:rPr kumimoji="0" lang="en-US" altLang="en-US" sz="1600" b="0" i="0" u="none" strike="noStrike" cap="none" normalizeH="0" baseline="0" dirty="0" err="1">
                <a:ln>
                  <a:noFill/>
                </a:ln>
                <a:solidFill>
                  <a:srgbClr val="000000"/>
                </a:solidFill>
                <a:effectLst/>
                <a:latin typeface="Hack" panose="020B0609030202020204" pitchFamily="49" charset="0"/>
              </a:rPr>
              <a:t>System.</a:t>
            </a:r>
            <a:r>
              <a:rPr kumimoji="0" lang="en-US" altLang="en-US" sz="1600" b="1" i="1" u="none" strike="noStrike" cap="none" normalizeH="0" baseline="0" dirty="0" err="1">
                <a:ln>
                  <a:noFill/>
                </a:ln>
                <a:solidFill>
                  <a:srgbClr val="660E7A"/>
                </a:solidFill>
                <a:effectLst/>
                <a:latin typeface="Hack" panose="020B0609030202020204" pitchFamily="49" charset="0"/>
              </a:rPr>
              <a:t>out</a:t>
            </a:r>
            <a:r>
              <a:rPr kumimoji="0" lang="en-US" altLang="en-US" sz="1600" b="0" i="0" u="none" strike="noStrike" cap="none" normalizeH="0" baseline="0" dirty="0" err="1">
                <a:ln>
                  <a:noFill/>
                </a:ln>
                <a:solidFill>
                  <a:srgbClr val="000000"/>
                </a:solidFill>
                <a:effectLst/>
                <a:latin typeface="Hack" panose="020B0609030202020204" pitchFamily="49" charset="0"/>
              </a:rPr>
              <a:t>.println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"Retry success!!!"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e.getName</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onError</a:t>
            </a:r>
            <a:r>
              <a:rPr kumimoji="0" lang="en-US" altLang="en-US" sz="1600" b="0" i="0" u="none" strike="noStrike" cap="none" normalizeH="0" baseline="0" dirty="0">
                <a:ln>
                  <a:noFill/>
                </a:ln>
                <a:solidFill>
                  <a:srgbClr val="000000"/>
                </a:solidFill>
                <a:effectLst/>
                <a:latin typeface="Hack" panose="020B0609030202020204" pitchFamily="49" charset="0"/>
              </a:rPr>
              <a:t>(e -&gt; </a:t>
            </a:r>
            <a:r>
              <a:rPr kumimoji="0" lang="en-US" altLang="en-US" sz="1600" b="0" i="0" u="none" strike="noStrike" cap="none" normalizeH="0" baseline="0" dirty="0" err="1">
                <a:ln>
                  <a:noFill/>
                </a:ln>
                <a:solidFill>
                  <a:srgbClr val="000000"/>
                </a:solidFill>
                <a:effectLst/>
                <a:latin typeface="Hack" panose="020B0609030202020204" pitchFamily="49" charset="0"/>
              </a:rPr>
              <a:t>System.</a:t>
            </a:r>
            <a:r>
              <a:rPr kumimoji="0" lang="en-US" altLang="en-US" sz="1600" b="1" i="1" u="none" strike="noStrike" cap="none" normalizeH="0" baseline="0" dirty="0" err="1">
                <a:ln>
                  <a:noFill/>
                </a:ln>
                <a:solidFill>
                  <a:srgbClr val="660E7A"/>
                </a:solidFill>
                <a:effectLst/>
                <a:latin typeface="Hack" panose="020B0609030202020204" pitchFamily="49" charset="0"/>
              </a:rPr>
              <a:t>out</a:t>
            </a:r>
            <a:r>
              <a:rPr kumimoji="0" lang="en-US" altLang="en-US" sz="1600" b="0" i="0" u="none" strike="noStrike" cap="none" normalizeH="0" baseline="0" dirty="0" err="1">
                <a:ln>
                  <a:noFill/>
                </a:ln>
                <a:solidFill>
                  <a:srgbClr val="000000"/>
                </a:solidFill>
                <a:effectLst/>
                <a:latin typeface="Hack" panose="020B0609030202020204" pitchFamily="49" charset="0"/>
              </a:rPr>
              <a:t>.println</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"Retry error"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e.getName</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a:ln>
                  <a:noFill/>
                </a:ln>
                <a:solidFill>
                  <a:srgbClr val="000000"/>
                </a:solidFill>
                <a:effectLst/>
                <a:latin typeface="Hack" panose="020B0609030202020204" pitchFamily="49" charset="0"/>
              </a:rPr>
              <a:t>retry;</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305869C-B1F8-485D-B2AC-A45201DEDB0A}"/>
              </a:ext>
            </a:extLst>
          </p:cNvPr>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80"/>
                </a:solidFill>
                <a:effectLst/>
                <a:latin typeface="Hack" panose="020B0609030202020204" pitchFamily="49" charset="0"/>
              </a:rPr>
              <a:t>private final </a:t>
            </a:r>
            <a:r>
              <a:rPr kumimoji="0" lang="en-US" altLang="en-US" sz="1600" b="0" i="0" u="none" strike="noStrike" cap="none" normalizeH="0" baseline="0">
                <a:ln>
                  <a:noFill/>
                </a:ln>
                <a:solidFill>
                  <a:srgbClr val="000000"/>
                </a:solidFill>
                <a:effectLst/>
                <a:latin typeface="Hack" panose="020B0609030202020204" pitchFamily="49" charset="0"/>
              </a:rPr>
              <a:t>Retry </a:t>
            </a:r>
            <a:r>
              <a:rPr kumimoji="0" lang="en-US" altLang="en-US" sz="1600" b="1" i="0" u="none" strike="noStrike" cap="none" normalizeH="0" baseline="0">
                <a:ln>
                  <a:noFill/>
                </a:ln>
                <a:solidFill>
                  <a:srgbClr val="660E7A"/>
                </a:solidFill>
                <a:effectLst/>
                <a:latin typeface="Hack" panose="020B0609030202020204" pitchFamily="49" charset="0"/>
              </a:rPr>
              <a:t>retry</a:t>
            </a:r>
            <a:r>
              <a:rPr kumimoji="0" lang="en-US" altLang="en-US" sz="1600" b="0" i="0" u="none" strike="noStrike" cap="none" normalizeH="0" baseline="0">
                <a:ln>
                  <a:noFill/>
                </a:ln>
                <a:solidFill>
                  <a:srgbClr val="000000"/>
                </a:solidFill>
                <a:effectLst/>
                <a:latin typeface="Hack" panose="020B0609030202020204" pitchFamily="49" charset="0"/>
              </a:rPr>
              <a:t>;</a:t>
            </a:r>
            <a:br>
              <a:rPr kumimoji="0" lang="en-US" altLang="en-US" sz="1600" b="0" i="0" u="none" strike="noStrike" cap="none" normalizeH="0" baseline="0">
                <a:ln>
                  <a:noFill/>
                </a:ln>
                <a:solidFill>
                  <a:srgbClr val="000000"/>
                </a:solidFill>
                <a:effectLst/>
                <a:latin typeface="Hack" panose="020B06090302020202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96B0A3E-5BB1-40B7-9272-548900D8C4DA}"/>
              </a:ext>
            </a:extLst>
          </p:cNvPr>
          <p:cNvSpPr>
            <a:spLocks noChangeArrowheads="1"/>
          </p:cNvSpPr>
          <p:nvPr/>
        </p:nvSpPr>
        <p:spPr bwMode="auto">
          <a:xfrm>
            <a:off x="838200" y="1072357"/>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80"/>
                </a:solidFill>
                <a:effectLst/>
                <a:latin typeface="Hack" panose="020B0609030202020204" pitchFamily="49" charset="0"/>
              </a:rPr>
              <a:t>this</a:t>
            </a:r>
            <a:r>
              <a:rPr kumimoji="0" lang="en-US" altLang="en-US" sz="1600" b="0" i="0" u="none" strike="noStrike" cap="none" normalizeH="0" baseline="0" dirty="0" err="1">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retry</a:t>
            </a:r>
            <a:r>
              <a:rPr kumimoji="0" lang="en-US" altLang="en-US" sz="1600" b="1" i="0" u="none" strike="noStrike" cap="none" normalizeH="0" baseline="0" dirty="0">
                <a:ln>
                  <a:noFill/>
                </a:ln>
                <a:solidFill>
                  <a:srgbClr val="660E7A"/>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createRetry</a:t>
            </a: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0900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33734F62-CE72-4C7D-8D1A-55000AA66DFA}"/>
              </a:ext>
            </a:extLst>
          </p:cNvPr>
          <p:cNvSpPr>
            <a:spLocks noGrp="1" noChangeArrowheads="1"/>
          </p:cNvSpPr>
          <p:nvPr>
            <p:ph idx="1"/>
          </p:nvPr>
        </p:nvSpPr>
        <p:spPr bwMode="auto">
          <a:xfrm>
            <a:off x="571500" y="3552825"/>
            <a:ext cx="10774363" cy="369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00"/>
                </a:solidFill>
                <a:effectLst/>
                <a:latin typeface="Hack" panose="020B0609030202020204" pitchFamily="49" charset="0"/>
              </a:rPr>
              <a:t>@GetMapping</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"/retry"</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1" i="0" u="none" strike="noStrike" cap="none" normalizeH="0" baseline="0" dirty="0">
                <a:ln>
                  <a:noFill/>
                </a:ln>
                <a:solidFill>
                  <a:srgbClr val="000080"/>
                </a:solidFill>
                <a:effectLst/>
                <a:latin typeface="Hack" panose="020B0609030202020204" pitchFamily="49" charset="0"/>
              </a:rPr>
              <a:t>public </a:t>
            </a:r>
            <a:r>
              <a:rPr kumimoji="0" lang="en-US" altLang="en-US" sz="1600" b="0" i="0" u="none" strike="noStrike" cap="none" normalizeH="0" baseline="0" dirty="0">
                <a:ln>
                  <a:noFill/>
                </a:ln>
                <a:solidFill>
                  <a:srgbClr val="000000"/>
                </a:solidFill>
                <a:effectLst/>
                <a:latin typeface="Hack" panose="020B0609030202020204" pitchFamily="49" charset="0"/>
              </a:rPr>
              <a:t>String retry() </a:t>
            </a:r>
            <a:r>
              <a:rPr kumimoji="0" lang="en-US" altLang="en-US" sz="1600" b="1" i="0" u="none" strike="noStrike" cap="none" normalizeH="0" baseline="0" dirty="0">
                <a:ln>
                  <a:noFill/>
                </a:ln>
                <a:solidFill>
                  <a:srgbClr val="000080"/>
                </a:solidFill>
                <a:effectLst/>
                <a:latin typeface="Hack" panose="020B0609030202020204" pitchFamily="49" charset="0"/>
              </a:rPr>
              <a:t>throws </a:t>
            </a:r>
            <a:r>
              <a:rPr kumimoji="0" lang="en-US" altLang="en-US" sz="1600" b="0" i="0" u="none" strike="noStrike" cap="none" normalizeH="0" baseline="0" dirty="0">
                <a:ln>
                  <a:noFill/>
                </a:ln>
                <a:solidFill>
                  <a:srgbClr val="000000"/>
                </a:solidFill>
                <a:effectLst/>
                <a:latin typeface="Hack" panose="020B0609030202020204" pitchFamily="49" charset="0"/>
              </a:rPr>
              <a:t>Exception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CheckedFunction0&lt;String&gt; </a:t>
            </a:r>
            <a:r>
              <a:rPr kumimoji="0" lang="en-US" altLang="en-US" sz="1600" b="0" i="0" u="none" strike="noStrike" cap="none" normalizeH="0" baseline="0" dirty="0" err="1">
                <a:ln>
                  <a:noFill/>
                </a:ln>
                <a:solidFill>
                  <a:srgbClr val="000000"/>
                </a:solidFill>
                <a:effectLst/>
                <a:latin typeface="Hack" panose="020B0609030202020204" pitchFamily="49" charset="0"/>
              </a:rPr>
              <a:t>retryableSupplier</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Retry.</a:t>
            </a:r>
            <a:r>
              <a:rPr kumimoji="0" lang="en-US" altLang="en-US" sz="1600" b="0" i="1" u="none" strike="noStrike" cap="none" normalizeH="0" baseline="0" dirty="0" err="1">
                <a:ln>
                  <a:noFill/>
                </a:ln>
                <a:solidFill>
                  <a:srgbClr val="000000"/>
                </a:solidFill>
                <a:effectLst/>
                <a:latin typeface="Hack" panose="020B0609030202020204" pitchFamily="49" charset="0"/>
              </a:rPr>
              <a:t>decorateCheckedSupplier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660E7A"/>
                </a:solidFill>
                <a:effectLst/>
                <a:latin typeface="Hack" panose="020B0609030202020204" pitchFamily="49" charset="0"/>
              </a:rPr>
              <a:t>retry</a:t>
            </a:r>
            <a:r>
              <a:rPr kumimoji="0" lang="en-US" altLang="en-US" sz="1600" b="0" i="0" u="none" strike="noStrike" cap="none" normalizeH="0" baseline="0" dirty="0">
                <a:ln>
                  <a:noFill/>
                </a:ln>
                <a:solidFill>
                  <a:srgbClr val="000000"/>
                </a:solidFill>
                <a:effectLst/>
                <a:latin typeface="Hack" panose="020B0609030202020204" pitchFamily="49" charset="0"/>
              </a:rPr>
              <a:t>, () -&gt;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1" i="0" u="none" strike="noStrike" cap="none" normalizeH="0" baseline="0" dirty="0">
                <a:ln>
                  <a:noFill/>
                </a:ln>
                <a:solidFill>
                  <a:srgbClr val="008000"/>
                </a:solidFill>
                <a:effectLst/>
                <a:latin typeface="Hack" panose="020B0609030202020204" pitchFamily="49" charset="0"/>
              </a:rPr>
              <a:t>"The message was "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restTemplate</a:t>
            </a:r>
            <a:r>
              <a:rPr kumimoji="0" lang="en-US" altLang="en-US" sz="1600" b="0" i="0" u="none" strike="noStrike" cap="none" normalizeH="0" baseline="0" dirty="0" err="1">
                <a:ln>
                  <a:noFill/>
                </a:ln>
                <a:solidFill>
                  <a:srgbClr val="000000"/>
                </a:solidFill>
                <a:effectLst/>
                <a:latin typeface="Hack" panose="020B0609030202020204" pitchFamily="49" charset="0"/>
              </a:rPr>
              <a:t>.getForObject</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providerUri</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String.</a:t>
            </a:r>
            <a:r>
              <a:rPr kumimoji="0" lang="en-US" altLang="en-US" sz="1600" b="1" i="0" u="none" strike="noStrike" cap="none" normalizeH="0" baseline="0" dirty="0" err="1">
                <a:ln>
                  <a:noFill/>
                </a:ln>
                <a:solidFill>
                  <a:srgbClr val="000080"/>
                </a:solidFill>
                <a:effectLst/>
                <a:latin typeface="Hack" panose="020B0609030202020204" pitchFamily="49" charset="0"/>
              </a:rPr>
              <a:t>class</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Try&lt;String&gt; result = </a:t>
            </a:r>
            <a:r>
              <a:rPr kumimoji="0" lang="en-US" altLang="en-US" sz="1600" b="0" i="0" u="none" strike="noStrike" cap="none" normalizeH="0" baseline="0" dirty="0" err="1">
                <a:ln>
                  <a:noFill/>
                </a:ln>
                <a:solidFill>
                  <a:srgbClr val="000000"/>
                </a:solidFill>
                <a:effectLst/>
                <a:latin typeface="Hack" panose="020B0609030202020204" pitchFamily="49" charset="0"/>
              </a:rPr>
              <a:t>Try.</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retryableSupplier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.recover((throwable) -&gt; </a:t>
            </a:r>
            <a:r>
              <a:rPr kumimoji="0" lang="en-US" altLang="en-US" sz="1600" b="1" i="0" u="none" strike="noStrike" cap="none" normalizeH="0" baseline="0" dirty="0">
                <a:ln>
                  <a:noFill/>
                </a:ln>
                <a:solidFill>
                  <a:srgbClr val="008000"/>
                </a:solidFill>
                <a:effectLst/>
                <a:latin typeface="Hack" panose="020B0609030202020204" pitchFamily="49" charset="0"/>
              </a:rPr>
              <a:t>"Hello world from recovery function"</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result.get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2738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62-4AEF-477B-B4BF-5AA5987CD516}"/>
              </a:ext>
            </a:extLst>
          </p:cNvPr>
          <p:cNvSpPr>
            <a:spLocks noGrp="1"/>
          </p:cNvSpPr>
          <p:nvPr>
            <p:ph type="title"/>
          </p:nvPr>
        </p:nvSpPr>
        <p:spPr>
          <a:xfrm>
            <a:off x="1024632" y="2886383"/>
            <a:ext cx="10515600" cy="1325563"/>
          </a:xfrm>
        </p:spPr>
        <p:txBody>
          <a:bodyPr>
            <a:normAutofit/>
          </a:bodyPr>
          <a:lstStyle/>
          <a:p>
            <a:r>
              <a:rPr lang="en-IN" sz="6000" b="1" dirty="0">
                <a:solidFill>
                  <a:srgbClr val="002060"/>
                </a:solidFill>
              </a:rPr>
              <a:t>Circuit Breaker</a:t>
            </a:r>
          </a:p>
        </p:txBody>
      </p:sp>
    </p:spTree>
    <p:extLst>
      <p:ext uri="{BB962C8B-B14F-4D97-AF65-F5344CB8AC3E}">
        <p14:creationId xmlns:p14="http://schemas.microsoft.com/office/powerpoint/2010/main" val="549542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FDE7-E6D0-4DF8-94D9-1FC5DC3388CB}"/>
              </a:ext>
            </a:extLst>
          </p:cNvPr>
          <p:cNvSpPr>
            <a:spLocks noGrp="1"/>
          </p:cNvSpPr>
          <p:nvPr>
            <p:ph type="title"/>
          </p:nvPr>
        </p:nvSpPr>
        <p:spPr/>
        <p:txBody>
          <a:bodyPr/>
          <a:lstStyle/>
          <a:p>
            <a:r>
              <a:rPr lang="en-IN" b="0" i="0" dirty="0">
                <a:solidFill>
                  <a:srgbClr val="212121"/>
                </a:solidFill>
                <a:effectLst/>
                <a:latin typeface="Catamaran-Regular"/>
              </a:rPr>
              <a:t>Problems with Retry Pattern</a:t>
            </a:r>
            <a:endParaRPr lang="en-IN" dirty="0"/>
          </a:p>
        </p:txBody>
      </p:sp>
      <p:sp>
        <p:nvSpPr>
          <p:cNvPr id="3" name="Content Placeholder 2">
            <a:extLst>
              <a:ext uri="{FF2B5EF4-FFF2-40B4-BE49-F238E27FC236}">
                <a16:creationId xmlns:a16="http://schemas.microsoft.com/office/drawing/2014/main" id="{E26211FB-FCAC-44E8-B4DA-50990B62EFE3}"/>
              </a:ext>
            </a:extLst>
          </p:cNvPr>
          <p:cNvSpPr>
            <a:spLocks noGrp="1"/>
          </p:cNvSpPr>
          <p:nvPr>
            <p:ph idx="1"/>
          </p:nvPr>
        </p:nvSpPr>
        <p:spPr>
          <a:xfrm>
            <a:off x="838200" y="1825625"/>
            <a:ext cx="5420557" cy="4442010"/>
          </a:xfrm>
        </p:spPr>
        <p:txBody>
          <a:bodyPr>
            <a:normAutofit lnSpcReduction="10000"/>
          </a:bodyPr>
          <a:lstStyle/>
          <a:p>
            <a:pPr algn="l" fontAlgn="base">
              <a:buFont typeface="Arial" panose="020B0604020202020204" pitchFamily="34" charset="0"/>
              <a:buChar char="•"/>
            </a:pPr>
            <a:r>
              <a:rPr lang="en-US" b="0" i="0" dirty="0">
                <a:solidFill>
                  <a:srgbClr val="212121"/>
                </a:solidFill>
                <a:effectLst/>
                <a:latin typeface="Catamaran-Regular"/>
              </a:rPr>
              <a:t>Retry pattern seems to work great with Timeout pattern. </a:t>
            </a:r>
          </a:p>
          <a:p>
            <a:pPr algn="l" fontAlgn="base">
              <a:buFont typeface="Arial" panose="020B0604020202020204" pitchFamily="34" charset="0"/>
              <a:buChar char="•"/>
            </a:pPr>
            <a:r>
              <a:rPr lang="en-US" b="0" i="0" dirty="0">
                <a:solidFill>
                  <a:srgbClr val="212121"/>
                </a:solidFill>
                <a:effectLst/>
                <a:latin typeface="Catamaran-Regular"/>
              </a:rPr>
              <a:t>Sometimes retrying might solve problem. But if you notice, when the service is unavailable, after the first timeout, it will send another request as part of Retry..</a:t>
            </a:r>
          </a:p>
          <a:p>
            <a:pPr algn="l" fontAlgn="base">
              <a:buFont typeface="Arial" panose="020B0604020202020204" pitchFamily="34" charset="0"/>
              <a:buChar char="•"/>
            </a:pPr>
            <a:r>
              <a:rPr lang="en-US" b="0" i="0" dirty="0">
                <a:solidFill>
                  <a:srgbClr val="212121"/>
                </a:solidFill>
                <a:effectLst/>
                <a:latin typeface="Catamaran-Regular"/>
              </a:rPr>
              <a:t>Retry pattern might worsen the response time of the one-service when the another-service is not available.</a:t>
            </a:r>
          </a:p>
          <a:p>
            <a:endParaRPr lang="en-IN" dirty="0"/>
          </a:p>
        </p:txBody>
      </p:sp>
      <p:pic>
        <p:nvPicPr>
          <p:cNvPr id="6146" name="Picture 2" descr="Screenshot from 2019-10-26 20-40-12">
            <a:extLst>
              <a:ext uri="{FF2B5EF4-FFF2-40B4-BE49-F238E27FC236}">
                <a16:creationId xmlns:a16="http://schemas.microsoft.com/office/drawing/2014/main" id="{5A9FDAE5-23A3-40EB-840D-1B6B557BF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858" y="1825625"/>
            <a:ext cx="5834481" cy="383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574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B7E3-8B4A-482F-A32D-3F893CDBDA11}"/>
              </a:ext>
            </a:extLst>
          </p:cNvPr>
          <p:cNvSpPr>
            <a:spLocks noGrp="1"/>
          </p:cNvSpPr>
          <p:nvPr>
            <p:ph type="title"/>
          </p:nvPr>
        </p:nvSpPr>
        <p:spPr/>
        <p:txBody>
          <a:bodyPr/>
          <a:lstStyle/>
          <a:p>
            <a:r>
              <a:rPr lang="en-IN" b="0" i="0" dirty="0">
                <a:solidFill>
                  <a:srgbClr val="212121"/>
                </a:solidFill>
                <a:effectLst/>
                <a:latin typeface="Catamaran-Regular"/>
              </a:rPr>
              <a:t>Circuit Breaker</a:t>
            </a:r>
            <a:endParaRPr lang="en-IN" dirty="0"/>
          </a:p>
        </p:txBody>
      </p:sp>
      <p:sp>
        <p:nvSpPr>
          <p:cNvPr id="3" name="Content Placeholder 2">
            <a:extLst>
              <a:ext uri="{FF2B5EF4-FFF2-40B4-BE49-F238E27FC236}">
                <a16:creationId xmlns:a16="http://schemas.microsoft.com/office/drawing/2014/main" id="{64396022-3758-41FE-A2D6-BE95AFD71784}"/>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12121"/>
                </a:solidFill>
                <a:effectLst/>
                <a:latin typeface="Catamaran-Regular"/>
              </a:rPr>
              <a:t>Circuit breaker pattern is based on the idea of an electrical switch to protect an electrical circuit from damage caused by excess electric current.</a:t>
            </a:r>
          </a:p>
          <a:p>
            <a:pPr algn="l" fontAlgn="base">
              <a:buFont typeface="Arial" panose="020B0604020202020204" pitchFamily="34" charset="0"/>
              <a:buChar char="•"/>
            </a:pPr>
            <a:r>
              <a:rPr lang="en-US" b="0" i="0" dirty="0">
                <a:solidFill>
                  <a:srgbClr val="212121"/>
                </a:solidFill>
                <a:effectLst/>
                <a:latin typeface="Catamaran-Regular"/>
              </a:rPr>
              <a:t>The idea here is – why to send subsequent requests to the rating-service when the service is unavailable. If we already know that rating-service is down, then do not send any request, just send the response to the product-service request directly.</a:t>
            </a:r>
          </a:p>
          <a:p>
            <a:endParaRPr lang="en-IN" dirty="0"/>
          </a:p>
        </p:txBody>
      </p:sp>
    </p:spTree>
    <p:extLst>
      <p:ext uri="{BB962C8B-B14F-4D97-AF65-F5344CB8AC3E}">
        <p14:creationId xmlns:p14="http://schemas.microsoft.com/office/powerpoint/2010/main" val="300702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C575-88C8-401B-967C-E6E9EDF18DA3}"/>
              </a:ext>
            </a:extLst>
          </p:cNvPr>
          <p:cNvSpPr>
            <a:spLocks noGrp="1"/>
          </p:cNvSpPr>
          <p:nvPr>
            <p:ph type="title"/>
          </p:nvPr>
        </p:nvSpPr>
        <p:spPr/>
        <p:txBody>
          <a:bodyPr/>
          <a:lstStyle/>
          <a:p>
            <a:r>
              <a:rPr lang="en-IN" b="1" dirty="0"/>
              <a:t>Short Story</a:t>
            </a:r>
          </a:p>
        </p:txBody>
      </p:sp>
      <p:sp>
        <p:nvSpPr>
          <p:cNvPr id="3" name="Content Placeholder 2">
            <a:extLst>
              <a:ext uri="{FF2B5EF4-FFF2-40B4-BE49-F238E27FC236}">
                <a16:creationId xmlns:a16="http://schemas.microsoft.com/office/drawing/2014/main" id="{D6CED440-9122-42FC-BC6C-09EFB5FFFBC0}"/>
              </a:ext>
            </a:extLst>
          </p:cNvPr>
          <p:cNvSpPr>
            <a:spLocks noGrp="1"/>
          </p:cNvSpPr>
          <p:nvPr>
            <p:ph idx="1"/>
          </p:nvPr>
        </p:nvSpPr>
        <p:spPr>
          <a:gradFill>
            <a:gsLst>
              <a:gs pos="28000">
                <a:schemeClr val="accent1">
                  <a:lumMod val="5000"/>
                  <a:lumOff val="95000"/>
                </a:schemeClr>
              </a:gs>
              <a:gs pos="80290">
                <a:srgbClr val="BBCCE9"/>
              </a:gs>
              <a:gs pos="55000">
                <a:schemeClr val="accent1">
                  <a:lumMod val="45000"/>
                  <a:lumOff val="55000"/>
                </a:schemeClr>
              </a:gs>
              <a:gs pos="39000">
                <a:srgbClr val="FFFF00"/>
              </a:gs>
            </a:gsLst>
            <a:lin ang="5400000" scaled="1"/>
          </a:gradFill>
        </p:spPr>
        <p:txBody>
          <a:bodyPr>
            <a:normAutofit fontScale="85000" lnSpcReduction="10000"/>
          </a:bodyPr>
          <a:lstStyle/>
          <a:p>
            <a:r>
              <a:rPr lang="en-US" b="0" i="0" dirty="0">
                <a:solidFill>
                  <a:srgbClr val="212121"/>
                </a:solidFill>
                <a:effectLst/>
                <a:latin typeface="Catamaran-Regular"/>
              </a:rPr>
              <a:t>A ship is split into small multiple compartments using Bulkheads. Bulkheads are used to seal parts of the ship to prevent entire ship from sinking in case of flood. Similarly failures should be expected when we design software. </a:t>
            </a:r>
          </a:p>
          <a:p>
            <a:r>
              <a:rPr lang="en-US" b="0" i="0" dirty="0">
                <a:solidFill>
                  <a:srgbClr val="212121"/>
                </a:solidFill>
                <a:effectLst/>
                <a:latin typeface="Catamaran-Regular"/>
              </a:rPr>
              <a:t>The application should be split into multiple components and resources should be isolated in such a way that failure of one component is not affecting the other. </a:t>
            </a:r>
          </a:p>
          <a:p>
            <a:r>
              <a:rPr lang="en-US" b="0" i="0" dirty="0">
                <a:solidFill>
                  <a:srgbClr val="212121"/>
                </a:solidFill>
                <a:effectLst/>
                <a:latin typeface="Catamaran-Regular"/>
              </a:rPr>
              <a:t>For ex: </a:t>
            </a:r>
            <a:r>
              <a:rPr lang="en-US" b="0" i="0" dirty="0">
                <a:solidFill>
                  <a:srgbClr val="FF0000"/>
                </a:solidFill>
                <a:effectLst/>
                <a:latin typeface="Catamaran-Regular"/>
              </a:rPr>
              <a:t>Lets assume that there are 2 services A and B</a:t>
            </a:r>
            <a:r>
              <a:rPr lang="en-US" b="0" i="0" dirty="0">
                <a:solidFill>
                  <a:srgbClr val="212121"/>
                </a:solidFill>
                <a:effectLst/>
                <a:latin typeface="Catamaran-Regular"/>
              </a:rPr>
              <a:t>. Some of the APIs of A depend on B. </a:t>
            </a:r>
            <a:r>
              <a:rPr lang="en-US" b="0" i="0" dirty="0">
                <a:solidFill>
                  <a:srgbClr val="FF0000"/>
                </a:solidFill>
                <a:effectLst/>
                <a:latin typeface="Catamaran-Regular"/>
              </a:rPr>
              <a:t>For some reason B is very slow</a:t>
            </a:r>
            <a:r>
              <a:rPr lang="en-US" b="0" i="0" dirty="0">
                <a:solidFill>
                  <a:srgbClr val="212121"/>
                </a:solidFill>
                <a:effectLst/>
                <a:latin typeface="Catamaran-Regular"/>
              </a:rPr>
              <a:t>. So, When we get multiple concurrent requests to A which depends on B, A’s performance will also get affected. It could block A’s threads. Due to that A might not be able to serve other requests which do NOT depend on B. So, the idea here is to isolate resources / allocate some threads in A for B. So that We do not consume all the threads of A and prevent A from hanging for all the requests!</a:t>
            </a:r>
            <a:endParaRPr lang="en-IN" dirty="0"/>
          </a:p>
        </p:txBody>
      </p:sp>
    </p:spTree>
    <p:extLst>
      <p:ext uri="{BB962C8B-B14F-4D97-AF65-F5344CB8AC3E}">
        <p14:creationId xmlns:p14="http://schemas.microsoft.com/office/powerpoint/2010/main" val="1030133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pPr algn="l" rtl="0"/>
            <a:r>
              <a:rPr lang="de-DE" dirty="0"/>
              <a:t>Resilience4j: CIRCUITBREAKER</a:t>
            </a:r>
          </a:p>
        </p:txBody>
      </p:sp>
      <p:sp>
        <p:nvSpPr>
          <p:cNvPr id="3" name="Foliennummernplatzhalter 2"/>
          <p:cNvSpPr>
            <a:spLocks noGrp="1"/>
          </p:cNvSpPr>
          <p:nvPr>
            <p:ph type="sldNum" sz="quarter" idx="11"/>
          </p:nvPr>
        </p:nvSpPr>
        <p:spPr>
          <a:xfrm>
            <a:off x="11567744" y="6780532"/>
            <a:ext cx="386354" cy="290605"/>
          </a:xfrm>
        </p:spPr>
        <p:txBody>
          <a:bodyPr/>
          <a:lstStyle/>
          <a:p>
            <a:pPr algn="l" rtl="0" fontAlgn="base">
              <a:spcAft>
                <a:spcPct val="0"/>
              </a:spcAft>
            </a:pPr>
            <a:fld id="{31ED8236-F742-4994-B025-3D78EEC04644}" type="slidenum">
              <a:rPr lang="en-US" smtClean="0"/>
              <a:pPr algn="l" rtl="0" fontAlgn="base">
                <a:spcAft>
                  <a:spcPct val="0"/>
                </a:spcAft>
              </a:pPr>
              <a:t>40</a:t>
            </a:fld>
            <a:endParaRPr lang="en-US" dirty="0"/>
          </a:p>
        </p:txBody>
      </p:sp>
      <p:sp>
        <p:nvSpPr>
          <p:cNvPr id="4" name="Freeform 8"/>
          <p:cNvSpPr>
            <a:spLocks/>
          </p:cNvSpPr>
          <p:nvPr/>
        </p:nvSpPr>
        <p:spPr bwMode="gray">
          <a:xfrm>
            <a:off x="251972" y="1016307"/>
            <a:ext cx="9348096" cy="3882520"/>
          </a:xfrm>
          <a:custGeom>
            <a:avLst/>
            <a:gdLst>
              <a:gd name="T0" fmla="*/ 2147483647 w 4538"/>
              <a:gd name="T1" fmla="*/ 0 h 1080"/>
              <a:gd name="T2" fmla="*/ 0 w 4538"/>
              <a:gd name="T3" fmla="*/ 0 h 1080"/>
              <a:gd name="T4" fmla="*/ 2147483647 w 4538"/>
              <a:gd name="T5" fmla="*/ 2147483647 h 1080"/>
              <a:gd name="T6" fmla="*/ 0 w 4538"/>
              <a:gd name="T7" fmla="*/ 2147483647 h 1080"/>
              <a:gd name="T8" fmla="*/ 2147483647 w 4538"/>
              <a:gd name="T9" fmla="*/ 2147483647 h 1080"/>
              <a:gd name="T10" fmla="*/ 2147483647 w 4538"/>
              <a:gd name="T11" fmla="*/ 0 h 1080"/>
              <a:gd name="T12" fmla="*/ 0 60000 65536"/>
              <a:gd name="T13" fmla="*/ 0 60000 65536"/>
              <a:gd name="T14" fmla="*/ 0 60000 65536"/>
              <a:gd name="T15" fmla="*/ 0 60000 65536"/>
              <a:gd name="T16" fmla="*/ 0 60000 65536"/>
              <a:gd name="T17" fmla="*/ 0 60000 65536"/>
              <a:gd name="T18" fmla="*/ 0 w 4538"/>
              <a:gd name="T19" fmla="*/ 0 h 1080"/>
              <a:gd name="T20" fmla="*/ 4538 w 4538"/>
              <a:gd name="T21" fmla="*/ 1080 h 1080"/>
            </a:gdLst>
            <a:ahLst/>
            <a:cxnLst>
              <a:cxn ang="T12">
                <a:pos x="T0" y="T1"/>
              </a:cxn>
              <a:cxn ang="T13">
                <a:pos x="T2" y="T3"/>
              </a:cxn>
              <a:cxn ang="T14">
                <a:pos x="T4" y="T5"/>
              </a:cxn>
              <a:cxn ang="T15">
                <a:pos x="T6" y="T7"/>
              </a:cxn>
              <a:cxn ang="T16">
                <a:pos x="T8" y="T9"/>
              </a:cxn>
              <a:cxn ang="T17">
                <a:pos x="T10" y="T11"/>
              </a:cxn>
            </a:cxnLst>
            <a:rect l="T18" t="T19" r="T20" b="T21"/>
            <a:pathLst>
              <a:path w="4538" h="1080">
                <a:moveTo>
                  <a:pt x="4538" y="0"/>
                </a:moveTo>
                <a:lnTo>
                  <a:pt x="0" y="0"/>
                </a:lnTo>
                <a:lnTo>
                  <a:pt x="105" y="541"/>
                </a:lnTo>
                <a:lnTo>
                  <a:pt x="0" y="1080"/>
                </a:lnTo>
                <a:lnTo>
                  <a:pt x="4538" y="1080"/>
                </a:lnTo>
                <a:lnTo>
                  <a:pt x="4538" y="0"/>
                </a:lnTo>
              </a:path>
            </a:pathLst>
          </a:custGeom>
          <a:solidFill>
            <a:schemeClr val="bg1"/>
          </a:solidFill>
          <a:ln w="19050" cap="sq" cmpd="sng">
            <a:noFill/>
            <a:prstDash val="solid"/>
            <a:miter lim="800000"/>
            <a:headEnd type="none" w="med" len="med"/>
            <a:tailEnd type="none" w="med" len="med"/>
          </a:ln>
          <a:effectLst/>
        </p:spPr>
        <p:txBody>
          <a:bodyPr lIns="380931" tIns="76186" rIns="114279" bIns="76186" anchor="t"/>
          <a:lstStyle/>
          <a:p>
            <a:pPr marL="228550" indent="-228550">
              <a:lnSpc>
                <a:spcPct val="104000"/>
              </a:lnSpc>
              <a:spcBef>
                <a:spcPts val="317"/>
              </a:spcBef>
              <a:buClr>
                <a:schemeClr val="tx1"/>
              </a:buClr>
              <a:buSzPct val="70000"/>
              <a:buFont typeface="Wingdings 2" panose="05020102010507070707" pitchFamily="18" charset="2"/>
              <a:buChar char="¡"/>
            </a:pPr>
            <a:endParaRPr lang="en-US" sz="2539" dirty="0"/>
          </a:p>
        </p:txBody>
      </p:sp>
      <p:pic>
        <p:nvPicPr>
          <p:cNvPr id="6" name="Grafik 5"/>
          <p:cNvPicPr>
            <a:picLocks noChangeAspect="1"/>
          </p:cNvPicPr>
          <p:nvPr/>
        </p:nvPicPr>
        <p:blipFill>
          <a:blip r:embed="rId2"/>
          <a:stretch>
            <a:fillRect/>
          </a:stretch>
        </p:blipFill>
        <p:spPr>
          <a:xfrm>
            <a:off x="6700829" y="1016307"/>
            <a:ext cx="1797835" cy="1797835"/>
          </a:xfrm>
          <a:prstGeom prst="rect">
            <a:avLst/>
          </a:prstGeom>
        </p:spPr>
      </p:pic>
      <p:pic>
        <p:nvPicPr>
          <p:cNvPr id="7" name="Grafik 6"/>
          <p:cNvPicPr>
            <a:picLocks noChangeAspect="1"/>
          </p:cNvPicPr>
          <p:nvPr/>
        </p:nvPicPr>
        <p:blipFill>
          <a:blip r:embed="rId3"/>
          <a:stretch>
            <a:fillRect/>
          </a:stretch>
        </p:blipFill>
        <p:spPr>
          <a:xfrm>
            <a:off x="6431038" y="2911787"/>
            <a:ext cx="5562874" cy="2141576"/>
          </a:xfrm>
          <a:prstGeom prst="rect">
            <a:avLst/>
          </a:prstGeom>
        </p:spPr>
      </p:pic>
      <p:sp>
        <p:nvSpPr>
          <p:cNvPr id="8" name="Rechteck 7"/>
          <p:cNvSpPr/>
          <p:nvPr/>
        </p:nvSpPr>
        <p:spPr>
          <a:xfrm>
            <a:off x="251972" y="921217"/>
            <a:ext cx="6094320" cy="3017044"/>
          </a:xfrm>
          <a:prstGeom prst="rect">
            <a:avLst/>
          </a:prstGeom>
        </p:spPr>
        <p:txBody>
          <a:bodyPr>
            <a:spAutoFit/>
          </a:bodyPr>
          <a:lstStyle/>
          <a:p>
            <a:pPr marL="228550" indent="-228550">
              <a:lnSpc>
                <a:spcPct val="104000"/>
              </a:lnSpc>
              <a:spcBef>
                <a:spcPts val="317"/>
              </a:spcBef>
              <a:buClr>
                <a:schemeClr val="tx1"/>
              </a:buClr>
              <a:buSzPct val="70000"/>
              <a:buFont typeface="Wingdings 2" panose="05020102010507070707" pitchFamily="18" charset="2"/>
              <a:buChar char="¡"/>
            </a:pPr>
            <a:r>
              <a:rPr lang="de-DE" sz="1905" dirty="0"/>
              <a:t>A state machine with three states: CLOSED, OPEN, HALF_OPEN</a:t>
            </a:r>
          </a:p>
          <a:p>
            <a:pPr marL="228550" indent="-228550">
              <a:lnSpc>
                <a:spcPct val="104000"/>
              </a:lnSpc>
              <a:spcBef>
                <a:spcPts val="317"/>
              </a:spcBef>
              <a:buClr>
                <a:schemeClr val="tx1"/>
              </a:buClr>
              <a:buSzPct val="70000"/>
              <a:buFont typeface="Wingdings 2" panose="05020102010507070707" pitchFamily="18" charset="2"/>
              <a:buChar char="¡"/>
            </a:pPr>
            <a:r>
              <a:rPr lang="de-DE" sz="1905" dirty="0"/>
              <a:t>Configurable threshold value for the error rate</a:t>
            </a:r>
          </a:p>
          <a:p>
            <a:pPr marL="228550" indent="-228550">
              <a:lnSpc>
                <a:spcPct val="104000"/>
              </a:lnSpc>
              <a:spcBef>
                <a:spcPts val="317"/>
              </a:spcBef>
              <a:buClr>
                <a:schemeClr val="tx1"/>
              </a:buClr>
              <a:buSzPct val="70000"/>
              <a:buFont typeface="Wingdings 2" panose="05020102010507070707" pitchFamily="18" charset="2"/>
              <a:buChar char="¡"/>
            </a:pPr>
            <a:r>
              <a:rPr lang="de-DE" sz="1905" dirty="0"/>
              <a:t>Allows a configurable number of test calls in the HALF_OPEN state</a:t>
            </a:r>
          </a:p>
          <a:p>
            <a:pPr marL="228550" indent="-228550">
              <a:lnSpc>
                <a:spcPct val="104000"/>
              </a:lnSpc>
              <a:spcBef>
                <a:spcPts val="317"/>
              </a:spcBef>
              <a:buClr>
                <a:schemeClr val="tx1"/>
              </a:buClr>
              <a:buSzPct val="70000"/>
              <a:buFont typeface="Wingdings 2" panose="05020102010507070707" pitchFamily="18" charset="2"/>
              <a:buChar char="¡"/>
            </a:pPr>
            <a:r>
              <a:rPr lang="de-DE" sz="1905" dirty="0"/>
              <a:t>Saves the status of function calls in a two-bit ring </a:t>
            </a:r>
            <a:r>
              <a:rPr lang="de-DE" sz="1905" dirty="0" err="1"/>
              <a:t>Buffer</a:t>
            </a:r>
            <a:endParaRPr lang="de-DE" sz="1905" dirty="0"/>
          </a:p>
          <a:p>
            <a:pPr marL="228550" indent="-228550">
              <a:lnSpc>
                <a:spcPct val="104000"/>
              </a:lnSpc>
              <a:spcBef>
                <a:spcPts val="317"/>
              </a:spcBef>
              <a:buClr>
                <a:schemeClr val="tx1"/>
              </a:buClr>
              <a:buSzPct val="70000"/>
              <a:buFont typeface="Wingdings 2" panose="05020102010507070707" pitchFamily="18" charset="2"/>
              <a:buChar char="¡"/>
            </a:pPr>
            <a:r>
              <a:rPr lang="de-DE" sz="1905" dirty="0"/>
              <a:t>Array with 16 </a:t>
            </a:r>
            <a:r>
              <a:rPr lang="de-DE" sz="1905" dirty="0" err="1"/>
              <a:t>long</a:t>
            </a:r>
            <a:r>
              <a:rPr lang="de-DE" sz="1905" dirty="0"/>
              <a:t> (64-bit) values ​​can save the status of 1024 calls</a:t>
            </a:r>
          </a:p>
          <a:p>
            <a:pPr marL="228550" indent="-228550">
              <a:lnSpc>
                <a:spcPct val="104000"/>
              </a:lnSpc>
              <a:spcBef>
                <a:spcPts val="317"/>
              </a:spcBef>
              <a:buClr>
                <a:schemeClr val="tx1"/>
              </a:buClr>
              <a:buSzPct val="70000"/>
              <a:buFont typeface="Wingdings 2" panose="05020102010507070707" pitchFamily="18" charset="2"/>
              <a:buChar char="¡"/>
            </a:pPr>
            <a:r>
              <a:rPr lang="de-DE" sz="1905" dirty="0"/>
              <a:t>No rolling time window</a:t>
            </a:r>
          </a:p>
        </p:txBody>
      </p:sp>
      <p:pic>
        <p:nvPicPr>
          <p:cNvPr id="9" name="Grafik 8"/>
          <p:cNvPicPr>
            <a:picLocks noChangeAspect="1"/>
          </p:cNvPicPr>
          <p:nvPr/>
        </p:nvPicPr>
        <p:blipFill>
          <a:blip r:embed="rId2"/>
          <a:stretch>
            <a:fillRect/>
          </a:stretch>
        </p:blipFill>
        <p:spPr>
          <a:xfrm>
            <a:off x="8498664" y="5117630"/>
            <a:ext cx="1101404" cy="1101404"/>
          </a:xfrm>
          <a:prstGeom prst="rect">
            <a:avLst/>
          </a:prstGeom>
        </p:spPr>
      </p:pic>
      <p:sp>
        <p:nvSpPr>
          <p:cNvPr id="10" name="Textfeld 9"/>
          <p:cNvSpPr txBox="1"/>
          <p:nvPr/>
        </p:nvSpPr>
        <p:spPr>
          <a:xfrm>
            <a:off x="6939481" y="481631"/>
            <a:ext cx="1258201" cy="370152"/>
          </a:xfrm>
          <a:prstGeom prst="rect">
            <a:avLst/>
          </a:prstGeom>
          <a:noFill/>
          <a:ln w="9525">
            <a:noFill/>
            <a:miter lim="800000"/>
            <a:headEnd/>
            <a:tailEnd/>
          </a:ln>
        </p:spPr>
        <p:txBody>
          <a:bodyPr vert="horz" wrap="none" lIns="76186" tIns="38093" rIns="76186" bIns="38093" numCol="1" rtlCol="0" anchor="t" anchorCtr="0" compatLnSpc="1">
            <a:prstTxWarp prst="textNoShape">
              <a:avLst/>
            </a:prstTxWarp>
            <a:spAutoFit/>
          </a:bodyPr>
          <a:lstStyle/>
          <a:p>
            <a:pPr defTabSz="483892" fontAlgn="base">
              <a:lnSpc>
                <a:spcPct val="104000"/>
              </a:lnSpc>
              <a:spcBef>
                <a:spcPct val="25000"/>
              </a:spcBef>
              <a:spcAft>
                <a:spcPct val="0"/>
              </a:spcAft>
              <a:buClr>
                <a:schemeClr val="tx1"/>
              </a:buClr>
              <a:buSzPct val="75000"/>
            </a:pPr>
            <a:r>
              <a:rPr lang="de-DE" sz="1905" dirty="0">
                <a:ea typeface="Swagger" pitchFamily="2" charset="0"/>
              </a:rPr>
              <a:t>1000 views</a:t>
            </a:r>
          </a:p>
        </p:txBody>
      </p:sp>
      <p:sp>
        <p:nvSpPr>
          <p:cNvPr id="11" name="Textfeld 10"/>
          <p:cNvSpPr txBox="1"/>
          <p:nvPr/>
        </p:nvSpPr>
        <p:spPr>
          <a:xfrm>
            <a:off x="8498664" y="6283301"/>
            <a:ext cx="1110889" cy="370152"/>
          </a:xfrm>
          <a:prstGeom prst="rect">
            <a:avLst/>
          </a:prstGeom>
          <a:noFill/>
          <a:ln w="9525">
            <a:noFill/>
            <a:miter lim="800000"/>
            <a:headEnd/>
            <a:tailEnd/>
          </a:ln>
        </p:spPr>
        <p:txBody>
          <a:bodyPr vert="horz" wrap="square" lIns="76186" tIns="38093" rIns="76186" bIns="38093" numCol="1" rtlCol="0" anchor="t" anchorCtr="0" compatLnSpc="1">
            <a:prstTxWarp prst="textNoShape">
              <a:avLst/>
            </a:prstTxWarp>
            <a:spAutoFit/>
          </a:bodyPr>
          <a:lstStyle/>
          <a:p>
            <a:pPr defTabSz="483892" fontAlgn="base">
              <a:lnSpc>
                <a:spcPct val="104000"/>
              </a:lnSpc>
              <a:spcBef>
                <a:spcPct val="25000"/>
              </a:spcBef>
              <a:spcAft>
                <a:spcPct val="0"/>
              </a:spcAft>
              <a:buClr>
                <a:schemeClr val="tx1"/>
              </a:buClr>
              <a:buSzPct val="75000"/>
            </a:pPr>
            <a:r>
              <a:rPr lang="de-DE" sz="1905" dirty="0">
                <a:ea typeface="Swagger" pitchFamily="2" charset="0"/>
              </a:rPr>
              <a:t>10 views</a:t>
            </a:r>
          </a:p>
        </p:txBody>
      </p:sp>
      <p:sp>
        <p:nvSpPr>
          <p:cNvPr id="13" name="Textfeld 12"/>
          <p:cNvSpPr txBox="1"/>
          <p:nvPr/>
        </p:nvSpPr>
        <p:spPr>
          <a:xfrm>
            <a:off x="8969704" y="2500150"/>
            <a:ext cx="3226817" cy="313918"/>
          </a:xfrm>
          <a:prstGeom prst="rect">
            <a:avLst/>
          </a:prstGeom>
          <a:noFill/>
          <a:ln w="9525">
            <a:noFill/>
            <a:miter lim="800000"/>
            <a:headEnd/>
            <a:tailEnd/>
          </a:ln>
        </p:spPr>
        <p:txBody>
          <a:bodyPr vert="horz" wrap="none" lIns="76186" tIns="38093" rIns="76186" bIns="38093" numCol="1" rtlCol="0" anchor="t" anchorCtr="0" compatLnSpc="1">
            <a:prstTxWarp prst="textNoShape">
              <a:avLst/>
            </a:prstTxWarp>
            <a:spAutoFit/>
          </a:bodyPr>
          <a:lstStyle/>
          <a:p>
            <a:pPr defTabSz="483892" fontAlgn="base">
              <a:lnSpc>
                <a:spcPct val="104000"/>
              </a:lnSpc>
              <a:spcBef>
                <a:spcPct val="25000"/>
              </a:spcBef>
              <a:spcAft>
                <a:spcPct val="0"/>
              </a:spcAft>
              <a:buClr>
                <a:schemeClr val="tx1"/>
              </a:buClr>
              <a:buSzPct val="75000"/>
            </a:pPr>
            <a:r>
              <a:rPr lang="de-DE" altLang="de-DE" sz="1481" b="1" dirty="0" err="1">
                <a:latin typeface="Courier New" panose="02070309020205020404" pitchFamily="49" charset="0"/>
                <a:cs typeface="Courier New" panose="02070309020205020404" pitchFamily="49" charset="0"/>
              </a:rPr>
              <a:t>CircuitBreakerOpenException</a:t>
            </a:r>
            <a:endParaRPr lang="de-DE" sz="1481" b="1" dirty="0">
              <a:latin typeface="Courier New" panose="02070309020205020404" pitchFamily="49" charset="0"/>
              <a:ea typeface="Swagger" pitchFamily="2" charset="0"/>
              <a:cs typeface="Courier New" panose="02070309020205020404" pitchFamily="49" charset="0"/>
            </a:endParaRPr>
          </a:p>
        </p:txBody>
      </p:sp>
      <p:sp>
        <p:nvSpPr>
          <p:cNvPr id="14" name="Textfeld 13"/>
          <p:cNvSpPr txBox="1"/>
          <p:nvPr/>
        </p:nvSpPr>
        <p:spPr>
          <a:xfrm>
            <a:off x="7065750" y="2000955"/>
            <a:ext cx="1117778" cy="272433"/>
          </a:xfrm>
          <a:prstGeom prst="rect">
            <a:avLst/>
          </a:prstGeom>
          <a:noFill/>
          <a:ln w="9525">
            <a:noFill/>
            <a:miter lim="800000"/>
            <a:headEnd/>
            <a:tailEnd/>
          </a:ln>
        </p:spPr>
        <p:txBody>
          <a:bodyPr vert="horz" wrap="none" lIns="76186" tIns="38093" rIns="76186" bIns="38093" numCol="1" rtlCol="0" anchor="t" anchorCtr="0" compatLnSpc="1">
            <a:prstTxWarp prst="textNoShape">
              <a:avLst/>
            </a:prstTxWarp>
            <a:spAutoFit/>
          </a:bodyPr>
          <a:lstStyle/>
          <a:p>
            <a:pPr defTabSz="483892" fontAlgn="base">
              <a:lnSpc>
                <a:spcPct val="104000"/>
              </a:lnSpc>
              <a:spcBef>
                <a:spcPct val="25000"/>
              </a:spcBef>
              <a:spcAft>
                <a:spcPct val="0"/>
              </a:spcAft>
              <a:buClr>
                <a:schemeClr val="tx1"/>
              </a:buClr>
              <a:buSzPct val="75000"/>
            </a:pPr>
            <a:r>
              <a:rPr lang="de-DE" sz="1270" b="1" dirty="0">
                <a:ea typeface="Swagger" pitchFamily="2" charset="0"/>
              </a:rPr>
              <a:t>Error rate 50%</a:t>
            </a:r>
          </a:p>
        </p:txBody>
      </p:sp>
    </p:spTree>
    <p:extLst>
      <p:ext uri="{BB962C8B-B14F-4D97-AF65-F5344CB8AC3E}">
        <p14:creationId xmlns:p14="http://schemas.microsoft.com/office/powerpoint/2010/main" val="183823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AD71005-671F-4ACF-B6F3-A66F304659B4}"/>
              </a:ext>
            </a:extLst>
          </p:cNvPr>
          <p:cNvSpPr>
            <a:spLocks noGrp="1" noChangeArrowheads="1"/>
          </p:cNvSpPr>
          <p:nvPr>
            <p:ph idx="1"/>
          </p:nvPr>
        </p:nvSpPr>
        <p:spPr bwMode="auto">
          <a:xfrm>
            <a:off x="838200" y="2436092"/>
            <a:ext cx="1032103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createCircuitBreaker</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CircuitBreakerConfig</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circuitBreakerConfig</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CircuitBreakerConfig.</a:t>
            </a:r>
            <a:r>
              <a:rPr kumimoji="0" lang="en-US" altLang="en-US" sz="1600" b="0" i="1" u="none" strike="noStrike" cap="none" normalizeH="0" baseline="0" dirty="0" err="1">
                <a:ln>
                  <a:noFill/>
                </a:ln>
                <a:solidFill>
                  <a:srgbClr val="000000"/>
                </a:solidFill>
                <a:effectLst/>
                <a:latin typeface="Hack" panose="020B0609030202020204" pitchFamily="49" charset="0"/>
              </a:rPr>
              <a:t>custom</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failureRateThreshold</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50</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waitDurationInOpenState</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Duration.</a:t>
            </a:r>
            <a:r>
              <a:rPr kumimoji="0" lang="en-US" altLang="en-US" sz="1600" b="0" i="1" u="none" strike="noStrike" cap="none" normalizeH="0" baseline="0" dirty="0" err="1">
                <a:ln>
                  <a:noFill/>
                </a:ln>
                <a:solidFill>
                  <a:srgbClr val="000000"/>
                </a:solidFill>
                <a:effectLst/>
                <a:latin typeface="Hack" panose="020B0609030202020204" pitchFamily="49" charset="0"/>
              </a:rPr>
              <a:t>ofMillis</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0000FF"/>
                </a:solidFill>
                <a:effectLst/>
                <a:latin typeface="Hack" panose="020B0609030202020204" pitchFamily="49" charset="0"/>
              </a:rPr>
              <a:t>20000</a:t>
            </a:r>
            <a:r>
              <a:rPr kumimoji="0" lang="en-US" altLang="en-US" sz="1600" b="0" i="0" u="none" strike="noStrike" cap="none" normalizeH="0" baseline="0" dirty="0">
                <a:ln>
                  <a:noFill/>
                </a:ln>
                <a:solidFill>
                  <a:srgbClr val="000000"/>
                </a:solidFill>
                <a:effectLst/>
                <a:latin typeface="Hack" panose="020B0609030202020204" pitchFamily="49" charset="0"/>
              </a:rPr>
              <a:t>)).build();</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"resilience-provider"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circuitBreakerConfig</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circuitBreaker.getEventPublisher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onSuccess</a:t>
            </a:r>
            <a:r>
              <a:rPr kumimoji="0" lang="en-US" altLang="en-US" sz="1600" b="0" i="0" u="none" strike="noStrike" cap="none" normalizeH="0" baseline="0" dirty="0">
                <a:ln>
                  <a:noFill/>
                </a:ln>
                <a:solidFill>
                  <a:srgbClr val="000000"/>
                </a:solidFill>
                <a:effectLst/>
                <a:latin typeface="Hack" panose="020B0609030202020204" pitchFamily="49" charset="0"/>
              </a:rPr>
              <a:t>(event -&gt;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"Call success via circuit 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onCallNotPermitted</a:t>
            </a:r>
            <a:r>
              <a:rPr kumimoji="0" lang="en-US" altLang="en-US" sz="1600" b="0" i="0" u="none" strike="noStrike" cap="none" normalizeH="0" baseline="0" dirty="0">
                <a:ln>
                  <a:noFill/>
                </a:ln>
                <a:solidFill>
                  <a:srgbClr val="000000"/>
                </a:solidFill>
                <a:effectLst/>
                <a:latin typeface="Hack" panose="020B0609030202020204" pitchFamily="49" charset="0"/>
              </a:rPr>
              <a:t>(event -&gt;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"Call denied by circuit 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onError</a:t>
            </a:r>
            <a:r>
              <a:rPr kumimoji="0" lang="en-US" altLang="en-US" sz="1600" b="0" i="0" u="none" strike="noStrike" cap="none" normalizeH="0" baseline="0" dirty="0">
                <a:ln>
                  <a:noFill/>
                </a:ln>
                <a:solidFill>
                  <a:srgbClr val="000000"/>
                </a:solidFill>
                <a:effectLst/>
                <a:latin typeface="Hack" panose="020B0609030202020204" pitchFamily="49" charset="0"/>
              </a:rPr>
              <a:t>(event -&gt; </a:t>
            </a:r>
            <a:r>
              <a:rPr kumimoji="0" lang="en-US" altLang="en-US" sz="1600" b="1" i="1" u="none" strike="noStrike" cap="none" normalizeH="0" baseline="0" dirty="0">
                <a:ln>
                  <a:noFill/>
                </a:ln>
                <a:solidFill>
                  <a:srgbClr val="660E7A"/>
                </a:solidFill>
                <a:effectLst/>
                <a:latin typeface="Hack" panose="020B0609030202020204" pitchFamily="49" charset="0"/>
              </a:rPr>
              <a:t>LOGGER</a:t>
            </a:r>
            <a:r>
              <a:rPr kumimoji="0" lang="en-US" altLang="en-US" sz="1600" b="0" i="0" u="none" strike="noStrike" cap="none" normalizeH="0" baseline="0" dirty="0">
                <a:ln>
                  <a:noFill/>
                </a:ln>
                <a:solidFill>
                  <a:srgbClr val="000000"/>
                </a:solidFill>
                <a:effectLst/>
                <a:latin typeface="Hack" panose="020B0609030202020204" pitchFamily="49" charset="0"/>
              </a:rPr>
              <a:t>.info(</a:t>
            </a:r>
            <a:r>
              <a:rPr kumimoji="0" lang="en-US" altLang="en-US" sz="1600" b="1" i="0" u="none" strike="noStrike" cap="none" normalizeH="0" baseline="0" dirty="0">
                <a:ln>
                  <a:noFill/>
                </a:ln>
                <a:solidFill>
                  <a:srgbClr val="008000"/>
                </a:solidFill>
                <a:effectLst/>
                <a:latin typeface="Hack" panose="020B0609030202020204" pitchFamily="49" charset="0"/>
              </a:rPr>
              <a:t>"Call failed via circuit 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09AB2D6-A438-4A3E-A116-DE4CB28E941C}"/>
              </a:ext>
            </a:extLst>
          </p:cNvPr>
          <p:cNvSpPr>
            <a:spLocks noGrp="1" noChangeArrowheads="1"/>
          </p:cNvSpPr>
          <p:nvPr>
            <p:ph type="title"/>
          </p:nvPr>
        </p:nvSpPr>
        <p:spPr bwMode="auto">
          <a:xfrm>
            <a:off x="838200" y="597019"/>
            <a:ext cx="561564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final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6C0852A-86F2-4CB6-AE0A-C0B1241F09ED}"/>
              </a:ext>
            </a:extLst>
          </p:cNvPr>
          <p:cNvSpPr>
            <a:spLocks noChangeArrowheads="1"/>
          </p:cNvSpPr>
          <p:nvPr/>
        </p:nvSpPr>
        <p:spPr bwMode="auto">
          <a:xfrm>
            <a:off x="838200" y="108117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80"/>
                </a:solidFill>
                <a:effectLst/>
                <a:latin typeface="Hack" panose="020B0609030202020204" pitchFamily="49" charset="0"/>
              </a:rPr>
              <a:t>this</a:t>
            </a:r>
            <a:r>
              <a:rPr kumimoji="0" lang="en-US" altLang="en-US" sz="1600" b="0" i="0" u="none" strike="noStrike" cap="none" normalizeH="0" baseline="0" dirty="0" err="1">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circuitBreaker</a:t>
            </a:r>
            <a:r>
              <a:rPr kumimoji="0" lang="en-US" altLang="en-US" sz="1600" b="1" i="0" u="none" strike="noStrike" cap="none" normalizeH="0" baseline="0" dirty="0">
                <a:ln>
                  <a:noFill/>
                </a:ln>
                <a:solidFill>
                  <a:srgbClr val="660E7A"/>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createCircuitBreaker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639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B0D07F8-FD46-45AA-BE4D-36D4CC9F163D}"/>
              </a:ext>
            </a:extLst>
          </p:cNvPr>
          <p:cNvSpPr>
            <a:spLocks noGrp="1" noChangeArrowheads="1"/>
          </p:cNvSpPr>
          <p:nvPr>
            <p:ph idx="1"/>
          </p:nvPr>
        </p:nvSpPr>
        <p:spPr bwMode="auto">
          <a:xfrm>
            <a:off x="417250" y="23458"/>
            <a:ext cx="10515600" cy="43513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00"/>
                </a:solidFill>
                <a:effectLst/>
                <a:latin typeface="Hack" panose="020B0609030202020204" pitchFamily="49" charset="0"/>
              </a:rPr>
              <a:t>@GetMapping</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1" i="0" u="none" strike="noStrike" cap="none" normalizeH="0" baseline="0" dirty="0">
                <a:ln>
                  <a:noFill/>
                </a:ln>
                <a:solidFill>
                  <a:srgbClr val="000080"/>
                </a:solidFill>
                <a:effectLst/>
                <a:latin typeface="Hack" panose="020B0609030202020204" pitchFamily="49" charset="0"/>
              </a:rPr>
              <a:t>public </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circuitBreakerFail</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a:ln>
                  <a:noFill/>
                </a:ln>
                <a:solidFill>
                  <a:srgbClr val="808000"/>
                </a:solidFill>
                <a:effectLst/>
                <a:latin typeface="Hack" panose="020B0609030202020204" pitchFamily="49" charset="0"/>
              </a:rPr>
              <a:t>@RequestParam </a:t>
            </a:r>
            <a:r>
              <a:rPr kumimoji="0" lang="en-US" altLang="en-US" sz="1600" b="1" i="0" u="none" strike="noStrike" cap="none" normalizeH="0" baseline="0" dirty="0" err="1">
                <a:ln>
                  <a:noFill/>
                </a:ln>
                <a:solidFill>
                  <a:srgbClr val="000080"/>
                </a:solidFill>
                <a:effectLst/>
                <a:latin typeface="Hack" panose="020B0609030202020204" pitchFamily="49" charset="0"/>
              </a:rPr>
              <a:t>boolean</a:t>
            </a:r>
            <a:r>
              <a:rPr kumimoji="0" lang="en-US" altLang="en-US" sz="1600" b="1" i="0" u="none" strike="noStrike" cap="none" normalizeH="0" baseline="0" dirty="0">
                <a:ln>
                  <a:noFill/>
                </a:ln>
                <a:solidFill>
                  <a:srgbClr val="00008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shouldFail</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if </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shouldFail</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callServiceViaCircuitBreaker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"/error"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1" i="0" u="none" strike="noStrike" cap="none" normalizeH="0" baseline="0" dirty="0">
                <a:ln>
                  <a:noFill/>
                </a:ln>
                <a:solidFill>
                  <a:srgbClr val="000080"/>
                </a:solidFill>
                <a:effectLst/>
                <a:latin typeface="Hack" panose="020B0609030202020204" pitchFamily="49" charset="0"/>
              </a:rPr>
              <a:t>else </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callServiceViaCircuitBreaker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a:ln>
                  <a:noFill/>
                </a:ln>
                <a:solidFill>
                  <a:srgbClr val="008000"/>
                </a:solidFill>
                <a:effectLst/>
                <a:latin typeface="Hack" panose="020B0609030202020204" pitchFamily="49" charset="0"/>
              </a:rPr>
              <a: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9C78B14-896E-457D-A43A-9AA2C8CC581C}"/>
              </a:ext>
            </a:extLst>
          </p:cNvPr>
          <p:cNvSpPr>
            <a:spLocks noChangeArrowheads="1"/>
          </p:cNvSpPr>
          <p:nvPr/>
        </p:nvSpPr>
        <p:spPr bwMode="auto">
          <a:xfrm>
            <a:off x="417250" y="3429000"/>
            <a:ext cx="1051560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Hack" panose="020B0609030202020204" pitchFamily="49" charset="0"/>
              </a:rPr>
              <a:t>private </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callServiceViaCircuitBreaker</a:t>
            </a:r>
            <a:r>
              <a:rPr kumimoji="0" lang="en-US" altLang="en-US" sz="1600" b="0" i="0" u="none" strike="noStrike" cap="none" normalizeH="0" baseline="0" dirty="0">
                <a:ln>
                  <a:noFill/>
                </a:ln>
                <a:solidFill>
                  <a:srgbClr val="000000"/>
                </a:solidFill>
                <a:effectLst/>
                <a:latin typeface="Hack" panose="020B0609030202020204" pitchFamily="49" charset="0"/>
              </a:rPr>
              <a:t>(String </a:t>
            </a:r>
            <a:r>
              <a:rPr kumimoji="0" lang="en-US" altLang="en-US" sz="1600" b="0" i="0" u="none" strike="noStrike" cap="none" normalizeH="0" baseline="0" dirty="0" err="1">
                <a:ln>
                  <a:noFill/>
                </a:ln>
                <a:solidFill>
                  <a:srgbClr val="000000"/>
                </a:solidFill>
                <a:effectLst/>
                <a:latin typeface="Hack" panose="020B0609030202020204" pitchFamily="49" charset="0"/>
              </a:rPr>
              <a:t>uri</a:t>
            </a:r>
            <a:r>
              <a:rPr kumimoji="0" lang="en-US" altLang="en-US" sz="1600" b="0" i="0" u="none" strike="noStrike" cap="none" normalizeH="0" baseline="0" dirty="0">
                <a:ln>
                  <a:noFill/>
                </a:ln>
                <a:solidFill>
                  <a:srgbClr val="000000"/>
                </a:solidFill>
                <a:effectLst/>
                <a:latin typeface="Hack" panose="020B0609030202020204" pitchFamily="49" charset="0"/>
              </a:rPr>
              <a:t>) {</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CheckedFunction0&lt;String&gt; </a:t>
            </a:r>
            <a:r>
              <a:rPr kumimoji="0" lang="en-US" altLang="en-US" sz="1600" b="0" i="0" u="none" strike="noStrike" cap="none" normalizeH="0" baseline="0" dirty="0" err="1">
                <a:ln>
                  <a:noFill/>
                </a:ln>
                <a:solidFill>
                  <a:srgbClr val="000000"/>
                </a:solidFill>
                <a:effectLst/>
                <a:latin typeface="Hack" panose="020B0609030202020204" pitchFamily="49" charset="0"/>
              </a:rPr>
              <a:t>someServiceCall</a:t>
            </a:r>
            <a:r>
              <a:rPr kumimoji="0" lang="en-US" altLang="en-US" sz="1600" b="0" i="0" u="none" strike="noStrike" cap="none" normalizeH="0" baseline="0" dirty="0">
                <a:ln>
                  <a:noFill/>
                </a:ln>
                <a:solidFill>
                  <a:srgbClr val="000000"/>
                </a:solidFill>
                <a:effectLst/>
                <a:latin typeface="Hack" panose="020B0609030202020204" pitchFamily="49" charset="0"/>
              </a:rPr>
              <a:t> = </a:t>
            </a:r>
            <a:r>
              <a:rPr kumimoji="0" lang="en-US" altLang="en-US" sz="1600" b="0" i="0" u="none" strike="noStrike" cap="none" normalizeH="0" baseline="0" dirty="0" err="1">
                <a:ln>
                  <a:noFill/>
                </a:ln>
                <a:solidFill>
                  <a:srgbClr val="000000"/>
                </a:solidFill>
                <a:effectLst/>
                <a:latin typeface="Hack" panose="020B0609030202020204" pitchFamily="49" charset="0"/>
              </a:rPr>
              <a:t>CircuitBreaker.</a:t>
            </a:r>
            <a:r>
              <a:rPr kumimoji="0" lang="en-US" altLang="en-US" sz="1600" b="0" i="1" u="none" strike="noStrike" cap="none" normalizeH="0" baseline="0" dirty="0" err="1">
                <a:ln>
                  <a:noFill/>
                </a:ln>
                <a:solidFill>
                  <a:srgbClr val="000000"/>
                </a:solidFill>
                <a:effectLst/>
                <a:latin typeface="Hack" panose="020B0609030202020204" pitchFamily="49" charset="0"/>
              </a:rPr>
              <a:t>decorateCheckedSupplier</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circuitBreaker</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 -&gt; </a:t>
            </a:r>
            <a:r>
              <a:rPr kumimoji="0" lang="en-US" altLang="en-US" sz="1600" b="1" i="0" u="none" strike="noStrike" cap="none" normalizeH="0" baseline="0" dirty="0">
                <a:ln>
                  <a:noFill/>
                </a:ln>
                <a:solidFill>
                  <a:srgbClr val="008000"/>
                </a:solidFill>
                <a:effectLst/>
                <a:latin typeface="Hack" panose="020B0609030202020204" pitchFamily="49" charset="0"/>
              </a:rPr>
              <a:t>"The message was "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err="1">
                <a:ln>
                  <a:noFill/>
                </a:ln>
                <a:solidFill>
                  <a:srgbClr val="660E7A"/>
                </a:solidFill>
                <a:effectLst/>
                <a:latin typeface="Hack" panose="020B0609030202020204" pitchFamily="49" charset="0"/>
              </a:rPr>
              <a:t>restTemplate</a:t>
            </a:r>
            <a:r>
              <a:rPr kumimoji="0" lang="en-US" altLang="en-US" sz="1600" b="0" i="0" u="none" strike="noStrike" cap="none" normalizeH="0" baseline="0" dirty="0" err="1">
                <a:ln>
                  <a:noFill/>
                </a:ln>
                <a:solidFill>
                  <a:srgbClr val="000000"/>
                </a:solidFill>
                <a:effectLst/>
                <a:latin typeface="Hack" panose="020B0609030202020204" pitchFamily="49" charset="0"/>
              </a:rPr>
              <a:t>.getForObject</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1" i="0" u="none" strike="noStrike" cap="none" normalizeH="0" baseline="0" dirty="0" err="1">
                <a:ln>
                  <a:noFill/>
                </a:ln>
                <a:solidFill>
                  <a:srgbClr val="660E7A"/>
                </a:solidFill>
                <a:effectLst/>
                <a:latin typeface="Hack" panose="020B0609030202020204" pitchFamily="49" charset="0"/>
              </a:rPr>
              <a:t>providerUri</a:t>
            </a:r>
            <a:r>
              <a:rPr kumimoji="0" lang="en-US" altLang="en-US" sz="1600" b="1" i="0" u="none" strike="noStrike" cap="none" normalizeH="0" baseline="0" dirty="0">
                <a:ln>
                  <a:noFill/>
                </a:ln>
                <a:solidFill>
                  <a:srgbClr val="660E7A"/>
                </a:solidFill>
                <a:effectLst/>
                <a:latin typeface="Hack" panose="020B0609030202020204" pitchFamily="49" charset="0"/>
              </a:rPr>
              <a:t> </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660E7A"/>
                </a:solidFill>
                <a:effectLst/>
                <a:latin typeface="Hack" panose="020B0609030202020204" pitchFamily="49" charset="0"/>
              </a:rPr>
              <a:t>uri</a:t>
            </a: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0" i="0" u="none" strike="noStrike" cap="none" normalizeH="0" baseline="0" dirty="0" err="1">
                <a:ln>
                  <a:noFill/>
                </a:ln>
                <a:solidFill>
                  <a:srgbClr val="000000"/>
                </a:solidFill>
                <a:effectLst/>
                <a:latin typeface="Hack" panose="020B0609030202020204" pitchFamily="49" charset="0"/>
              </a:rPr>
              <a:t>String.</a:t>
            </a:r>
            <a:r>
              <a:rPr kumimoji="0" lang="en-US" altLang="en-US" sz="1600" b="1" i="0" u="none" strike="noStrike" cap="none" normalizeH="0" baseline="0" dirty="0" err="1">
                <a:ln>
                  <a:noFill/>
                </a:ln>
                <a:solidFill>
                  <a:srgbClr val="000080"/>
                </a:solidFill>
                <a:effectLst/>
                <a:latin typeface="Hack" panose="020B0609030202020204" pitchFamily="49" charset="0"/>
              </a:rPr>
              <a:t>class</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Try&lt;String&gt; result = </a:t>
            </a:r>
            <a:r>
              <a:rPr kumimoji="0" lang="en-US" altLang="en-US" sz="1600" b="0" i="0" u="none" strike="noStrike" cap="none" normalizeH="0" baseline="0" dirty="0" err="1">
                <a:ln>
                  <a:noFill/>
                </a:ln>
                <a:solidFill>
                  <a:srgbClr val="000000"/>
                </a:solidFill>
                <a:effectLst/>
                <a:latin typeface="Hack" panose="020B0609030202020204" pitchFamily="49" charset="0"/>
              </a:rPr>
              <a:t>Try.</a:t>
            </a:r>
            <a:r>
              <a:rPr kumimoji="0" lang="en-US" altLang="en-US" sz="1600" b="0" i="1" u="none" strike="noStrike" cap="none" normalizeH="0" baseline="0" dirty="0" err="1">
                <a:ln>
                  <a:noFill/>
                </a:ln>
                <a:solidFill>
                  <a:srgbClr val="000000"/>
                </a:solidFill>
                <a:effectLst/>
                <a:latin typeface="Hack" panose="020B0609030202020204" pitchFamily="49" charset="0"/>
              </a:rPr>
              <a:t>of</a:t>
            </a:r>
            <a:r>
              <a:rPr kumimoji="0" lang="en-US" altLang="en-US" sz="1600" b="0" i="0" u="none" strike="noStrike" cap="none" normalizeH="0" baseline="0" dirty="0">
                <a:ln>
                  <a:noFill/>
                </a:ln>
                <a:solidFill>
                  <a:srgbClr val="000000"/>
                </a:solidFill>
                <a:effectLst/>
                <a:latin typeface="Hack" panose="020B0609030202020204" pitchFamily="49" charset="0"/>
              </a:rPr>
              <a:t>(</a:t>
            </a:r>
            <a:r>
              <a:rPr kumimoji="0" lang="en-US" altLang="en-US" sz="1600" b="0" i="0" u="none" strike="noStrike" cap="none" normalizeH="0" baseline="0" dirty="0" err="1">
                <a:ln>
                  <a:noFill/>
                </a:ln>
                <a:solidFill>
                  <a:srgbClr val="000000"/>
                </a:solidFill>
                <a:effectLst/>
                <a:latin typeface="Hack" panose="020B0609030202020204" pitchFamily="49" charset="0"/>
              </a:rPr>
              <a:t>someServiceCall</a:t>
            </a:r>
            <a:r>
              <a:rPr kumimoji="0" lang="en-US" altLang="en-US" sz="1600" b="0" i="0" u="none" strike="noStrike" cap="none" normalizeH="0" baseline="0" dirty="0">
                <a:ln>
                  <a:noFill/>
                </a:ln>
                <a:solidFill>
                  <a:srgbClr val="000000"/>
                </a:solidFill>
                <a:effectLst/>
                <a:latin typeface="Hack" panose="020B0609030202020204" pitchFamily="49" charset="0"/>
              </a:rPr>
              <a:t>).recover((throwable) -&gt; </a:t>
            </a:r>
            <a:r>
              <a:rPr kumimoji="0" lang="en-US" altLang="en-US" sz="1600" b="1" i="0" u="none" strike="noStrike" cap="none" normalizeH="0" baseline="0" dirty="0">
                <a:ln>
                  <a:noFill/>
                </a:ln>
                <a:solidFill>
                  <a:srgbClr val="008000"/>
                </a:solidFill>
                <a:effectLst/>
                <a:latin typeface="Hack" panose="020B0609030202020204" pitchFamily="49" charset="0"/>
              </a:rPr>
              <a:t>"This is a circuit breaker fallback"</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    </a:t>
            </a:r>
            <a:r>
              <a:rPr kumimoji="0" lang="en-US" altLang="en-US" sz="1600" b="1" i="0" u="none" strike="noStrike" cap="none" normalizeH="0" baseline="0" dirty="0">
                <a:ln>
                  <a:noFill/>
                </a:ln>
                <a:solidFill>
                  <a:srgbClr val="000080"/>
                </a:solidFill>
                <a:effectLst/>
                <a:latin typeface="Hack" panose="020B0609030202020204" pitchFamily="49" charset="0"/>
              </a:rPr>
              <a:t>return </a:t>
            </a:r>
            <a:r>
              <a:rPr kumimoji="0" lang="en-US" altLang="en-US" sz="1600" b="0" i="0" u="none" strike="noStrike" cap="none" normalizeH="0" baseline="0" dirty="0" err="1">
                <a:ln>
                  <a:noFill/>
                </a:ln>
                <a:solidFill>
                  <a:srgbClr val="000000"/>
                </a:solidFill>
                <a:effectLst/>
                <a:latin typeface="Hack" panose="020B0609030202020204" pitchFamily="49" charset="0"/>
              </a:rPr>
              <a:t>result.get</a:t>
            </a: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r>
              <a:rPr kumimoji="0" lang="en-US" altLang="en-US" sz="1600" b="0" i="0" u="none" strike="noStrike" cap="none" normalizeH="0" baseline="0" dirty="0">
                <a:ln>
                  <a:noFill/>
                </a:ln>
                <a:solidFill>
                  <a:srgbClr val="000000"/>
                </a:solidFill>
                <a:effectLst/>
                <a:latin typeface="Hack" panose="020B0609030202020204" pitchFamily="49" charset="0"/>
              </a:rPr>
              <a:t>}</a:t>
            </a:r>
            <a:br>
              <a:rPr kumimoji="0" lang="en-US" altLang="en-US" sz="1600" b="0" i="0" u="none" strike="noStrike" cap="none" normalizeH="0" baseline="0" dirty="0">
                <a:ln>
                  <a:noFill/>
                </a:ln>
                <a:solidFill>
                  <a:srgbClr val="000000"/>
                </a:solidFill>
                <a:effectLst/>
                <a:latin typeface="Hack" panose="020B060903020202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53379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7003-B507-40FA-8EF0-08AB4F22FA51}"/>
              </a:ext>
            </a:extLst>
          </p:cNvPr>
          <p:cNvSpPr>
            <a:spLocks noGrp="1"/>
          </p:cNvSpPr>
          <p:nvPr>
            <p:ph type="title"/>
          </p:nvPr>
        </p:nvSpPr>
        <p:spPr>
          <a:xfrm>
            <a:off x="2228850" y="2603500"/>
            <a:ext cx="10515600" cy="1325563"/>
          </a:xfrm>
        </p:spPr>
        <p:txBody>
          <a:bodyPr/>
          <a:lstStyle/>
          <a:p>
            <a:r>
              <a:rPr lang="en-IN" dirty="0"/>
              <a:t>Thank You</a:t>
            </a:r>
          </a:p>
        </p:txBody>
      </p:sp>
    </p:spTree>
    <p:extLst>
      <p:ext uri="{BB962C8B-B14F-4D97-AF65-F5344CB8AC3E}">
        <p14:creationId xmlns:p14="http://schemas.microsoft.com/office/powerpoint/2010/main" val="408020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743450" y="1857375"/>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4029075" y="3125391"/>
            <a:ext cx="1666875" cy="1094581"/>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6434138" y="3192066"/>
            <a:ext cx="2676524" cy="1027906"/>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85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743450" y="1857375"/>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3910012" y="3158728"/>
            <a:ext cx="1666875" cy="1094581"/>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6234111" y="3225403"/>
            <a:ext cx="2676524" cy="1027906"/>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659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743450" y="1857375"/>
            <a:ext cx="3028950" cy="1325563"/>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4100515" y="3140869"/>
            <a:ext cx="1681161" cy="980281"/>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6410325" y="3119041"/>
            <a:ext cx="2628900" cy="1074340"/>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712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 With Bulk Head</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429125" y="1472406"/>
            <a:ext cx="3648075" cy="16684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4012407" y="3109318"/>
            <a:ext cx="1414461" cy="1105098"/>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7115175" y="3109318"/>
            <a:ext cx="2076450" cy="1126132"/>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02D405-0976-45F2-8271-C1B8D57EBD02}"/>
              </a:ext>
            </a:extLst>
          </p:cNvPr>
          <p:cNvSpPr/>
          <p:nvPr/>
        </p:nvSpPr>
        <p:spPr>
          <a:xfrm>
            <a:off x="4793457" y="2624138"/>
            <a:ext cx="1226344" cy="5167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Bulhead</a:t>
            </a:r>
          </a:p>
        </p:txBody>
      </p:sp>
      <p:sp>
        <p:nvSpPr>
          <p:cNvPr id="11" name="Rectangle: Rounded Corners 10">
            <a:extLst>
              <a:ext uri="{FF2B5EF4-FFF2-40B4-BE49-F238E27FC236}">
                <a16:creationId xmlns:a16="http://schemas.microsoft.com/office/drawing/2014/main" id="{C3641F74-F9F6-4005-B59C-426E5A81F169}"/>
              </a:ext>
            </a:extLst>
          </p:cNvPr>
          <p:cNvSpPr/>
          <p:nvPr/>
        </p:nvSpPr>
        <p:spPr>
          <a:xfrm>
            <a:off x="6666308" y="2592587"/>
            <a:ext cx="1226344" cy="5167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Bulkhead</a:t>
            </a:r>
          </a:p>
        </p:txBody>
      </p:sp>
    </p:spTree>
    <p:extLst>
      <p:ext uri="{BB962C8B-B14F-4D97-AF65-F5344CB8AC3E}">
        <p14:creationId xmlns:p14="http://schemas.microsoft.com/office/powerpoint/2010/main" val="30390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8C29-F253-4CDE-B730-0D97FCDBB354}"/>
              </a:ext>
            </a:extLst>
          </p:cNvPr>
          <p:cNvSpPr>
            <a:spLocks noGrp="1"/>
          </p:cNvSpPr>
          <p:nvPr>
            <p:ph type="title"/>
          </p:nvPr>
        </p:nvSpPr>
        <p:spPr/>
        <p:txBody>
          <a:bodyPr/>
          <a:lstStyle/>
          <a:p>
            <a:r>
              <a:rPr lang="en-IN" b="1" dirty="0"/>
              <a:t>Example With Bulk Head</a:t>
            </a:r>
          </a:p>
        </p:txBody>
      </p:sp>
      <p:sp>
        <p:nvSpPr>
          <p:cNvPr id="4" name="Rectangle: Rounded Corners 3">
            <a:extLst>
              <a:ext uri="{FF2B5EF4-FFF2-40B4-BE49-F238E27FC236}">
                <a16:creationId xmlns:a16="http://schemas.microsoft.com/office/drawing/2014/main" id="{447FA19E-2122-4627-AEBF-2DBDE1E611D4}"/>
              </a:ext>
            </a:extLst>
          </p:cNvPr>
          <p:cNvSpPr/>
          <p:nvPr/>
        </p:nvSpPr>
        <p:spPr>
          <a:xfrm>
            <a:off x="4429125" y="1472406"/>
            <a:ext cx="3648075" cy="16684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Web Application</a:t>
            </a:r>
          </a:p>
        </p:txBody>
      </p:sp>
      <p:sp>
        <p:nvSpPr>
          <p:cNvPr id="6" name="Rectangle: Rounded Corners 5">
            <a:extLst>
              <a:ext uri="{FF2B5EF4-FFF2-40B4-BE49-F238E27FC236}">
                <a16:creationId xmlns:a16="http://schemas.microsoft.com/office/drawing/2014/main" id="{5FD04EBE-BCC2-4F94-BAA7-8A3C8DC705F1}"/>
              </a:ext>
            </a:extLst>
          </p:cNvPr>
          <p:cNvSpPr/>
          <p:nvPr/>
        </p:nvSpPr>
        <p:spPr>
          <a:xfrm>
            <a:off x="2233613" y="4193381"/>
            <a:ext cx="3028950"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1</a:t>
            </a:r>
          </a:p>
        </p:txBody>
      </p:sp>
      <p:sp>
        <p:nvSpPr>
          <p:cNvPr id="8" name="Rectangle: Rounded Corners 7">
            <a:extLst>
              <a:ext uri="{FF2B5EF4-FFF2-40B4-BE49-F238E27FC236}">
                <a16:creationId xmlns:a16="http://schemas.microsoft.com/office/drawing/2014/main" id="{6E816966-7893-476F-B628-E899CDE47569}"/>
              </a:ext>
            </a:extLst>
          </p:cNvPr>
          <p:cNvSpPr/>
          <p:nvPr/>
        </p:nvSpPr>
        <p:spPr>
          <a:xfrm>
            <a:off x="7258049" y="4235450"/>
            <a:ext cx="3028950" cy="1325563"/>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Service 2</a:t>
            </a:r>
          </a:p>
        </p:txBody>
      </p:sp>
      <p:cxnSp>
        <p:nvCxnSpPr>
          <p:cNvPr id="10" name="Straight Arrow Connector 9">
            <a:extLst>
              <a:ext uri="{FF2B5EF4-FFF2-40B4-BE49-F238E27FC236}">
                <a16:creationId xmlns:a16="http://schemas.microsoft.com/office/drawing/2014/main" id="{BFDEEE18-D7AF-442E-A158-59DB2090072F}"/>
              </a:ext>
            </a:extLst>
          </p:cNvPr>
          <p:cNvCxnSpPr>
            <a:cxnSpLocks/>
          </p:cNvCxnSpPr>
          <p:nvPr/>
        </p:nvCxnSpPr>
        <p:spPr>
          <a:xfrm flipH="1">
            <a:off x="4012407" y="3109318"/>
            <a:ext cx="1414461" cy="1105098"/>
          </a:xfrm>
          <a:prstGeom prst="straightConnector1">
            <a:avLst/>
          </a:prstGeom>
          <a:ln w="107950">
            <a:headEnd w="lg" len="sm"/>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03F306-4418-45DD-9780-7B3F0E42F167}"/>
              </a:ext>
            </a:extLst>
          </p:cNvPr>
          <p:cNvCxnSpPr>
            <a:cxnSpLocks/>
          </p:cNvCxnSpPr>
          <p:nvPr/>
        </p:nvCxnSpPr>
        <p:spPr>
          <a:xfrm>
            <a:off x="7115175" y="3109318"/>
            <a:ext cx="2076450" cy="1126132"/>
          </a:xfrm>
          <a:prstGeom prst="straightConnector1">
            <a:avLst/>
          </a:prstGeom>
          <a:ln w="98425">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02D405-0976-45F2-8271-C1B8D57EBD02}"/>
              </a:ext>
            </a:extLst>
          </p:cNvPr>
          <p:cNvSpPr/>
          <p:nvPr/>
        </p:nvSpPr>
        <p:spPr>
          <a:xfrm>
            <a:off x="4793457" y="2624138"/>
            <a:ext cx="1226344" cy="5167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Bulhead</a:t>
            </a:r>
          </a:p>
        </p:txBody>
      </p:sp>
      <p:sp>
        <p:nvSpPr>
          <p:cNvPr id="11" name="Rectangle: Rounded Corners 10">
            <a:extLst>
              <a:ext uri="{FF2B5EF4-FFF2-40B4-BE49-F238E27FC236}">
                <a16:creationId xmlns:a16="http://schemas.microsoft.com/office/drawing/2014/main" id="{C3641F74-F9F6-4005-B59C-426E5A81F169}"/>
              </a:ext>
            </a:extLst>
          </p:cNvPr>
          <p:cNvSpPr/>
          <p:nvPr/>
        </p:nvSpPr>
        <p:spPr>
          <a:xfrm>
            <a:off x="6666308" y="2592587"/>
            <a:ext cx="1226344" cy="5167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Bulkhead</a:t>
            </a:r>
          </a:p>
        </p:txBody>
      </p:sp>
    </p:spTree>
    <p:extLst>
      <p:ext uri="{BB962C8B-B14F-4D97-AF65-F5344CB8AC3E}">
        <p14:creationId xmlns:p14="http://schemas.microsoft.com/office/powerpoint/2010/main" val="1780012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3225</Words>
  <Application>Microsoft Office PowerPoint</Application>
  <PresentationFormat>Widescreen</PresentationFormat>
  <Paragraphs>190</Paragraphs>
  <Slides>43</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6" baseType="lpstr">
      <vt:lpstr>Arial</vt:lpstr>
      <vt:lpstr>Calibri</vt:lpstr>
      <vt:lpstr>Calibri Light</vt:lpstr>
      <vt:lpstr>Catamaran-Regular</vt:lpstr>
      <vt:lpstr>Courier New</vt:lpstr>
      <vt:lpstr>Hack</vt:lpstr>
      <vt:lpstr>proxima nova</vt:lpstr>
      <vt:lpstr>Roboto</vt:lpstr>
      <vt:lpstr>Segoe UI</vt:lpstr>
      <vt:lpstr>Wingdings</vt:lpstr>
      <vt:lpstr>Wingdings 2</vt:lpstr>
      <vt:lpstr>Office Theme</vt:lpstr>
      <vt:lpstr>think-cell Folie</vt:lpstr>
      <vt:lpstr>Resilience4j Patterns</vt:lpstr>
      <vt:lpstr>Bulkhead</vt:lpstr>
      <vt:lpstr>PowerPoint Presentation</vt:lpstr>
      <vt:lpstr>Short Story</vt:lpstr>
      <vt:lpstr>Example</vt:lpstr>
      <vt:lpstr>Example</vt:lpstr>
      <vt:lpstr>Example</vt:lpstr>
      <vt:lpstr>Example With Bulk Head</vt:lpstr>
      <vt:lpstr>Example With Bulk Head</vt:lpstr>
      <vt:lpstr>Resilience4j-bulkhead</vt:lpstr>
      <vt:lpstr>Resilience4j-bulkhead-config</vt:lpstr>
      <vt:lpstr>Resilience4j-Implementation</vt:lpstr>
      <vt:lpstr>Bulkhead-Code</vt:lpstr>
      <vt:lpstr>PowerPoint Presentation</vt:lpstr>
      <vt:lpstr>PowerPoint Presentation</vt:lpstr>
      <vt:lpstr>Testing : 100 request , Single User</vt:lpstr>
      <vt:lpstr>Testing : 100 request , Concurrent User</vt:lpstr>
      <vt:lpstr>PowerPoint Presentation</vt:lpstr>
      <vt:lpstr>Rate Limiter</vt:lpstr>
      <vt:lpstr>Rate Limiter</vt:lpstr>
      <vt:lpstr>Rate Limiter Implementation</vt:lpstr>
      <vt:lpstr>PowerPoint Presentation</vt:lpstr>
      <vt:lpstr>PowerPoint Presentation</vt:lpstr>
      <vt:lpstr>Testing- Ratelimiter</vt:lpstr>
      <vt:lpstr>Time Limiter: Time out</vt:lpstr>
      <vt:lpstr>Timeout</vt:lpstr>
      <vt:lpstr>Why Timeout</vt:lpstr>
      <vt:lpstr>resilience4j-timelimiter</vt:lpstr>
      <vt:lpstr>PowerPoint Presentation</vt:lpstr>
      <vt:lpstr>PowerPoint Presentation</vt:lpstr>
      <vt:lpstr>Retry</vt:lpstr>
      <vt:lpstr>PowerPoint Presentation</vt:lpstr>
      <vt:lpstr>resilience4j-retry</vt:lpstr>
      <vt:lpstr>PowerPoint Presentation</vt:lpstr>
      <vt:lpstr>private final Retry retry; </vt:lpstr>
      <vt:lpstr>PowerPoint Presentation</vt:lpstr>
      <vt:lpstr>Circuit Breaker</vt:lpstr>
      <vt:lpstr>Problems with Retry Pattern</vt:lpstr>
      <vt:lpstr>Circuit Breaker</vt:lpstr>
      <vt:lpstr>Resilience4j: CIRCUITBREAKER</vt:lpstr>
      <vt:lpstr>private final CircuitBreaker circuitBreaker;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Resilience4j Patterns</dc:title>
  <dc:creator>Subramanian Murugan</dc:creator>
  <cp:lastModifiedBy>Subramanian Murugan</cp:lastModifiedBy>
  <cp:revision>59</cp:revision>
  <dcterms:created xsi:type="dcterms:W3CDTF">2020-08-17T13:33:31Z</dcterms:created>
  <dcterms:modified xsi:type="dcterms:W3CDTF">2020-08-21T15:22:00Z</dcterms:modified>
</cp:coreProperties>
</file>