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67" r:id="rId2"/>
    <p:sldId id="274" r:id="rId3"/>
    <p:sldId id="269" r:id="rId4"/>
    <p:sldId id="334" r:id="rId5"/>
    <p:sldId id="335" r:id="rId6"/>
    <p:sldId id="336" r:id="rId7"/>
    <p:sldId id="337" r:id="rId8"/>
    <p:sldId id="298" r:id="rId9"/>
    <p:sldId id="285" r:id="rId10"/>
    <p:sldId id="312" r:id="rId11"/>
    <p:sldId id="313" r:id="rId12"/>
    <p:sldId id="314" r:id="rId13"/>
    <p:sldId id="299" r:id="rId14"/>
    <p:sldId id="297" r:id="rId15"/>
    <p:sldId id="284" r:id="rId16"/>
    <p:sldId id="287" r:id="rId17"/>
    <p:sldId id="286" r:id="rId18"/>
    <p:sldId id="291" r:id="rId19"/>
    <p:sldId id="288" r:id="rId20"/>
    <p:sldId id="289" r:id="rId21"/>
    <p:sldId id="292" r:id="rId22"/>
    <p:sldId id="293" r:id="rId23"/>
    <p:sldId id="294" r:id="rId24"/>
    <p:sldId id="302" r:id="rId25"/>
    <p:sldId id="301" r:id="rId26"/>
    <p:sldId id="303" r:id="rId27"/>
    <p:sldId id="310" r:id="rId28"/>
    <p:sldId id="315" r:id="rId29"/>
    <p:sldId id="316" r:id="rId30"/>
    <p:sldId id="332" r:id="rId31"/>
    <p:sldId id="333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8" r:id="rId43"/>
    <p:sldId id="327" r:id="rId44"/>
    <p:sldId id="329" r:id="rId45"/>
    <p:sldId id="330" r:id="rId46"/>
    <p:sldId id="331" r:id="rId47"/>
    <p:sldId id="28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DB8B51-DB9D-42F1-BF7D-94968A404772}">
          <p14:sldIdLst>
            <p14:sldId id="267"/>
            <p14:sldId id="274"/>
            <p14:sldId id="269"/>
            <p14:sldId id="334"/>
            <p14:sldId id="335"/>
            <p14:sldId id="336"/>
            <p14:sldId id="337"/>
            <p14:sldId id="298"/>
            <p14:sldId id="285"/>
            <p14:sldId id="312"/>
            <p14:sldId id="313"/>
            <p14:sldId id="314"/>
            <p14:sldId id="299"/>
            <p14:sldId id="297"/>
            <p14:sldId id="284"/>
            <p14:sldId id="287"/>
            <p14:sldId id="286"/>
            <p14:sldId id="291"/>
            <p14:sldId id="288"/>
            <p14:sldId id="289"/>
            <p14:sldId id="292"/>
            <p14:sldId id="293"/>
            <p14:sldId id="294"/>
            <p14:sldId id="302"/>
            <p14:sldId id="301"/>
            <p14:sldId id="303"/>
            <p14:sldId id="310"/>
            <p14:sldId id="315"/>
            <p14:sldId id="316"/>
            <p14:sldId id="332"/>
            <p14:sldId id="333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327"/>
            <p14:sldId id="329"/>
            <p14:sldId id="330"/>
            <p14:sldId id="331"/>
          </p14:sldIdLst>
        </p14:section>
        <p14:section name="Untitled Section" id="{5349C275-A014-4E31-9FD1-8EAE4F2EB5A9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/>
              </a:defRPr>
            </a:lvl1pPr>
            <a:lvl2pPr>
              <a:defRPr>
                <a:latin typeface="Roboto"/>
              </a:defRPr>
            </a:lvl2pPr>
            <a:lvl3pPr>
              <a:defRPr>
                <a:latin typeface="Roboto"/>
              </a:defRPr>
            </a:lvl3pPr>
            <a:lvl4pPr>
              <a:defRPr>
                <a:latin typeface="Roboto"/>
              </a:defRPr>
            </a:lvl4pPr>
            <a:lvl5pPr>
              <a:defRPr>
                <a:latin typeface="Roboto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F1135380-135D-4E7A-A870-FA71E04A748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10/4/2020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sites/default/files/attachments/processstates_20120831.pdf" TargetMode="External"/><Relationship Id="rId2" Type="http://schemas.openxmlformats.org/officeDocument/2006/relationships/hyperlink" Target="https://en.wikipedia.org/wiki/C10k_probl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Eclipse Vert.x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91D0-2AB7-4445-AC67-FEBC92E6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829" y="3314330"/>
            <a:ext cx="9601200" cy="1219200"/>
          </a:xfrm>
        </p:spPr>
        <p:txBody>
          <a:bodyPr/>
          <a:lstStyle/>
          <a:p>
            <a:pPr algn="ctr"/>
            <a:r>
              <a:rPr lang="en-IN" b="1" dirty="0"/>
              <a:t>File Descriptors</a:t>
            </a:r>
          </a:p>
        </p:txBody>
      </p:sp>
    </p:spTree>
    <p:extLst>
      <p:ext uri="{BB962C8B-B14F-4D97-AF65-F5344CB8AC3E}">
        <p14:creationId xmlns:p14="http://schemas.microsoft.com/office/powerpoint/2010/main" val="16131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D5105-B5A2-46D1-B892-D7D0CD10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21" y="-264497"/>
            <a:ext cx="9975959" cy="5631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BAF54-4003-41B4-9183-4F6F06E8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91" y="5045475"/>
            <a:ext cx="1552667" cy="15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6C6B0-BA64-41BD-8D83-DB06AF57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3" y="88777"/>
            <a:ext cx="10472910" cy="5126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5EBE3-30F1-4E2E-AE95-587A28FE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915" y="5215631"/>
            <a:ext cx="10708277" cy="110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987B-6434-46D2-B0BE-115AE5E0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distinct phases for an input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8966-EDA4-4454-B35F-A4CCFA3C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Waiting for the data to be ready. This involves waiting for data to arrive on the network. When the packet arrives, it is copied into a buffer within the kernel.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Copying the data from the kernel to the process. This means copying the (ready) data from the kernel's buffer into our application buffer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0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E45C-2E21-42EB-BB4A-2BEF9ECD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5B7C-80C8-4062-97F2-98A8A125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Nonblocking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Signal driven I/O (SIGIO)</a:t>
            </a:r>
          </a:p>
          <a:p>
            <a:r>
              <a:rPr lang="en-IN" dirty="0">
                <a:solidFill>
                  <a:srgbClr val="C00000"/>
                </a:solidFill>
              </a:rPr>
              <a:t>Asynchronous I/O (The POSIX </a:t>
            </a:r>
            <a:r>
              <a:rPr lang="en-IN" dirty="0" err="1">
                <a:solidFill>
                  <a:srgbClr val="C00000"/>
                </a:solidFill>
              </a:rPr>
              <a:t>aio</a:t>
            </a:r>
            <a:r>
              <a:rPr lang="en-IN" dirty="0">
                <a:solidFill>
                  <a:srgbClr val="C00000"/>
                </a:solidFill>
              </a:rPr>
              <a:t>_ functions)</a:t>
            </a:r>
          </a:p>
          <a:p>
            <a:r>
              <a:rPr lang="en-IN" dirty="0"/>
              <a:t>I/O multiplexing </a:t>
            </a:r>
          </a:p>
          <a:p>
            <a:pPr lvl="1"/>
            <a:r>
              <a:rPr lang="en-IN" dirty="0"/>
              <a:t>Select</a:t>
            </a:r>
          </a:p>
          <a:p>
            <a:pPr lvl="1"/>
            <a:r>
              <a:rPr lang="en-IN" dirty="0"/>
              <a:t>Poll</a:t>
            </a:r>
          </a:p>
          <a:p>
            <a:pPr lvl="1"/>
            <a:r>
              <a:rPr lang="en-IN" dirty="0"/>
              <a:t>Epoll / Kqueue/IOCP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13E1773-F5A7-4076-B4EA-238A07388DD3}"/>
              </a:ext>
            </a:extLst>
          </p:cNvPr>
          <p:cNvSpPr/>
          <p:nvPr/>
        </p:nvSpPr>
        <p:spPr>
          <a:xfrm>
            <a:off x="6001305" y="239697"/>
            <a:ext cx="3116061" cy="213951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Only we are going to discuss Blocking IO and IO Multiplexing </a:t>
            </a:r>
          </a:p>
        </p:txBody>
      </p:sp>
    </p:spTree>
    <p:extLst>
      <p:ext uri="{BB962C8B-B14F-4D97-AF65-F5344CB8AC3E}">
        <p14:creationId xmlns:p14="http://schemas.microsoft.com/office/powerpoint/2010/main" val="142927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3092388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rgbClr val="FF0000"/>
                </a:solidFill>
              </a:rPr>
              <a:t>Blocking IO</a:t>
            </a:r>
          </a:p>
        </p:txBody>
      </p:sp>
    </p:spTree>
    <p:extLst>
      <p:ext uri="{BB962C8B-B14F-4D97-AF65-F5344CB8AC3E}">
        <p14:creationId xmlns:p14="http://schemas.microsoft.com/office/powerpoint/2010/main" val="361112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D4C48-B9B0-4C71-A7D5-98AE9D69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378936"/>
            <a:ext cx="11922712" cy="6100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10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F48D-DF53-482D-95A5-F012BA6A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 IO In Java : Tomcat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D0BA-106D-459C-AB94-B34D9446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How does Tomcat handles http request for a client?</a:t>
            </a:r>
          </a:p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Tomcat creates or allocates a thread per Client</a:t>
            </a:r>
          </a:p>
          <a:p>
            <a:pPr marL="45720" indent="0" algn="ctr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126BC2-234B-452C-8CA1-4E85992C1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90" y="3128964"/>
            <a:ext cx="6573119" cy="2967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42383-1AF3-4518-9DAC-8998C75B3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918" y="2986921"/>
            <a:ext cx="4180982" cy="33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5A46-DD1F-49B8-84A0-4278C464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 Threading and Blocking 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05098-45A9-45E2-8B08-339AEDD4C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66" y="1658645"/>
            <a:ext cx="7332956" cy="4894555"/>
          </a:xfrm>
        </p:spPr>
      </p:pic>
    </p:spTree>
    <p:extLst>
      <p:ext uri="{BB962C8B-B14F-4D97-AF65-F5344CB8AC3E}">
        <p14:creationId xmlns:p14="http://schemas.microsoft.com/office/powerpoint/2010/main" val="19693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What hap­pens as the work­load grows be­yond mod­er­ate work­loads?</a:t>
            </a:r>
            <a:r>
              <a:rPr lang="en-US" b="0" i="0" u="none" strike="noStrike" dirty="0">
                <a:solidFill>
                  <a:srgbClr val="782B90"/>
                </a:solidFill>
                <a:effectLst/>
                <a:latin typeface="Roboto"/>
                <a:hlinkClick r:id="rId2"/>
              </a:rPr>
              <a:t> (see the C10k prob­lem)</a:t>
            </a:r>
            <a:endParaRPr lang="en-US" b="0" i="0" u="none" strike="noStrike" dirty="0">
              <a:solidFill>
                <a:srgbClr val="782B90"/>
              </a:solidFill>
              <a:effectLst/>
              <a:latin typeface="Roboto"/>
            </a:endParaRPr>
          </a:p>
          <a:p>
            <a:pPr lvl="1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you start mak­ing your op­er­at­ing sys­tem ker­nel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suf­fer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there is too much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con­text switch­ing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work with in-​flight re­quests.</a:t>
            </a:r>
          </a:p>
          <a:p>
            <a:pPr lvl="1"/>
            <a:endParaRPr lang="en-US" dirty="0">
              <a:solidFill>
                <a:srgbClr val="3C3C3B"/>
              </a:solidFill>
              <a:latin typeface="Roboto"/>
            </a:endParaRP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Calling an API that requests data from IO will cause the running thread to “block”, i.e. it is waiting until the requested data has returned to the caller.</a:t>
            </a: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When a thread is blocked in Linux, it will be put in a </a:t>
            </a:r>
            <a:r>
              <a:rPr lang="en-US" sz="2800" dirty="0">
                <a:solidFill>
                  <a:srgbClr val="3C3C3B"/>
                </a:solidFill>
                <a:latin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Sleep</a:t>
            </a:r>
            <a:r>
              <a:rPr lang="en-US" sz="2800" dirty="0">
                <a:solidFill>
                  <a:srgbClr val="3C3C3B"/>
                </a:solidFill>
                <a:latin typeface="Roboto"/>
              </a:rPr>
              <a:t> state by the kernel until data has returned to the caller. 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6619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7220" indent="-571500">
              <a:buFont typeface="+mj-lt"/>
              <a:buAutoNum type="romanUcPeriod"/>
            </a:pPr>
            <a:r>
              <a:rPr lang="en-US" dirty="0"/>
              <a:t>What is Eclipse Vert.x</a:t>
            </a:r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sleep state immediately give up its access to the CPU, so to not waste CPU time.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 After IO is ready, the thread is taken out of the Sleep state and put in Runnable state.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this state are eligible to be executed on the CPU again.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The thread scheduler will put the thread on a CPU when one is available. The process of taking threads on and off the CPU is called context switching.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420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Some of your threads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blocked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they are wait­ing on I/O op­er­a­tions to com­plete, some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ready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to han­dle I/O re­sults, and some will be in the mid­dle of doing CPU-​intensive tasks.</a:t>
            </a:r>
          </a:p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Mod­ern ker­nels have very good sched­ulers, but you can­not ex­pect them to deal with 50 000 threads as eas­ily as they would do with 5 000. Also, threads aren’t cheap: cre­at­ing a thread takes a few mil­lisec­onds, and a new thread eats about 1MB of mem­ory.</a:t>
            </a:r>
          </a:p>
        </p:txBody>
      </p:sp>
    </p:spTree>
    <p:extLst>
      <p:ext uri="{BB962C8B-B14F-4D97-AF65-F5344CB8AC3E}">
        <p14:creationId xmlns:p14="http://schemas.microsoft.com/office/powerpoint/2010/main" val="22669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DD85-2558-4393-A756-C86AE65C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IO is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AD87-C62D-4F2A-BA88-0D1E99C4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3604333"/>
          </a:xfrm>
        </p:spPr>
        <p:txBody>
          <a:bodyPr/>
          <a:lstStyle/>
          <a:p>
            <a:r>
              <a:rPr lang="en-IN" dirty="0"/>
              <a:t>Every Operating system by default provides blocking io calls.</a:t>
            </a:r>
          </a:p>
          <a:p>
            <a:r>
              <a:rPr lang="en-IN" dirty="0"/>
              <a:t>The Programming languages follows the same io calls.</a:t>
            </a:r>
          </a:p>
          <a:p>
            <a:r>
              <a:rPr lang="en-IN" dirty="0"/>
              <a:t>C10K Problem changed way of thinking about concurrency in application development.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6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50E4-E51F-480C-A46B-6C4B15D4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system calls – Linux 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AD9594-7BA1-4151-B8A9-01C71B777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724230"/>
              </p:ext>
            </p:extLst>
          </p:nvPr>
        </p:nvGraphicFramePr>
        <p:xfrm>
          <a:off x="1196158" y="1625206"/>
          <a:ext cx="7202118" cy="731520"/>
        </p:xfrm>
        <a:graphic>
          <a:graphicData uri="http://schemas.openxmlformats.org/drawingml/2006/table">
            <a:tbl>
              <a:tblPr/>
              <a:tblGrid>
                <a:gridCol w="3601059">
                  <a:extLst>
                    <a:ext uri="{9D8B030D-6E8A-4147-A177-3AD203B41FA5}">
                      <a16:colId xmlns:a16="http://schemas.microsoft.com/office/drawing/2014/main" val="900478521"/>
                    </a:ext>
                  </a:extLst>
                </a:gridCol>
                <a:gridCol w="3601059">
                  <a:extLst>
                    <a:ext uri="{9D8B030D-6E8A-4147-A177-3AD203B41FA5}">
                      <a16:colId xmlns:a16="http://schemas.microsoft.com/office/drawing/2014/main" val="1129208487"/>
                    </a:ext>
                  </a:extLst>
                </a:gridCol>
              </a:tblGrid>
              <a:tr h="226529">
                <a:tc gridSpan="2">
                  <a:txBody>
                    <a:bodyPr/>
                    <a:lstStyle/>
                    <a:p>
                      <a:r>
                        <a:rPr lang="en-IN" dirty="0"/>
                        <a:t>Accept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04697"/>
                  </a:ext>
                </a:extLst>
              </a:tr>
              <a:tr h="226529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 a connection on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743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628FB8-A4A8-4C85-8C17-5CF58A75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17530"/>
              </p:ext>
            </p:extLst>
          </p:nvPr>
        </p:nvGraphicFramePr>
        <p:xfrm>
          <a:off x="1196158" y="245646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72801569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344560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open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80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for reading and writing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702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E38DD0-4F71-48F9-BBDD-1430DB6E6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17406"/>
              </p:ext>
            </p:extLst>
          </p:nvPr>
        </p:nvGraphicFramePr>
        <p:xfrm>
          <a:off x="1196158" y="3304258"/>
          <a:ext cx="9601202" cy="731520"/>
        </p:xfrm>
        <a:graphic>
          <a:graphicData uri="http://schemas.openxmlformats.org/drawingml/2006/table">
            <a:tbl>
              <a:tblPr/>
              <a:tblGrid>
                <a:gridCol w="4800601">
                  <a:extLst>
                    <a:ext uri="{9D8B030D-6E8A-4147-A177-3AD203B41FA5}">
                      <a16:colId xmlns:a16="http://schemas.microsoft.com/office/drawing/2014/main" val="2518497521"/>
                    </a:ext>
                  </a:extLst>
                </a:gridCol>
                <a:gridCol w="4800601">
                  <a:extLst>
                    <a:ext uri="{9D8B030D-6E8A-4147-A177-3AD203B41FA5}">
                      <a16:colId xmlns:a16="http://schemas.microsoft.com/office/drawing/2014/main" val="8724611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read / </a:t>
                      </a:r>
                      <a:r>
                        <a:rPr lang="en-IN" dirty="0" err="1"/>
                        <a:t>readv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pread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67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 from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4891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D21497-C58E-4467-94E9-80C92C608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10267"/>
              </p:ext>
            </p:extLst>
          </p:nvPr>
        </p:nvGraphicFramePr>
        <p:xfrm>
          <a:off x="1196158" y="420342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03777253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2187415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write / </a:t>
                      </a:r>
                      <a:r>
                        <a:rPr lang="en-IN" dirty="0" err="1"/>
                        <a:t>writev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pwrite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write on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484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B067A1-BDFB-47C5-9ED3-E8C19766D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61455"/>
              </p:ext>
            </p:extLst>
          </p:nvPr>
        </p:nvGraphicFramePr>
        <p:xfrm>
          <a:off x="1196158" y="5046435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91382357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06439079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send / sendto / sendmsg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883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DEB32C-6163-44C0-A982-D3FAD9C1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7684"/>
              </p:ext>
            </p:extLst>
          </p:nvPr>
        </p:nvGraphicFramePr>
        <p:xfrm>
          <a:off x="1196158" y="5889447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97885548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4196717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 err="1"/>
                        <a:t>recv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recvfrom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recvmsg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58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receive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1855433"/>
            <a:ext cx="9601200" cy="3639845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7200" b="1" dirty="0">
                <a:solidFill>
                  <a:srgbClr val="FF0000"/>
                </a:solidFill>
              </a:rPr>
              <a:t>IO Multiplexing </a:t>
            </a: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4400" b="1" dirty="0">
                <a:solidFill>
                  <a:srgbClr val="0070C0"/>
                </a:solidFill>
              </a:rPr>
              <a:t>IO With many Sources</a:t>
            </a:r>
            <a:br>
              <a:rPr lang="en-IN" sz="7200" b="1" dirty="0">
                <a:solidFill>
                  <a:srgbClr val="FF0000"/>
                </a:solidFill>
              </a:rPr>
            </a:br>
            <a:endParaRPr lang="en-IN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D0762-E682-45CB-8F8F-839CABEC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537682"/>
            <a:ext cx="11727402" cy="57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0E8-FA19-417D-8ADD-5C5028B2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404" y="2139518"/>
            <a:ext cx="9601198" cy="3011749"/>
          </a:xfrm>
        </p:spPr>
        <p:txBody>
          <a:bodyPr>
            <a:normAutofit fontScale="62500" lnSpcReduction="20000"/>
          </a:bodyPr>
          <a:lstStyle/>
          <a:p>
            <a:pPr marL="45720" indent="0" algn="ctr">
              <a:buNone/>
            </a:pPr>
            <a:r>
              <a:rPr lang="en-US" sz="7600" dirty="0"/>
              <a:t>Watching multiple file descriptors and choose among them  which </a:t>
            </a:r>
            <a:r>
              <a:rPr lang="en-US" sz="7600" dirty="0" err="1"/>
              <a:t>fd</a:t>
            </a:r>
            <a:r>
              <a:rPr lang="en-US" sz="7600" dirty="0"/>
              <a:t> is ready for reading or writing in socket</a:t>
            </a:r>
          </a:p>
          <a:p>
            <a:pPr marL="45720" indent="0" algn="ctr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49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D27F-1BF7-4FF4-B254-1381F16F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Monitoring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11FF-DE26-404E-9864-AE032417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  <a:p>
            <a:r>
              <a:rPr lang="en-IN" dirty="0"/>
              <a:t>Poll</a:t>
            </a:r>
          </a:p>
          <a:p>
            <a:r>
              <a:rPr lang="en-IN" dirty="0"/>
              <a:t>Epoll,  kqueue, IOCP</a:t>
            </a:r>
          </a:p>
        </p:txBody>
      </p:sp>
    </p:spTree>
    <p:extLst>
      <p:ext uri="{BB962C8B-B14F-4D97-AF65-F5344CB8AC3E}">
        <p14:creationId xmlns:p14="http://schemas.microsoft.com/office/powerpoint/2010/main" val="10814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3BB2-D1D7-4E06-93B1-DB115C78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6A01-3C80-4BF3-B4B4-0B629E64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Suppose one Server connected to multiple clients. Server is waiting in a queue to read multiple client data from socket. But in Queue 1 read function has no data and 2nd function has data. Then select function monitors all  file </a:t>
            </a:r>
            <a:r>
              <a:rPr lang="en-IN" dirty="0" err="1"/>
              <a:t>fds</a:t>
            </a:r>
            <a:r>
              <a:rPr lang="en-IN" dirty="0"/>
              <a:t>, permits to server read data from  second file descriptor.</a:t>
            </a:r>
          </a:p>
          <a:p>
            <a:r>
              <a:rPr lang="en-US" dirty="0"/>
              <a:t> select() allows a program to monitor multiple file descriptors,     waiting until one or more of the file descriptors become "ready" for        some class of I/O operation (e.g., input possible).  </a:t>
            </a:r>
          </a:p>
          <a:p>
            <a:r>
              <a:rPr lang="en-US" dirty="0"/>
              <a:t>A file   descriptor is considered ready if it is possible to perform a        corresponding I/O operation (e.g., read(2), or a sufficiently small        write(2)) without blocking.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59CE-1774-41FD-AE3E-5FF73256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D7B4-32B5-419E-9A63-31BE3C4D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741130" cy="4234648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does not require that the user calculate the value of the highest- numbered file descriptor +1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is more efficient for large-valued file descriptors. Imagine watching a single file descriptor with the value 900 via select()—the kernel would have to check each bit of each passed-in set, up to the 900th bit.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)’s file descriptor sets are statically sized.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With select( ), the file descriptor sets are reconstructed on return, so each subsequent call must reinitialize them. The poll( ) system call separates the input (events field) from the output (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revents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 field), allowing the array to be reused without 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The timeout parameter to select( ) is undefined on return. Portable code needs to reinitialize it. This is not an issue with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pselect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(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 is more portable, as some Unix systems do not support poll(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What is Eclipse Vert.x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F418-53F6-4306-B453-69F234B0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92D4-2EB8-4B5B-B273-426B5532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While/for infinite loop to watch list of </a:t>
            </a:r>
            <a:r>
              <a:rPr lang="en-IN" dirty="0" err="1"/>
              <a:t>fds</a:t>
            </a:r>
            <a:endParaRPr lang="en-IN" dirty="0"/>
          </a:p>
          <a:p>
            <a:r>
              <a:rPr lang="en-IN" dirty="0"/>
              <a:t>If something happens, notify to application process.</a:t>
            </a:r>
          </a:p>
          <a:p>
            <a:r>
              <a:rPr lang="en-IN" dirty="0"/>
              <a:t>Application process may have been waiting for  io notification.</a:t>
            </a:r>
          </a:p>
          <a:p>
            <a:r>
              <a:rPr lang="en-IN" dirty="0"/>
              <a:t>Kernel emits notification called “Event”</a:t>
            </a:r>
          </a:p>
        </p:txBody>
      </p:sp>
    </p:spTree>
    <p:extLst>
      <p:ext uri="{BB962C8B-B14F-4D97-AF65-F5344CB8AC3E}">
        <p14:creationId xmlns:p14="http://schemas.microsoft.com/office/powerpoint/2010/main" val="38999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7491-6FDE-42DB-ACAA-F807D318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2C49-BE74-4C79-A437-76707B91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3932807"/>
          </a:xfrm>
        </p:spPr>
        <p:txBody>
          <a:bodyPr/>
          <a:lstStyle/>
          <a:p>
            <a:r>
              <a:rPr lang="en-IN" dirty="0"/>
              <a:t>Object / Structure contains notification along with data.</a:t>
            </a:r>
          </a:p>
          <a:p>
            <a:r>
              <a:rPr lang="en-IN" dirty="0"/>
              <a:t>Event listeners are already registered in the application to process it.</a:t>
            </a:r>
          </a:p>
          <a:p>
            <a:r>
              <a:rPr lang="en-IN" dirty="0"/>
              <a:t>Event listeners will be executed by a thread called “event loop thread” as events arrives.</a:t>
            </a:r>
          </a:p>
        </p:txBody>
      </p:sp>
    </p:spTree>
    <p:extLst>
      <p:ext uri="{BB962C8B-B14F-4D97-AF65-F5344CB8AC3E}">
        <p14:creationId xmlns:p14="http://schemas.microsoft.com/office/powerpoint/2010/main" val="22498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epoll API performs a similar task to poll</a:t>
            </a:r>
          </a:p>
          <a:p>
            <a:r>
              <a:rPr lang="en-US" dirty="0"/>
              <a:t>	 Monitoring multiple    file descriptors to see if I/O is possible on any of them.  </a:t>
            </a:r>
          </a:p>
          <a:p>
            <a:r>
              <a:rPr lang="en-US" dirty="0"/>
              <a:t>The epoll      API can be used either as an edge-triggered or a level-triggered        interface and scales well to large numbers of watched file       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9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The interest list (sometimes also called the epoll set):  </a:t>
            </a:r>
          </a:p>
          <a:p>
            <a:pPr lvl="1"/>
            <a:r>
              <a:rPr lang="en-US" dirty="0"/>
              <a:t>The set of    file descriptors that the process has registered an interest in monitoring.</a:t>
            </a:r>
          </a:p>
          <a:p>
            <a:r>
              <a:rPr lang="en-US" b="1" dirty="0">
                <a:solidFill>
                  <a:srgbClr val="FF0000"/>
                </a:solidFill>
              </a:rPr>
              <a:t> The ready list :</a:t>
            </a:r>
          </a:p>
          <a:p>
            <a:pPr lvl="1"/>
            <a:r>
              <a:rPr lang="en-US" dirty="0"/>
              <a:t>The set of file descriptors that are "ready" for    I/O.  The ready list is a subset of (or, more precisely, a set of          references to) the file descriptors in the interest list.  The    ready list is dynamically populated by the kernel as a result of         I/O activity on those file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2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F870-C33F-47BC-968A-6524319D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 Multiplexing implementations on </a:t>
            </a:r>
            <a:r>
              <a:rPr lang="en-IN" b="1" dirty="0" err="1"/>
              <a:t>os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8411-D1D2-4CA1-B189-455BB055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Epoll – Linux</a:t>
            </a:r>
          </a:p>
          <a:p>
            <a:r>
              <a:rPr lang="en-IN" sz="3200" dirty="0"/>
              <a:t>Kqueue –Open BSD including mac</a:t>
            </a:r>
          </a:p>
          <a:p>
            <a:r>
              <a:rPr lang="en-IN" sz="3200" dirty="0"/>
              <a:t>IOCP - Windows</a:t>
            </a:r>
          </a:p>
        </p:txBody>
      </p:sp>
    </p:spTree>
    <p:extLst>
      <p:ext uri="{BB962C8B-B14F-4D97-AF65-F5344CB8AC3E}">
        <p14:creationId xmlns:p14="http://schemas.microsoft.com/office/powerpoint/2010/main" val="9073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D9D3-E122-475C-B076-1A52822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and 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0244-E421-4FDF-9CE9-CE742F9D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26" y="3124940"/>
            <a:ext cx="9601198" cy="1553592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en-IN" sz="3200" dirty="0"/>
              <a:t>Java does not support for non blocking api until java 7.</a:t>
            </a:r>
          </a:p>
          <a:p>
            <a:pPr marL="45720" indent="0" algn="ctr">
              <a:buNone/>
            </a:pPr>
            <a:r>
              <a:rPr lang="en-IN" sz="3200" dirty="0"/>
              <a:t>Java 7 Added new non blocking version of IO called NIO.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0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0E3E-BE4A-4E6C-B3D5-6C2AA4B2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NIO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48BB-026E-4939-9D93-4DC9ECCA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does not provide higher-level protocol-specific helpers, like for writing HTTP clients and servers.</a:t>
            </a:r>
          </a:p>
          <a:p>
            <a:r>
              <a:rPr lang="en-US" dirty="0"/>
              <a:t>Also, </a:t>
            </a:r>
            <a:r>
              <a:rPr lang="en-US" dirty="0" err="1"/>
              <a:t>java.nio</a:t>
            </a:r>
            <a:r>
              <a:rPr lang="en-US" dirty="0"/>
              <a:t> does not prescribe a threading model, which is still important to properly utilize CPU cores, handle asynchronous I/O events, and articulate the application processing logic.</a:t>
            </a:r>
          </a:p>
          <a:p>
            <a:r>
              <a:rPr lang="en-US" dirty="0"/>
              <a:t>This is why, in practice, developers rarely deal with Java NIO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3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7EB-C63A-4AAC-9E06-D7BEC55B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131F-B713-45DE-89FD-A4CA77F1A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037" y="3048001"/>
            <a:ext cx="9601198" cy="1766655"/>
          </a:xfrm>
        </p:spPr>
        <p:txBody>
          <a:bodyPr/>
          <a:lstStyle/>
          <a:p>
            <a:pPr marL="45720" indent="0" algn="ctr">
              <a:buNone/>
            </a:pPr>
            <a:r>
              <a:rPr lang="en-US" dirty="0"/>
              <a:t>Netty is a NIO client server framework which enables quick and easy development of network applications such as protocol servers and clients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42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C80F-5060-42EF-97D7-42EAE6E8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46CAE-40EA-41AF-938F-87E2E0CCC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91" y="1777360"/>
            <a:ext cx="8124417" cy="4775840"/>
          </a:xfrm>
        </p:spPr>
      </p:pic>
    </p:spTree>
    <p:extLst>
      <p:ext uri="{BB962C8B-B14F-4D97-AF65-F5344CB8AC3E}">
        <p14:creationId xmlns:p14="http://schemas.microsoft.com/office/powerpoint/2010/main" val="1082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5839-39B7-475F-A6ED-718850DE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Birth of Vertx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7C91-3C81-46E2-9D19-00DE9940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3800" dirty="0"/>
              <a:t>Vertx was born to simulate Node.js Capability on JVM.  initially it was named "Node.X"</a:t>
            </a:r>
          </a:p>
          <a:p>
            <a:r>
              <a:rPr lang="en-US" sz="3800" dirty="0"/>
              <a:t>A core project, called vertx-core, provides the APIs for asynchronous programming, non-blocking I/O, streaming, and convenient access to networked protocols such as TCP, UDP, DNS, HTTP or Web Sockets,</a:t>
            </a:r>
          </a:p>
          <a:p>
            <a:r>
              <a:rPr lang="en-US" sz="3800" dirty="0"/>
              <a:t>Vertx is industry ready , polyglot toolkit for building Nonblocking, evented io applications.</a:t>
            </a:r>
          </a:p>
          <a:p>
            <a:r>
              <a:rPr lang="en-US" sz="3800" dirty="0"/>
              <a:t>Vertx has been built on the top of Netty Core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8825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11" y="1811045"/>
            <a:ext cx="9775054" cy="380852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Roboto"/>
              </a:rPr>
              <a:t>Open Source Project started in 2012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By Tim fox under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Eclipse/Apache licensing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To build modern distributed Application on JVM</a:t>
            </a:r>
          </a:p>
        </p:txBody>
      </p:sp>
    </p:spTree>
    <p:extLst>
      <p:ext uri="{BB962C8B-B14F-4D97-AF65-F5344CB8AC3E}">
        <p14:creationId xmlns:p14="http://schemas.microsoft.com/office/powerpoint/2010/main" val="3485875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BBA-ADF3-42A3-9642-8465CA30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04" y="2636668"/>
            <a:ext cx="9601200" cy="15328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Vertx binds Netty at Core , Netty communicates Epoll, Kqueue, IOCP Framework</a:t>
            </a:r>
          </a:p>
        </p:txBody>
      </p:sp>
    </p:spTree>
    <p:extLst>
      <p:ext uri="{BB962C8B-B14F-4D97-AF65-F5344CB8AC3E}">
        <p14:creationId xmlns:p14="http://schemas.microsoft.com/office/powerpoint/2010/main" val="419879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283AE8-928D-4005-9F5E-79E24A6B30DB}"/>
              </a:ext>
            </a:extLst>
          </p:cNvPr>
          <p:cNvSpPr/>
          <p:nvPr/>
        </p:nvSpPr>
        <p:spPr>
          <a:xfrm>
            <a:off x="3204838" y="4182860"/>
            <a:ext cx="4678532" cy="1074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NIO - JVM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A111F-C6D3-41E1-8976-BB1C96242A5F}"/>
              </a:ext>
            </a:extLst>
          </p:cNvPr>
          <p:cNvSpPr/>
          <p:nvPr/>
        </p:nvSpPr>
        <p:spPr>
          <a:xfrm>
            <a:off x="3204838" y="1448540"/>
            <a:ext cx="4678532" cy="10741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Vertx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C9147-7D4D-45A3-9717-174941D83C16}"/>
              </a:ext>
            </a:extLst>
          </p:cNvPr>
          <p:cNvSpPr/>
          <p:nvPr/>
        </p:nvSpPr>
        <p:spPr>
          <a:xfrm>
            <a:off x="3204838" y="2815700"/>
            <a:ext cx="4678532" cy="1074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Netty 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E35C92-14AD-487C-A9EE-1B61360AFCA8}"/>
              </a:ext>
            </a:extLst>
          </p:cNvPr>
          <p:cNvSpPr/>
          <p:nvPr/>
        </p:nvSpPr>
        <p:spPr>
          <a:xfrm>
            <a:off x="1340528" y="5550020"/>
            <a:ext cx="2974020" cy="1074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Epoll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F43C04-2007-4980-992A-151EF48FF4D6}"/>
              </a:ext>
            </a:extLst>
          </p:cNvPr>
          <p:cNvSpPr/>
          <p:nvPr/>
        </p:nvSpPr>
        <p:spPr>
          <a:xfrm>
            <a:off x="4643020" y="5550020"/>
            <a:ext cx="3382393" cy="10741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KQueue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895867-3D0F-4C2E-BC3F-35F542E9C138}"/>
              </a:ext>
            </a:extLst>
          </p:cNvPr>
          <p:cNvSpPr/>
          <p:nvPr/>
        </p:nvSpPr>
        <p:spPr>
          <a:xfrm>
            <a:off x="8220722" y="5550020"/>
            <a:ext cx="3773010" cy="102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32056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C152-FFC7-4B6B-B4BA-6E3D8858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000" y="3136776"/>
            <a:ext cx="9601200" cy="1219200"/>
          </a:xfrm>
        </p:spPr>
        <p:txBody>
          <a:bodyPr/>
          <a:lstStyle/>
          <a:p>
            <a:pPr algn="ctr"/>
            <a:r>
              <a:rPr lang="en-IN" dirty="0"/>
              <a:t>Vertx Concurrency Model</a:t>
            </a:r>
          </a:p>
        </p:txBody>
      </p:sp>
    </p:spTree>
    <p:extLst>
      <p:ext uri="{BB962C8B-B14F-4D97-AF65-F5344CB8AC3E}">
        <p14:creationId xmlns:p14="http://schemas.microsoft.com/office/powerpoint/2010/main" val="347554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F80F49-CB07-4F41-BD08-061819ED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9" y="435006"/>
            <a:ext cx="4474345" cy="45789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9C9851-B223-4C6A-90FA-BC7655B2F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3" y="517755"/>
            <a:ext cx="5344496" cy="497377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9B2F09-A96F-4AB9-9461-216ABEDFDF36}"/>
              </a:ext>
            </a:extLst>
          </p:cNvPr>
          <p:cNvCxnSpPr/>
          <p:nvPr/>
        </p:nvCxnSpPr>
        <p:spPr>
          <a:xfrm>
            <a:off x="4536489" y="896645"/>
            <a:ext cx="2450237" cy="390617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F77CFC-B916-49B6-A3CA-F2C33D503919}"/>
              </a:ext>
            </a:extLst>
          </p:cNvPr>
          <p:cNvSpPr txBox="1"/>
          <p:nvPr/>
        </p:nvSpPr>
        <p:spPr>
          <a:xfrm>
            <a:off x="745724" y="5491531"/>
            <a:ext cx="155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Vertx Runtime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11138-ADA9-41A0-A555-A425D4ADFE8A}"/>
              </a:ext>
            </a:extLst>
          </p:cNvPr>
          <p:cNvSpPr txBox="1"/>
          <p:nvPr/>
        </p:nvSpPr>
        <p:spPr>
          <a:xfrm>
            <a:off x="7661429" y="5500193"/>
            <a:ext cx="34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Operating System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F896C6-CB71-42DA-B890-6D3685A0532B}"/>
              </a:ext>
            </a:extLst>
          </p:cNvPr>
          <p:cNvSpPr/>
          <p:nvPr/>
        </p:nvSpPr>
        <p:spPr>
          <a:xfrm>
            <a:off x="4944861" y="781234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28E746-1D75-46FA-9C29-398C5078B180}"/>
              </a:ext>
            </a:extLst>
          </p:cNvPr>
          <p:cNvSpPr/>
          <p:nvPr/>
        </p:nvSpPr>
        <p:spPr>
          <a:xfrm>
            <a:off x="5459765" y="884805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89415F-D43D-4823-99EC-A17F95D9DB18}"/>
              </a:ext>
            </a:extLst>
          </p:cNvPr>
          <p:cNvSpPr/>
          <p:nvPr/>
        </p:nvSpPr>
        <p:spPr>
          <a:xfrm>
            <a:off x="6134469" y="995777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86B704-BC77-48FB-AD4D-3D691AB2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7" y="963946"/>
            <a:ext cx="6823355" cy="52674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789D9E-D27A-4106-98C5-6E7424265D24}"/>
              </a:ext>
            </a:extLst>
          </p:cNvPr>
          <p:cNvSpPr/>
          <p:nvPr/>
        </p:nvSpPr>
        <p:spPr>
          <a:xfrm>
            <a:off x="7688062" y="963946"/>
            <a:ext cx="4091991" cy="526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12*2=24</a:t>
            </a:r>
          </a:p>
        </p:txBody>
      </p:sp>
    </p:spTree>
    <p:extLst>
      <p:ext uri="{BB962C8B-B14F-4D97-AF65-F5344CB8AC3E}">
        <p14:creationId xmlns:p14="http://schemas.microsoft.com/office/powerpoint/2010/main" val="316050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B5D399-0364-44EE-9B39-37BC29B1C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873" y="513703"/>
            <a:ext cx="4408643" cy="21907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D4F2866-8450-4241-96F5-9B9F27130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2572" y="302119"/>
            <a:ext cx="4408643" cy="2190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E3EAC29-83E8-4C55-9110-ACC1B12A9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704" y="3498079"/>
            <a:ext cx="4408643" cy="219075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9E4B3E6-3060-4D27-B09A-A07A18478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2571" y="3429000"/>
            <a:ext cx="4408643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6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5A4B-E3B9-4C63-8212-0073DE64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0285-3A8C-4CD8-AD8E-C55DD0204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Callbacks are functions/api registered to handle event notification.</a:t>
            </a:r>
          </a:p>
          <a:p>
            <a:r>
              <a:rPr lang="en-IN" dirty="0"/>
              <a:t>Callbacks are registered in the task queues.</a:t>
            </a:r>
          </a:p>
          <a:p>
            <a:r>
              <a:rPr lang="en-IN" dirty="0"/>
              <a:t>As soon as event arrived , Event loop thread assign handler to deliver results to caller.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3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589103"/>
            <a:ext cx="10503023" cy="388028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Eclipse Vert.x is polyglot -</a:t>
            </a:r>
            <a:r>
              <a:rPr lang="en-IN" b="1" dirty="0">
                <a:solidFill>
                  <a:schemeClr val="tx2"/>
                </a:solidFill>
              </a:rPr>
              <a:t> languages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00B0F0"/>
                </a:solidFill>
              </a:rPr>
              <a:t>language</a:t>
            </a:r>
            <a:br>
              <a:rPr lang="en-IN" b="1" dirty="0">
                <a:solidFill>
                  <a:srgbClr val="00B0F0"/>
                </a:solidFill>
              </a:rPr>
            </a:br>
            <a:r>
              <a:rPr lang="en-IN" b="1" dirty="0">
                <a:solidFill>
                  <a:srgbClr val="00B0F0"/>
                </a:solidFill>
              </a:rPr>
              <a:t> Interoperability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 err="1">
                <a:solidFill>
                  <a:srgbClr val="C00000"/>
                </a:solidFill>
              </a:rPr>
              <a:t>Vert.never</a:t>
            </a:r>
            <a:r>
              <a:rPr lang="en-IN" b="1" dirty="0">
                <a:solidFill>
                  <a:srgbClr val="C00000"/>
                </a:solidFill>
              </a:rPr>
              <a:t> preaches which language is best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F4860A-4865-42EB-A011-18D2557E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196"/>
            <a:ext cx="11904956" cy="5849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603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20" y="2225705"/>
            <a:ext cx="10503023" cy="305650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Vert.x created to build non blocking io applications on JVM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chemeClr val="tx2"/>
                </a:solidFill>
              </a:rPr>
              <a:t>using functional style, Reactive, </a:t>
            </a:r>
            <a:r>
              <a:rPr lang="en-IN" b="1" dirty="0" err="1">
                <a:solidFill>
                  <a:schemeClr val="tx2"/>
                </a:solidFill>
              </a:rPr>
              <a:t>declarative,event</a:t>
            </a:r>
            <a:r>
              <a:rPr lang="en-IN" b="1" dirty="0">
                <a:solidFill>
                  <a:schemeClr val="tx2"/>
                </a:solidFill>
              </a:rPr>
              <a:t> driven paradigms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8C63-EA67-4807-A008-ACE7FD6C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04" y="281940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</a:rPr>
              <a:t>IO Demystification</a:t>
            </a:r>
          </a:p>
        </p:txBody>
      </p:sp>
    </p:spTree>
    <p:extLst>
      <p:ext uri="{BB962C8B-B14F-4D97-AF65-F5344CB8AC3E}">
        <p14:creationId xmlns:p14="http://schemas.microsoft.com/office/powerpoint/2010/main" val="1163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5B64-3290-478A-A59F-4684996D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C8E3-61D2-42FF-A287-671562F8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C3C3B"/>
                </a:solidFill>
                <a:latin typeface="Roboto"/>
              </a:rPr>
              <a:t>Input/output (IO) refers to interaction with devices such as a hard drive, network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dirty="0">
                <a:solidFill>
                  <a:srgbClr val="3C3C3B"/>
                </a:solidFill>
                <a:latin typeface="Roboto"/>
              </a:rPr>
              <a:t>Generally anything that is not happening in the CPU is called IO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When you call an API that requests data from IO, you will not get a response instantly, but with some delay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This delay can be very small for requesting a file on a hard drive, and much longer when requesting data from a network</a:t>
            </a:r>
            <a:endParaRPr lang="en-IN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3797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959</TotalTime>
  <Words>1705</Words>
  <Application>Microsoft Office PowerPoint</Application>
  <PresentationFormat>Widescreen</PresentationFormat>
  <Paragraphs>144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Corbel</vt:lpstr>
      <vt:lpstr>medium-content-serif-font</vt:lpstr>
      <vt:lpstr>Open Sans</vt:lpstr>
      <vt:lpstr>Roboto</vt:lpstr>
      <vt:lpstr>Seashells 16x9</vt:lpstr>
      <vt:lpstr>Eclipse Vert.x</vt:lpstr>
      <vt:lpstr>Agenda</vt:lpstr>
      <vt:lpstr>What is Eclipse Vert.x</vt:lpstr>
      <vt:lpstr>Open Source Project started in 2012 By Tim fox under Eclipse/Apache licensing To build modern distributed Application on JVM</vt:lpstr>
      <vt:lpstr>Eclipse Vert.x is polyglot - languages language  Interoperability Vert.never preaches which language is best</vt:lpstr>
      <vt:lpstr>PowerPoint Presentation</vt:lpstr>
      <vt:lpstr>Vert.x created to build non blocking io applications on JVM using functional style, Reactive, declarative,event driven paradigms</vt:lpstr>
      <vt:lpstr>IO Demystification</vt:lpstr>
      <vt:lpstr>IO</vt:lpstr>
      <vt:lpstr>File Descriptors</vt:lpstr>
      <vt:lpstr>PowerPoint Presentation</vt:lpstr>
      <vt:lpstr>PowerPoint Presentation</vt:lpstr>
      <vt:lpstr>Two distinct phases for an input operation</vt:lpstr>
      <vt:lpstr>IO Models</vt:lpstr>
      <vt:lpstr>Blocking IO</vt:lpstr>
      <vt:lpstr>PowerPoint Presentation</vt:lpstr>
      <vt:lpstr>Networking IO In Java : Tomcat </vt:lpstr>
      <vt:lpstr>Multi Threading and Blocking io</vt:lpstr>
      <vt:lpstr>   Multi-threading is “simple” but limited</vt:lpstr>
      <vt:lpstr>   Multi-threading is “simple” but limited</vt:lpstr>
      <vt:lpstr>   Multi-threading is “simple” but limited</vt:lpstr>
      <vt:lpstr>Blocking IO is default</vt:lpstr>
      <vt:lpstr>Blocking system calls – Linux OS</vt:lpstr>
      <vt:lpstr>          IO Multiplexing  IO With many Sources </vt:lpstr>
      <vt:lpstr>PowerPoint Presentation</vt:lpstr>
      <vt:lpstr>PowerPoint Presentation</vt:lpstr>
      <vt:lpstr>IO Monitoring calls</vt:lpstr>
      <vt:lpstr>select</vt:lpstr>
      <vt:lpstr>poll</vt:lpstr>
      <vt:lpstr>Event Loop</vt:lpstr>
      <vt:lpstr>Events and Listeners</vt:lpstr>
      <vt:lpstr>epoll - I/O event notification facility</vt:lpstr>
      <vt:lpstr>epoll - I/O event notification facility</vt:lpstr>
      <vt:lpstr>IO Multiplexing implementations on os</vt:lpstr>
      <vt:lpstr>Java and io</vt:lpstr>
      <vt:lpstr>Problems with NIO</vt:lpstr>
      <vt:lpstr>Netty</vt:lpstr>
      <vt:lpstr>Netty</vt:lpstr>
      <vt:lpstr>Birth of Vertx Project</vt:lpstr>
      <vt:lpstr>Vertx binds Netty at Core , Netty communicates Epoll, Kqueue, IOCP Framework</vt:lpstr>
      <vt:lpstr>PowerPoint Presentation</vt:lpstr>
      <vt:lpstr>Vertx Concurrency Model</vt:lpstr>
      <vt:lpstr>PowerPoint Presentation</vt:lpstr>
      <vt:lpstr>PowerPoint Presentation</vt:lpstr>
      <vt:lpstr>PowerPoint Presentation</vt:lpstr>
      <vt:lpstr>Events and Callbacks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Vert.x</dc:title>
  <dc:creator>Subramanian Murugan</dc:creator>
  <cp:lastModifiedBy>Subramanian Murugan</cp:lastModifiedBy>
  <cp:revision>99</cp:revision>
  <dcterms:created xsi:type="dcterms:W3CDTF">2020-10-02T15:29:57Z</dcterms:created>
  <dcterms:modified xsi:type="dcterms:W3CDTF">2020-10-04T10:12:02Z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