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7" r:id="rId2"/>
    <p:sldId id="274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88" r:id="rId15"/>
    <p:sldId id="293" r:id="rId16"/>
    <p:sldId id="294" r:id="rId17"/>
    <p:sldId id="295" r:id="rId18"/>
    <p:sldId id="296" r:id="rId19"/>
    <p:sldId id="29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9CA3A9-5E08-436F-B9DA-FD3018097BB1}">
          <p14:sldIdLst>
            <p14:sldId id="267"/>
            <p14:sldId id="274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288"/>
            <p14:sldId id="293"/>
            <p14:sldId id="294"/>
            <p14:sldId id="295"/>
            <p14:sldId id="296"/>
            <p14:sldId id="297"/>
          </p14:sldIdLst>
        </p14:section>
        <p14:section name="Untitled Section" id="{50A25C56-42CB-4142-9C6A-4A190BA511D2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Kotlin- Functions 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76BE-37E4-4D0B-A669-BFFBA25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and anonymous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9159-8AD9-426A-A683-3CF3C21D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563121"/>
          </a:xfrm>
        </p:spPr>
        <p:txBody>
          <a:bodyPr>
            <a:normAutofit/>
          </a:bodyPr>
          <a:lstStyle/>
          <a:p>
            <a:r>
              <a:rPr lang="en-US" dirty="0"/>
              <a:t>Lambda expressions and anonymous functions are </a:t>
            </a:r>
            <a:r>
              <a:rPr lang="en-US" b="1" i="1" dirty="0">
                <a:solidFill>
                  <a:srgbClr val="00B050"/>
                </a:solidFill>
              </a:rPr>
              <a:t>function literals</a:t>
            </a:r>
          </a:p>
          <a:p>
            <a:r>
              <a:rPr lang="en-US" b="1" i="1" dirty="0"/>
              <a:t>Function literals are functions that are not declared but passed immediately as an expression.</a:t>
            </a:r>
          </a:p>
          <a:p>
            <a:r>
              <a:rPr lang="en-US" b="1" i="1" dirty="0"/>
              <a:t>Rules</a:t>
            </a:r>
          </a:p>
          <a:p>
            <a:pPr lvl="1"/>
            <a:r>
              <a:rPr lang="en-US" b="1" i="1" dirty="0"/>
              <a:t>A lambda expression is always surrounded by curly braces.</a:t>
            </a:r>
          </a:p>
          <a:p>
            <a:pPr lvl="1"/>
            <a:r>
              <a:rPr lang="en-US" b="1" i="1" dirty="0"/>
              <a:t>Parameter declarations in the full syntactic form go inside curly braces and have optional type annotations.</a:t>
            </a:r>
          </a:p>
          <a:p>
            <a:pPr lvl="1"/>
            <a:r>
              <a:rPr lang="en-US" b="1" i="1" dirty="0"/>
              <a:t>The body goes after an -&gt; sign.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765627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76BE-37E4-4D0B-A669-BFFBA25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and anonymous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9159-8AD9-426A-A683-3CF3C21D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563121"/>
          </a:xfrm>
        </p:spPr>
        <p:txBody>
          <a:bodyPr>
            <a:normAutofit/>
          </a:bodyPr>
          <a:lstStyle/>
          <a:p>
            <a:r>
              <a:rPr lang="en-US" dirty="0"/>
              <a:t>Lambda expressions and anonymous functions are </a:t>
            </a:r>
            <a:r>
              <a:rPr lang="en-US" b="1" i="1" dirty="0">
                <a:solidFill>
                  <a:srgbClr val="00B050"/>
                </a:solidFill>
              </a:rPr>
              <a:t>function literals</a:t>
            </a:r>
          </a:p>
          <a:p>
            <a:r>
              <a:rPr lang="en-US" b="1" i="1" dirty="0"/>
              <a:t>Function literals are functions that are not declared but passed immediately as an expression.</a:t>
            </a:r>
          </a:p>
          <a:p>
            <a:r>
              <a:rPr lang="en-US" b="1" i="1" dirty="0"/>
              <a:t>Rules</a:t>
            </a:r>
          </a:p>
          <a:p>
            <a:pPr lvl="1"/>
            <a:r>
              <a:rPr lang="en-US" b="1" i="1" dirty="0"/>
              <a:t>A lambda expression is always surrounded by curly braces.</a:t>
            </a:r>
          </a:p>
          <a:p>
            <a:pPr lvl="1"/>
            <a:r>
              <a:rPr lang="en-US" b="1" i="1" dirty="0"/>
              <a:t>Parameter declarations in the full syntactic form go inside curly braces and have optional type annotations.</a:t>
            </a:r>
          </a:p>
          <a:p>
            <a:pPr lvl="1"/>
            <a:r>
              <a:rPr lang="en-US" b="1" i="1" dirty="0"/>
              <a:t>The body goes after an -&gt; sign.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2172347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76BE-37E4-4D0B-A669-BFFBA25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and anonymous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9159-8AD9-426A-A683-3CF3C21D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160" y="1633492"/>
            <a:ext cx="9601198" cy="4563121"/>
          </a:xfrm>
        </p:spPr>
        <p:txBody>
          <a:bodyPr>
            <a:normAutofit/>
          </a:bodyPr>
          <a:lstStyle/>
          <a:p>
            <a:r>
              <a:rPr lang="en-US" b="1" i="1" dirty="0"/>
              <a:t>Rules</a:t>
            </a:r>
          </a:p>
          <a:p>
            <a:pPr lvl="1"/>
            <a:r>
              <a:rPr lang="en-US" b="1" i="1" dirty="0"/>
              <a:t>If the inferred return type of the lambda is not Unit, the last (or possibly single) expression inside the lambda body is treated as the return value.</a:t>
            </a:r>
          </a:p>
          <a:p>
            <a:pPr lvl="1"/>
            <a:r>
              <a:rPr lang="en-US" b="1" i="1" dirty="0"/>
              <a:t>“return” statement is not valid</a:t>
            </a:r>
          </a:p>
          <a:p>
            <a:pPr lvl="1"/>
            <a:r>
              <a:rPr lang="en-US" b="1" i="1" dirty="0" err="1"/>
              <a:t>val</a:t>
            </a:r>
            <a:r>
              <a:rPr lang="en-US" b="1" i="1" dirty="0"/>
              <a:t> sum: (Int, Int) -&gt; Int = { x: Int, y: Int -&gt; x + y }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IN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A54C6-99B3-49A1-9A3F-E9AE6C6F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642" y="4116512"/>
            <a:ext cx="10510313" cy="110799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sum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469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973B-FAEB-41C0-89EC-AF9292F0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it: implicit name of a single parameter﻿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6169-5D3C-40DF-A24D-F3FB5863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very common that a lambda expression has only one parameter.</a:t>
            </a:r>
          </a:p>
          <a:p>
            <a:r>
              <a:rPr lang="en-US" dirty="0"/>
              <a:t>Single parameter can be represented by “it” built in variable</a:t>
            </a:r>
          </a:p>
          <a:p>
            <a:r>
              <a:rPr lang="en-US" dirty="0"/>
              <a:t>We can omit -&gt; character even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9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A3F7-9DA3-4E16-AE24-7F5322D8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Higher-order functions﻿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DB90-066B-4002-A46B-62CEAD2D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higher-order function is a function that takes functions as parameters, or returns a function.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Fold (higher-order function)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functional programming, fold (also termed reduce, accumulate, aggregate, compress, or inject) refers to a family of higher-order functions that analyze a recursive data structure and through use of a given combining operation, recombine the results of recursively processing its constituent parts, building up a return value</a:t>
            </a:r>
            <a:b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7687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AF78-A9DC-4CA2-9EC8-BF04341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as Parameter to another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072E-FD3B-45E2-BD78-97D7424E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can be passed as literal to another function</a:t>
            </a:r>
          </a:p>
          <a:p>
            <a:r>
              <a:rPr lang="en-IN" dirty="0"/>
              <a:t>Lambdas can be passed as parameter</a:t>
            </a:r>
          </a:p>
        </p:txBody>
      </p:sp>
    </p:spTree>
    <p:extLst>
      <p:ext uri="{BB962C8B-B14F-4D97-AF65-F5344CB8AC3E}">
        <p14:creationId xmlns:p14="http://schemas.microsoft.com/office/powerpoint/2010/main" val="36986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AF78-A9DC-4CA2-9EC8-BF04341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 function from another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072E-FD3B-45E2-BD78-97D7424E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 can be returned from another function</a:t>
            </a:r>
          </a:p>
          <a:p>
            <a:r>
              <a:rPr lang="en-IN" dirty="0"/>
              <a:t>Returned function can be stored in a variable</a:t>
            </a:r>
          </a:p>
          <a:p>
            <a:r>
              <a:rPr lang="en-IN" dirty="0"/>
              <a:t>That variable can be used to call </a:t>
            </a:r>
            <a:r>
              <a:rPr lang="en-IN"/>
              <a:t>that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A29-6F9B-4523-9D97-C913AC4F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61B7-2FAA-423F-A8A1-8CE9AAF4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scope functions?</a:t>
            </a:r>
          </a:p>
          <a:p>
            <a:r>
              <a:rPr lang="en-IN" dirty="0"/>
              <a:t>Types of scope functions</a:t>
            </a:r>
          </a:p>
          <a:p>
            <a:r>
              <a:rPr lang="en-IN" dirty="0"/>
              <a:t>Key differences between the scope functions</a:t>
            </a:r>
          </a:p>
          <a:p>
            <a:r>
              <a:rPr lang="en-IN" dirty="0"/>
              <a:t>Where ,when and how to use scope functions</a:t>
            </a:r>
          </a:p>
        </p:txBody>
      </p:sp>
    </p:spTree>
    <p:extLst>
      <p:ext uri="{BB962C8B-B14F-4D97-AF65-F5344CB8AC3E}">
        <p14:creationId xmlns:p14="http://schemas.microsoft.com/office/powerpoint/2010/main" val="24544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F10-DFF4-4439-8D3C-0A6F4634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scope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EA01-8A34-484B-9A40-6257585A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The Kotlin standard library contains several functions whose sole purpose is to execute a block of code within the context of an object.</a:t>
            </a:r>
          </a:p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When you call such a function on an object with a </a:t>
            </a:r>
            <a:r>
              <a:rPr lang="en-US" b="0" i="0" u="none" strike="noStrike" dirty="0">
                <a:effectLst/>
                <a:latin typeface="system-ui"/>
              </a:rPr>
              <a:t>lambda expression</a:t>
            </a:r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 provided, it forms a temporary scope.</a:t>
            </a:r>
          </a:p>
          <a:p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 In this scope, you can access the object without its name. Such functions are called </a:t>
            </a:r>
            <a:r>
              <a:rPr lang="en-US" b="1" i="1" dirty="0">
                <a:solidFill>
                  <a:srgbClr val="FF0000"/>
                </a:solidFill>
                <a:effectLst/>
                <a:latin typeface="system-ui"/>
              </a:rPr>
              <a:t>scope functions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There are five of them: </a:t>
            </a:r>
            <a:r>
              <a:rPr lang="en-US" b="1" dirty="0">
                <a:solidFill>
                  <a:srgbClr val="00B050"/>
                </a:solidFill>
              </a:rPr>
              <a:t>let, run, with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apply</a:t>
            </a:r>
            <a:r>
              <a:rPr lang="en-US" b="1" dirty="0">
                <a:solidFill>
                  <a:srgbClr val="002060"/>
                </a:solidFill>
              </a:rPr>
              <a:t>, and </a:t>
            </a:r>
            <a:r>
              <a:rPr lang="en-US" b="1" dirty="0">
                <a:solidFill>
                  <a:srgbClr val="00B050"/>
                </a:solidFill>
              </a:rPr>
              <a:t>also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D2DB-7AF1-46B3-90C6-72ACFD98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scope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71BC-F9F8-411A-AFED-C973587B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8773464" cy="683580"/>
          </a:xfrm>
        </p:spPr>
        <p:txBody>
          <a:bodyPr/>
          <a:lstStyle/>
          <a:p>
            <a:r>
              <a:rPr lang="en-IN" dirty="0"/>
              <a:t>Makes your code concise and readable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0CE7F-E474-41B0-AD0F-1B9C2B39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" t="4902" r="-547" b="4487"/>
          <a:stretch/>
        </p:blipFill>
        <p:spPr>
          <a:xfrm>
            <a:off x="1074198" y="2425084"/>
            <a:ext cx="10386056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Declaration</a:t>
            </a:r>
          </a:p>
          <a:p>
            <a:r>
              <a:rPr lang="en-US" dirty="0"/>
              <a:t>Function invocation</a:t>
            </a:r>
          </a:p>
          <a:p>
            <a:r>
              <a:rPr lang="en-US" dirty="0"/>
              <a:t>Function parameters</a:t>
            </a:r>
          </a:p>
          <a:p>
            <a:r>
              <a:rPr lang="en-US" dirty="0"/>
              <a:t>Function returns</a:t>
            </a:r>
          </a:p>
          <a:p>
            <a:r>
              <a:rPr lang="en-US" dirty="0"/>
              <a:t>Infix Function</a:t>
            </a:r>
          </a:p>
          <a:p>
            <a:r>
              <a:rPr lang="en-US" dirty="0"/>
              <a:t>Generic Function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3741" y="2547891"/>
            <a:ext cx="4573192" cy="159872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FB90-CE9F-405E-9CD2-57E33F85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declaration and invocation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A6B1B1-B2D8-4A78-BE03-AC595995F7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3812" y="2420757"/>
            <a:ext cx="9601200" cy="24468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//simple function</a:t>
            </a:r>
            <a:b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sayHello() {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//main function</a:t>
            </a:r>
            <a:b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fun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main() {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sayHello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7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021-4677-4E6C-81D6-5AE33DE9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Parameters &amp;&amp;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BF45-F4BE-4A64-9688-580CCF07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defined using Pascal notation - </a:t>
            </a:r>
            <a:r>
              <a:rPr lang="en-US" b="1" dirty="0" err="1">
                <a:solidFill>
                  <a:srgbClr val="00B050"/>
                </a:solidFill>
              </a:rPr>
              <a:t>name:type</a:t>
            </a:r>
            <a:r>
              <a:rPr lang="en-US" dirty="0"/>
              <a:t>. </a:t>
            </a:r>
          </a:p>
          <a:p>
            <a:r>
              <a:rPr lang="en-US" dirty="0"/>
              <a:t>Parameters are separated using commas. </a:t>
            </a:r>
          </a:p>
          <a:p>
            <a:r>
              <a:rPr lang="en-US" dirty="0"/>
              <a:t>Each parameter must be explicitly typed.</a:t>
            </a:r>
          </a:p>
          <a:p>
            <a:r>
              <a:rPr lang="en-US" dirty="0"/>
              <a:t>Function parameters can have default values, which are used when you skip the corresponding argument. This reduces a number of overloads compared to other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9999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021-4677-4E6C-81D6-5AE33DE9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Parameters &amp;&amp;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BF45-F4BE-4A64-9688-580CCF07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Named Arguments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When calling a function, you can name one or more of its arguments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This may be helpful when a function has a large number of arguments, and it's difficult to associate a value with an argument, especially if it's a boolean or null value.</a:t>
            </a:r>
          </a:p>
          <a:p>
            <a:r>
              <a:rPr lang="en-US" b="1" dirty="0">
                <a:solidFill>
                  <a:srgbClr val="FF0000"/>
                </a:solidFill>
              </a:rPr>
              <a:t>Var Args</a:t>
            </a:r>
          </a:p>
          <a:p>
            <a:pPr lvl="1"/>
            <a:r>
              <a:rPr lang="en-US" dirty="0"/>
              <a:t>You can mark a parameter of a function (usually the last one) with the vararg modifier: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9294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93B2-AE2B-4F5D-A4DA-1A42A3B8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3292-5D85-4630-A84E-DACFD1B4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Unit,Type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 a function does not return any useful value, its return type is Unit.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Unit type is optional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Function can return any type of value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Function can return nullable type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If function returns a single expression, the curly braces can be omitted and the body is specified after a = symbol.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Explicitly declaring the return type is optional when this can be inferred by the compiler.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9559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1663-97BC-412D-BE1D-4AA3E585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3DAF-BF36-4F8F-82C4-2F1A00AE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4296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marked with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infix</a:t>
            </a:r>
            <a:r>
              <a:rPr lang="en-US" dirty="0"/>
              <a:t> keyword can also be called using the infix notation </a:t>
            </a:r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(omitting the dot and the parentheses for the call).</a:t>
            </a:r>
          </a:p>
          <a:p>
            <a:r>
              <a:rPr lang="en-US" dirty="0">
                <a:solidFill>
                  <a:srgbClr val="27282C"/>
                </a:solidFill>
                <a:latin typeface="system-ui"/>
              </a:rPr>
              <a:t>Why Infix</a:t>
            </a:r>
          </a:p>
          <a:p>
            <a:pPr lvl="1"/>
            <a:r>
              <a:rPr lang="en-US" b="0" i="0" dirty="0">
                <a:solidFill>
                  <a:srgbClr val="27282C"/>
                </a:solidFill>
                <a:effectLst/>
                <a:latin typeface="system-ui"/>
              </a:rPr>
              <a:t>Simplifying the function calls</a:t>
            </a:r>
          </a:p>
          <a:p>
            <a:r>
              <a:rPr lang="en-US" dirty="0">
                <a:solidFill>
                  <a:srgbClr val="27282C"/>
                </a:solidFill>
                <a:latin typeface="system-ui"/>
              </a:rPr>
              <a:t>Rules for Creating Infix function</a:t>
            </a:r>
          </a:p>
          <a:p>
            <a:pPr lvl="1"/>
            <a:r>
              <a:rPr lang="en-US" dirty="0"/>
              <a:t>They must be member functions or extension functions.</a:t>
            </a:r>
          </a:p>
          <a:p>
            <a:pPr lvl="1"/>
            <a:r>
              <a:rPr lang="en-US" dirty="0"/>
              <a:t>They must have a single parameter.</a:t>
            </a:r>
          </a:p>
          <a:p>
            <a:pPr lvl="1"/>
            <a:r>
              <a:rPr lang="en-US" dirty="0"/>
              <a:t>The parameter must not accept variable number of arguments and must have no default value.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6590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AE1F-05B8-4040-8A46-CB21F7F6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1638-EEA4-41AD-B86B-E13FED6E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0" y="3275861"/>
            <a:ext cx="9829906" cy="12192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Functions can have generic parameters which are specified using angle brackets before the function name: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6650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0F1A-238B-4E1D-B870-8D619362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Programming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6979-372F-4D9E-9F7F-B8B328E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First-class function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computer science, a programming language is said to have first-class functions if it treats functions as first-class citizens. This means the language supports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passing functions as arguments to other functions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returning them as the values from other functions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assigning them to variables or storing them in data structures</a:t>
            </a:r>
          </a:p>
          <a:p>
            <a:r>
              <a:rPr lang="en-IN" b="0" i="0" dirty="0">
                <a:solidFill>
                  <a:srgbClr val="27282C"/>
                </a:solidFill>
                <a:effectLst/>
                <a:latin typeface="system-ui"/>
              </a:rPr>
              <a:t>Kotlin functions are </a:t>
            </a:r>
            <a:r>
              <a:rPr lang="en-IN" b="0" i="0" u="none" strike="noStrike" dirty="0">
                <a:effectLst/>
                <a:latin typeface="system-ui"/>
              </a:rPr>
              <a:t>first-class</a:t>
            </a:r>
            <a:br>
              <a:rPr lang="en-I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702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1002</TotalTime>
  <Words>930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Corbel</vt:lpstr>
      <vt:lpstr>Georgia</vt:lpstr>
      <vt:lpstr>inherit</vt:lpstr>
      <vt:lpstr>JetBrains Mono</vt:lpstr>
      <vt:lpstr>Linux Libertine</vt:lpstr>
      <vt:lpstr>system-ui</vt:lpstr>
      <vt:lpstr>Wingdings</vt:lpstr>
      <vt:lpstr>Seashells 16x9</vt:lpstr>
      <vt:lpstr>Kotlin- Functions </vt:lpstr>
      <vt:lpstr>Session Content</vt:lpstr>
      <vt:lpstr>Function declaration and invocation</vt:lpstr>
      <vt:lpstr>Function Parameters &amp;&amp; Arguments</vt:lpstr>
      <vt:lpstr>Function Parameters &amp;&amp; Arguments</vt:lpstr>
      <vt:lpstr>Function Returns</vt:lpstr>
      <vt:lpstr>Infix function</vt:lpstr>
      <vt:lpstr>Generic Function</vt:lpstr>
      <vt:lpstr>Functional Programming Implementation</vt:lpstr>
      <vt:lpstr>Lambda expressions and anonymous functions</vt:lpstr>
      <vt:lpstr>Lambda expressions and anonymous functions</vt:lpstr>
      <vt:lpstr>Lambda expressions and anonymous functions</vt:lpstr>
      <vt:lpstr>  it: implicit name of a single parameter﻿ </vt:lpstr>
      <vt:lpstr>Higher-order functions﻿</vt:lpstr>
      <vt:lpstr>Function as Parameter to another function</vt:lpstr>
      <vt:lpstr>Return function from another Function</vt:lpstr>
      <vt:lpstr>Scope Functions</vt:lpstr>
      <vt:lpstr>What is scope function</vt:lpstr>
      <vt:lpstr>Why scope Functions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Subramanian Murugan</dc:creator>
  <cp:lastModifiedBy>Subramanian Murugan</cp:lastModifiedBy>
  <cp:revision>48</cp:revision>
  <dcterms:created xsi:type="dcterms:W3CDTF">2021-05-22T12:47:19Z</dcterms:created>
  <dcterms:modified xsi:type="dcterms:W3CDTF">2021-05-24T04:12:28Z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