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7" r:id="rId2"/>
    <p:sldId id="274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13" r:id="rId21"/>
    <p:sldId id="314" r:id="rId22"/>
    <p:sldId id="315" r:id="rId23"/>
    <p:sldId id="316" r:id="rId24"/>
    <p:sldId id="299" r:id="rId25"/>
    <p:sldId id="300" r:id="rId26"/>
    <p:sldId id="30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2" r:id="rId35"/>
    <p:sldId id="317" r:id="rId36"/>
    <p:sldId id="318" r:id="rId37"/>
    <p:sldId id="320" r:id="rId38"/>
    <p:sldId id="321" r:id="rId39"/>
    <p:sldId id="322" r:id="rId40"/>
    <p:sldId id="323" r:id="rId41"/>
    <p:sldId id="324" r:id="rId42"/>
    <p:sldId id="325" r:id="rId43"/>
    <p:sldId id="32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C817D-339A-4413-A04F-C2EE8F75BFEB}">
          <p14:sldIdLst>
            <p14:sldId id="267"/>
            <p14:sldId id="274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13"/>
            <p14:sldId id="314"/>
            <p14:sldId id="315"/>
            <p14:sldId id="316"/>
            <p14:sldId id="299"/>
            <p14:sldId id="300"/>
            <p14:sldId id="301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96" y="4074850"/>
            <a:ext cx="10575418" cy="148775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Kotlin-Language Fundamentals 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1557" y="5562600"/>
            <a:ext cx="9601200" cy="9141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1CB-1FE2-4020-BDCA-574706B6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97F0-2B29-407B-8C8F-6F078E96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559945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 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5A4D-0159-48BA-B748-EBF35F0B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0668-4758-4295-8227-E9346901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Byte</a:t>
            </a:r>
          </a:p>
          <a:p>
            <a:r>
              <a:rPr lang="en-IN" dirty="0"/>
              <a:t>Short</a:t>
            </a:r>
          </a:p>
          <a:p>
            <a:r>
              <a:rPr lang="en-IN" dirty="0"/>
              <a:t>Int</a:t>
            </a:r>
          </a:p>
          <a:p>
            <a:r>
              <a:rPr lang="en-IN" dirty="0"/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7716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5A00-80E4-463D-A250-568498E9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Floating-Point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CF89-EB77-42C1-AE4D-E0AC8077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Float </a:t>
            </a:r>
          </a:p>
          <a:p>
            <a:r>
              <a:rPr lang="en-IN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408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581F-9E21-43E2-97DE-A3E089F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E766-FC8F-411B-A3C2-13867A1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Decimals</a:t>
            </a:r>
          </a:p>
          <a:p>
            <a:pPr lvl="1"/>
            <a:r>
              <a:rPr lang="en-IN" dirty="0"/>
              <a:t>124</a:t>
            </a:r>
          </a:p>
          <a:p>
            <a:pPr lvl="1"/>
            <a:r>
              <a:rPr lang="en-IN" dirty="0"/>
              <a:t>12888L  longs</a:t>
            </a:r>
          </a:p>
          <a:p>
            <a:r>
              <a:rPr lang="en-IN" dirty="0"/>
              <a:t>Floating Point</a:t>
            </a:r>
          </a:p>
          <a:p>
            <a:pPr lvl="1"/>
            <a:r>
              <a:rPr lang="en-IN" dirty="0"/>
              <a:t>124.5 doubles</a:t>
            </a:r>
          </a:p>
          <a:p>
            <a:pPr lvl="1"/>
            <a:r>
              <a:rPr lang="en-IN" dirty="0"/>
              <a:t>123.7f  float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8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129B-057D-4F00-9E8B-9977DE47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 with Explicit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5A6F-93F2-4994-A801-622A63B4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14" y="3542191"/>
            <a:ext cx="9601198" cy="648069"/>
          </a:xfrm>
        </p:spPr>
        <p:txBody>
          <a:bodyPr/>
          <a:lstStyle/>
          <a:p>
            <a:pPr marL="45720" indent="0" algn="ctr">
              <a:buNone/>
            </a:pPr>
            <a:r>
              <a:rPr lang="en-IN" dirty="0" err="1">
                <a:solidFill>
                  <a:srgbClr val="FF0000"/>
                </a:solidFill>
              </a:rPr>
              <a:t>val</a:t>
            </a:r>
            <a:r>
              <a:rPr lang="en-IN" dirty="0">
                <a:solidFill>
                  <a:srgbClr val="FF0000"/>
                </a:solidFill>
              </a:rPr>
              <a:t> or var variableName:Type = value</a:t>
            </a:r>
          </a:p>
        </p:txBody>
      </p:sp>
    </p:spTree>
    <p:extLst>
      <p:ext uri="{BB962C8B-B14F-4D97-AF65-F5344CB8AC3E}">
        <p14:creationId xmlns:p14="http://schemas.microsoft.com/office/powerpoint/2010/main" val="21018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129B-057D-4F00-9E8B-9977DE47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5" y="437965"/>
            <a:ext cx="10149289" cy="1219200"/>
          </a:xfrm>
        </p:spPr>
        <p:txBody>
          <a:bodyPr>
            <a:normAutofit/>
          </a:bodyPr>
          <a:lstStyle/>
          <a:p>
            <a:r>
              <a:rPr lang="en-IN" sz="3600" dirty="0"/>
              <a:t>Variable declaration without  Type :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5A6F-93F2-4994-A801-622A63B4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5" y="3027286"/>
            <a:ext cx="9601198" cy="648069"/>
          </a:xfrm>
        </p:spPr>
        <p:txBody>
          <a:bodyPr/>
          <a:lstStyle/>
          <a:p>
            <a:pPr marL="45720" indent="0" algn="ctr">
              <a:buNone/>
            </a:pPr>
            <a:r>
              <a:rPr lang="en-IN" dirty="0" err="1">
                <a:solidFill>
                  <a:srgbClr val="FF0000"/>
                </a:solidFill>
              </a:rPr>
              <a:t>val</a:t>
            </a:r>
            <a:r>
              <a:rPr lang="en-IN" dirty="0">
                <a:solidFill>
                  <a:srgbClr val="FF0000"/>
                </a:solidFill>
              </a:rPr>
              <a:t> or var </a:t>
            </a:r>
            <a:r>
              <a:rPr lang="en-IN" dirty="0" err="1">
                <a:solidFill>
                  <a:srgbClr val="FF0000"/>
                </a:solidFill>
              </a:rPr>
              <a:t>variableName</a:t>
            </a:r>
            <a:r>
              <a:rPr lang="en-IN" dirty="0">
                <a:solidFill>
                  <a:srgbClr val="FF0000"/>
                </a:solidFill>
              </a:rPr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2447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0716-F8FC-4753-A58C-E1B1CA14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100" y="2819400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Semin Colon is optional</a:t>
            </a:r>
          </a:p>
        </p:txBody>
      </p:sp>
    </p:spTree>
    <p:extLst>
      <p:ext uri="{BB962C8B-B14F-4D97-AF65-F5344CB8AC3E}">
        <p14:creationId xmlns:p14="http://schemas.microsoft.com/office/powerpoint/2010/main" val="41724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FE6-C4C4-4B7D-88B2-9426F47F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34" y="2732859"/>
            <a:ext cx="9601200" cy="1219200"/>
          </a:xfrm>
        </p:spPr>
        <p:txBody>
          <a:bodyPr/>
          <a:lstStyle/>
          <a:p>
            <a:r>
              <a:rPr lang="en-IN" dirty="0"/>
              <a:t>Strings can be interpolated $variable and ${}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2DF69A-C2A6-41FB-A900-C1CDBC70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534" y="4125141"/>
            <a:ext cx="985421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isValid =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b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"Is Valid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isValid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BF5B-8B27-478E-BD82-36F2E5A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E7DC-4A7C-420C-A1B9-39345816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toByte</a:t>
            </a:r>
            <a:r>
              <a:rPr lang="en-US" dirty="0"/>
              <a:t>(): Byte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toShort</a:t>
            </a:r>
            <a:r>
              <a:rPr lang="en-US" dirty="0"/>
              <a:t>(): Short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toInt</a:t>
            </a:r>
            <a:r>
              <a:rPr lang="en-US" dirty="0"/>
              <a:t>(): 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toLong</a:t>
            </a:r>
            <a:r>
              <a:rPr lang="en-US" dirty="0"/>
              <a:t>(): Long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toFloat</a:t>
            </a:r>
            <a:r>
              <a:rPr lang="en-US" dirty="0"/>
              <a:t>(): Float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toDouble</a:t>
            </a:r>
            <a:r>
              <a:rPr lang="en-US" dirty="0"/>
              <a:t>(): Double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toChar</a:t>
            </a:r>
            <a:r>
              <a:rPr lang="en-US" dirty="0"/>
              <a:t>(): Char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4013E-95C6-47A9-98DA-2DBF3804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641" y="3038925"/>
            <a:ext cx="470516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a: Int =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b: Long = a.toLong()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3638-4633-4129-B0E6-1C6AD4EB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304800"/>
            <a:ext cx="9714283" cy="1219200"/>
          </a:xfrm>
        </p:spPr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2FEA-AFCD-4E75-A92F-785C92D0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09" y="1740022"/>
            <a:ext cx="10093910" cy="460751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27282C"/>
                </a:solidFill>
                <a:latin typeface="SFMono-Regular"/>
              </a:rPr>
              <a:t>+, -, *, /, %- mathematical operators</a:t>
            </a:r>
          </a:p>
          <a:p>
            <a:pPr lvl="1"/>
            <a:r>
              <a:rPr lang="en-US" sz="2800" b="1" dirty="0">
                <a:solidFill>
                  <a:srgbClr val="27282C"/>
                </a:solidFill>
                <a:latin typeface="SFMono-Regular"/>
              </a:rPr>
              <a:t>* is also used to pass an array to a vararg parameter</a:t>
            </a:r>
            <a:endParaRPr lang="en-IN" sz="2800" b="1" dirty="0">
              <a:solidFill>
                <a:srgbClr val="27282C"/>
              </a:solidFill>
              <a:latin typeface="SFMono-Regular"/>
            </a:endParaRPr>
          </a:p>
          <a:p>
            <a:pPr fontAlgn="base"/>
            <a:r>
              <a:rPr lang="en-IN" b="1" dirty="0">
                <a:solidFill>
                  <a:srgbClr val="27282C"/>
                </a:solidFill>
                <a:latin typeface="system-ui"/>
              </a:rPr>
              <a:t>=</a:t>
            </a:r>
          </a:p>
          <a:p>
            <a:pPr marL="731520" lvl="2" fontAlgn="base">
              <a:spcBef>
                <a:spcPts val="1800"/>
              </a:spcBef>
            </a:pPr>
            <a:r>
              <a:rPr lang="en-US" sz="2400" b="1" dirty="0">
                <a:solidFill>
                  <a:srgbClr val="27282C"/>
                </a:solidFill>
                <a:latin typeface="system-ui"/>
              </a:rPr>
              <a:t>assignment operator</a:t>
            </a:r>
          </a:p>
          <a:p>
            <a:pPr marL="731520" lvl="2" fontAlgn="base">
              <a:spcBef>
                <a:spcPts val="1800"/>
              </a:spcBef>
            </a:pPr>
            <a:r>
              <a:rPr lang="en-US" sz="2400" b="1" dirty="0">
                <a:solidFill>
                  <a:srgbClr val="27282C"/>
                </a:solidFill>
                <a:latin typeface="system-ui"/>
              </a:rPr>
              <a:t>is used to specify default values for parameters</a:t>
            </a:r>
          </a:p>
          <a:p>
            <a:pPr fontAlgn="base"/>
            <a:r>
              <a:rPr lang="en-US" b="1" i="0" dirty="0">
                <a:solidFill>
                  <a:srgbClr val="27282C"/>
                </a:solidFill>
                <a:effectLst/>
                <a:latin typeface="system-ui"/>
              </a:rPr>
              <a:t>+=, -=, *=, /=, %=- augmented assignment operators</a:t>
            </a:r>
          </a:p>
          <a:p>
            <a:pPr fontAlgn="base"/>
            <a:r>
              <a:rPr lang="en-US" b="1" i="0" dirty="0">
                <a:solidFill>
                  <a:srgbClr val="27282C"/>
                </a:solidFill>
                <a:effectLst/>
                <a:latin typeface="system-ui"/>
              </a:rPr>
              <a:t>++, --- increment and decrement operators</a:t>
            </a:r>
          </a:p>
          <a:p>
            <a:pPr fontAlgn="base"/>
            <a:r>
              <a:rPr lang="en-US" b="1" i="0" dirty="0">
                <a:solidFill>
                  <a:srgbClr val="27282C"/>
                </a:solidFill>
                <a:effectLst/>
                <a:latin typeface="system-ui"/>
              </a:rPr>
              <a:t>&amp;&amp;, ||, !- logical 'and', 'or', 'not' operators (for bitwise operations, use corresponding infix functions)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42879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Kotlin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Kotlin language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Main method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Types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Val and var  variable declarations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Operators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Conditional Expressions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Conditional statements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Loops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19DD-3135-4C6A-A9DF-6D95E3D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70F9-98CC-42FB-927E-A16307E7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5" y="1722268"/>
            <a:ext cx="9696527" cy="406893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==, !=- equality operators (translated to calls of equals() for non-primitive types)</a:t>
            </a:r>
          </a:p>
          <a:p>
            <a:r>
              <a:rPr lang="en-US" b="1" dirty="0"/>
              <a:t>===, !==- referential equality operators</a:t>
            </a:r>
          </a:p>
          <a:p>
            <a:r>
              <a:rPr lang="en-US" b="1" dirty="0"/>
              <a:t>&lt;, &gt;, &lt;=, &gt;=- comparison operators (translated to calls of </a:t>
            </a:r>
            <a:r>
              <a:rPr lang="en-US" b="1" dirty="0" err="1"/>
              <a:t>compareTo</a:t>
            </a:r>
            <a:r>
              <a:rPr lang="en-US" b="1" dirty="0"/>
              <a:t>() for non-primitive types)</a:t>
            </a:r>
          </a:p>
          <a:p>
            <a:r>
              <a:rPr lang="en-US" b="1" dirty="0"/>
              <a:t>[, ]- indexed access operator (translated to calls of get and set)</a:t>
            </a:r>
          </a:p>
          <a:p>
            <a:r>
              <a:rPr lang="en-US" b="1" dirty="0"/>
              <a:t>!! asserts that an expression is non-null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84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985B-7C51-4DB2-BDBD-677260E5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6180-924D-4AD7-8EBA-3F39205B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?. performs a safe call (calls a method or accesses a property if the receiver is non-null)</a:t>
            </a:r>
          </a:p>
          <a:p>
            <a:r>
              <a:rPr lang="en-US" sz="4000" b="1" dirty="0"/>
              <a:t>?: takes the right-hand value if the left-hand value is null (the </a:t>
            </a:r>
            <a:r>
              <a:rPr lang="en-US" sz="4000" b="1" dirty="0" err="1"/>
              <a:t>elvis</a:t>
            </a:r>
            <a:r>
              <a:rPr lang="en-US" sz="4000" b="1" dirty="0"/>
              <a:t> operator)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:: creates a member reference or a class reference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.. creates a range</a:t>
            </a:r>
          </a:p>
          <a:p>
            <a:r>
              <a:rPr lang="en-US" sz="4000" b="1" dirty="0"/>
              <a:t>: separates a name from a type in declarations</a:t>
            </a:r>
          </a:p>
          <a:p>
            <a:r>
              <a:rPr lang="en-US" sz="4000" b="1" dirty="0"/>
              <a:t>? marks a type as nullable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2041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3B6D-4646-448E-A4B8-447AFADE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5561-9062-4347-A4C7-A900A4B3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-&gt;</a:t>
            </a:r>
          </a:p>
          <a:p>
            <a:pPr lvl="1"/>
            <a:r>
              <a:rPr lang="en-US" b="1" dirty="0"/>
              <a:t>separates the parameters and body of a lambda expression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separates the parameters and return type declaration in a function 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separates the condition and body of a when expression branch</a:t>
            </a:r>
          </a:p>
          <a:p>
            <a:r>
              <a:rPr lang="en-US" dirty="0"/>
              <a:t>@</a:t>
            </a:r>
          </a:p>
          <a:p>
            <a:pPr lvl="1"/>
            <a:r>
              <a:rPr lang="en-US" dirty="0"/>
              <a:t>introduces an annotation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introduces or references a loop label</a:t>
            </a:r>
          </a:p>
          <a:p>
            <a:pPr lvl="1"/>
            <a:r>
              <a:rPr lang="en-US" dirty="0"/>
              <a:t>introduces or references a lambda label</a:t>
            </a:r>
          </a:p>
          <a:p>
            <a:pPr lvl="1"/>
            <a:r>
              <a:rPr lang="en-US" dirty="0"/>
              <a:t>references a 'this' expression from an outer scope</a:t>
            </a:r>
          </a:p>
          <a:p>
            <a:pPr lvl="1"/>
            <a:r>
              <a:rPr lang="en-US" dirty="0"/>
              <a:t>references an outer superclass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4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D776-B1FE-4D78-A7D6-DEEADE32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D6E7-DBD1-45D3-B934-31DB0BBE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; separates multiple statements on the same line</a:t>
            </a:r>
          </a:p>
          <a:p>
            <a:r>
              <a:rPr lang="en-US" dirty="0"/>
              <a:t>$ references a variable or expression in a string template</a:t>
            </a:r>
          </a:p>
          <a:p>
            <a:endParaRPr lang="en-US" dirty="0"/>
          </a:p>
          <a:p>
            <a:r>
              <a:rPr lang="en-US" dirty="0"/>
              <a:t>_</a:t>
            </a:r>
          </a:p>
          <a:p>
            <a:pPr lvl="1"/>
            <a:r>
              <a:rPr lang="en-US" dirty="0"/>
              <a:t>substitutes an unused parameter in a lambda expression</a:t>
            </a:r>
          </a:p>
          <a:p>
            <a:pPr lvl="1"/>
            <a:r>
              <a:rPr lang="en-US" dirty="0"/>
              <a:t>substitutes an unused parameter in a </a:t>
            </a:r>
            <a:r>
              <a:rPr lang="en-US" dirty="0" err="1"/>
              <a:t>destructuring</a:t>
            </a:r>
            <a:r>
              <a:rPr lang="en-US" dirty="0"/>
              <a:t> declaration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2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8128-BEBB-4202-BE0F-7A38ACFE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 and Not Equal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B4C9-6A6E-4CB2-B7AB-AC39F8E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29" y="1905001"/>
            <a:ext cx="9601198" cy="3962400"/>
          </a:xfrm>
        </p:spPr>
        <p:txBody>
          <a:bodyPr/>
          <a:lstStyle/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Structural equality (==- a check for equals())</a:t>
            </a:r>
          </a:p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Referential equality (===- two references point to the same object)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22001-71FC-46E5-A5B8-0A3465CD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33" y="3609001"/>
            <a:ext cx="10830757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var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eqResult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x == y;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Strutural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Equal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eqResult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var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=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var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s1 = s;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eqResult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s === s1;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"Reference Equal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eqResult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EE57-72D2-4876-993B-473FE7CE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Comparison operators﻿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06F42-3705-480B-B179-0CE6221B6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47105"/>
              </p:ext>
            </p:extLst>
          </p:nvPr>
        </p:nvGraphicFramePr>
        <p:xfrm>
          <a:off x="1013210" y="1732329"/>
          <a:ext cx="10162406" cy="440214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081203">
                  <a:extLst>
                    <a:ext uri="{9D8B030D-6E8A-4147-A177-3AD203B41FA5}">
                      <a16:colId xmlns:a16="http://schemas.microsoft.com/office/drawing/2014/main" val="2279646645"/>
                    </a:ext>
                  </a:extLst>
                </a:gridCol>
                <a:gridCol w="5081203">
                  <a:extLst>
                    <a:ext uri="{9D8B030D-6E8A-4147-A177-3AD203B41FA5}">
                      <a16:colId xmlns:a16="http://schemas.microsoft.com/office/drawing/2014/main" val="174806053"/>
                    </a:ext>
                  </a:extLst>
                </a:gridCol>
              </a:tblGrid>
              <a:tr h="89232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Expression</a:t>
                      </a:r>
                    </a:p>
                  </a:txBody>
                  <a:tcPr marR="24384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Translated to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556333700"/>
                  </a:ext>
                </a:extLst>
              </a:tr>
              <a:tr h="87745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&gt; b</a:t>
                      </a:r>
                    </a:p>
                  </a:txBody>
                  <a:tcPr marR="243840" marT="8382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a.compareTo(b) &gt; 0</a:t>
                      </a:r>
                    </a:p>
                  </a:txBody>
                  <a:tcPr marT="83820" marB="91440"/>
                </a:tc>
                <a:extLst>
                  <a:ext uri="{0D108BD9-81ED-4DB2-BD59-A6C34878D82A}">
                    <a16:rowId xmlns:a16="http://schemas.microsoft.com/office/drawing/2014/main" val="43030459"/>
                  </a:ext>
                </a:extLst>
              </a:tr>
              <a:tr h="877454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 &lt; b</a:t>
                      </a:r>
                    </a:p>
                  </a:txBody>
                  <a:tcPr marR="243840" marT="8382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a.compareTo(b) &lt; 0</a:t>
                      </a:r>
                    </a:p>
                  </a:txBody>
                  <a:tcPr marT="83820" marB="91440"/>
                </a:tc>
                <a:extLst>
                  <a:ext uri="{0D108BD9-81ED-4DB2-BD59-A6C34878D82A}">
                    <a16:rowId xmlns:a16="http://schemas.microsoft.com/office/drawing/2014/main" val="4206586579"/>
                  </a:ext>
                </a:extLst>
              </a:tr>
              <a:tr h="87745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&gt;= b</a:t>
                      </a:r>
                    </a:p>
                  </a:txBody>
                  <a:tcPr marR="243840" marT="8382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a.compareTo(b) &gt;= 0</a:t>
                      </a:r>
                    </a:p>
                  </a:txBody>
                  <a:tcPr marT="83820" marB="91440"/>
                </a:tc>
                <a:extLst>
                  <a:ext uri="{0D108BD9-81ED-4DB2-BD59-A6C34878D82A}">
                    <a16:rowId xmlns:a16="http://schemas.microsoft.com/office/drawing/2014/main" val="2230565878"/>
                  </a:ext>
                </a:extLst>
              </a:tr>
              <a:tr h="87745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 &lt;= b</a:t>
                      </a:r>
                    </a:p>
                  </a:txBody>
                  <a:tcPr marR="243840" marT="8382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a.compareTo</a:t>
                      </a:r>
                      <a:r>
                        <a:rPr lang="en-IN" dirty="0">
                          <a:effectLst/>
                        </a:rPr>
                        <a:t>(b) &lt;= 0</a:t>
                      </a:r>
                    </a:p>
                  </a:txBody>
                  <a:tcPr marT="83820" marB="91440"/>
                </a:tc>
                <a:extLst>
                  <a:ext uri="{0D108BD9-81ED-4DB2-BD59-A6C34878D82A}">
                    <a16:rowId xmlns:a16="http://schemas.microsoft.com/office/drawing/2014/main" val="2265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01D941-DA8B-433F-A453-9F91969C2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24113"/>
              </p:ext>
            </p:extLst>
          </p:nvPr>
        </p:nvGraphicFramePr>
        <p:xfrm>
          <a:off x="770661" y="1859798"/>
          <a:ext cx="10650678" cy="44255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25339">
                  <a:extLst>
                    <a:ext uri="{9D8B030D-6E8A-4147-A177-3AD203B41FA5}">
                      <a16:colId xmlns:a16="http://schemas.microsoft.com/office/drawing/2014/main" val="976692085"/>
                    </a:ext>
                  </a:extLst>
                </a:gridCol>
                <a:gridCol w="5325339">
                  <a:extLst>
                    <a:ext uri="{9D8B030D-6E8A-4147-A177-3AD203B41FA5}">
                      <a16:colId xmlns:a16="http://schemas.microsoft.com/office/drawing/2014/main" val="84954571"/>
                    </a:ext>
                  </a:extLst>
                </a:gridCol>
              </a:tblGrid>
              <a:tr h="64139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Expression</a:t>
                      </a:r>
                    </a:p>
                  </a:txBody>
                  <a:tcPr marR="24384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Translated to</a:t>
                      </a:r>
                    </a:p>
                  </a:txBody>
                  <a:tcPr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5435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a[i]</a:t>
                      </a:r>
                    </a:p>
                  </a:txBody>
                  <a:tcPr marR="243840"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a.get(i)</a:t>
                      </a:r>
                    </a:p>
                  </a:txBody>
                  <a:tcPr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95137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a[i, j]</a:t>
                      </a:r>
                    </a:p>
                  </a:txBody>
                  <a:tcPr marR="243840"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a.get(i, j)</a:t>
                      </a:r>
                    </a:p>
                  </a:txBody>
                  <a:tcPr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3819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a[i_1, ..., i_n]</a:t>
                      </a:r>
                    </a:p>
                  </a:txBody>
                  <a:tcPr marR="243840"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>
                          <a:effectLst/>
                        </a:rPr>
                        <a:t>a.get(i_1, ..., i_n)</a:t>
                      </a:r>
                    </a:p>
                  </a:txBody>
                  <a:tcPr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81004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a[i] = b</a:t>
                      </a:r>
                    </a:p>
                  </a:txBody>
                  <a:tcPr marR="243840"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a.set(i, b)</a:t>
                      </a:r>
                    </a:p>
                  </a:txBody>
                  <a:tcPr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96523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a[i, j] = b</a:t>
                      </a:r>
                    </a:p>
                  </a:txBody>
                  <a:tcPr marR="243840"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a.set(i, j, b)</a:t>
                      </a:r>
                    </a:p>
                  </a:txBody>
                  <a:tcPr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74874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a[i_1, ..., i_n] = b</a:t>
                      </a:r>
                    </a:p>
                  </a:txBody>
                  <a:tcPr marR="243840"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dirty="0">
                          <a:effectLst/>
                        </a:rPr>
                        <a:t>a.set(i_1, ..., i_n, b)</a:t>
                      </a:r>
                    </a:p>
                  </a:txBody>
                  <a:tcPr marT="8382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0354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D9A619A-B97F-4207-A855-5F1AAB9F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Indexed access operator</a:t>
            </a:r>
          </a:p>
        </p:txBody>
      </p:sp>
    </p:spTree>
    <p:extLst>
      <p:ext uri="{BB962C8B-B14F-4D97-AF65-F5344CB8AC3E}">
        <p14:creationId xmlns:p14="http://schemas.microsoft.com/office/powerpoint/2010/main" val="40923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31A0-851E-4A54-B84A-049C4935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b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</a:br>
            <a:b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</a:br>
            <a:b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</a:br>
            <a:b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</a:br>
            <a: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  <a:t>Nullable types and non-</a:t>
            </a:r>
            <a:r>
              <a:rPr lang="fr-FR" b="1" i="0" dirty="0" err="1">
                <a:solidFill>
                  <a:srgbClr val="27282C"/>
                </a:solidFill>
                <a:effectLst/>
                <a:latin typeface="Gotham SSm A"/>
              </a:rPr>
              <a:t>null</a:t>
            </a:r>
            <a: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  <a:t> types﻿</a:t>
            </a:r>
            <a:br>
              <a:rPr lang="fr-FR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D14A-CFD4-4BA4-AC5A-7786B1D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Kotlin's type system is aimed at eliminating the danger of null references from code, also known as the </a:t>
            </a:r>
            <a:r>
              <a:rPr lang="en-US" dirty="0" err="1"/>
              <a:t>The</a:t>
            </a:r>
            <a:r>
              <a:rPr lang="en-US" dirty="0"/>
              <a:t> Billion Dollar Mistake.</a:t>
            </a:r>
          </a:p>
          <a:p>
            <a:r>
              <a:rPr lang="en-US" dirty="0"/>
              <a:t>One of the most common pitfalls in many programming languages, including Java, is that accessing a member of a null reference will result in a null reference exception. In Java this would be the equivalent of a </a:t>
            </a:r>
            <a:r>
              <a:rPr lang="en-US" dirty="0" err="1"/>
              <a:t>NullPointerException</a:t>
            </a:r>
            <a:r>
              <a:rPr lang="en-US" dirty="0"/>
              <a:t> or NPE for short.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8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31A0-851E-4A54-B84A-049C4935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fr-FR" b="1" i="0" dirty="0">
                <a:solidFill>
                  <a:srgbClr val="27282C"/>
                </a:solidFill>
                <a:effectLst/>
                <a:latin typeface="Gotham SSm A"/>
              </a:rPr>
              <a:t>Regular Null Assignement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D14A-CFD4-4BA4-AC5A-7786B1D4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05" y="1828801"/>
            <a:ext cx="9601198" cy="3962400"/>
          </a:xfrm>
        </p:spPr>
        <p:txBody>
          <a:bodyPr/>
          <a:lstStyle/>
          <a:p>
            <a:r>
              <a:rPr lang="en-US" dirty="0"/>
              <a:t>In Kotlin, if you assign variable with any value , it cant be re assigned to null.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5793A-A996-4D97-B3EE-ECDE35C71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93" y="2813447"/>
            <a:ext cx="8249681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var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String =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"abc"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// Regular initialization means non-null by default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mystr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= null;  // compilation error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2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332-9703-42F7-BFF3-D110D88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Nullable Types ?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0B6D-5A85-4B05-B041-DA8DBBA3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84" y="1828801"/>
            <a:ext cx="9601198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allow nulls, you can declare a variable as nullable string, written String?.</a:t>
            </a:r>
          </a:p>
          <a:p>
            <a:r>
              <a:rPr lang="en-US" dirty="0"/>
              <a:t>Once it is Nullable type, you cant call methods on that Variable</a:t>
            </a:r>
          </a:p>
          <a:p>
            <a:r>
              <a:rPr lang="en-US" dirty="0"/>
              <a:t>But you still need to access that property, right? There are a few ways of doing that.</a:t>
            </a:r>
          </a:p>
          <a:p>
            <a:pPr lvl="1" fontAlgn="base"/>
            <a:r>
              <a:rPr lang="en-US" sz="2800" b="1" i="0" dirty="0">
                <a:solidFill>
                  <a:srgbClr val="0070C0"/>
                </a:solidFill>
                <a:effectLst/>
                <a:latin typeface="Gotham SSm A"/>
              </a:rPr>
              <a:t>Checking for null in conditions﻿</a:t>
            </a:r>
          </a:p>
          <a:p>
            <a:pPr lvl="1" fontAlgn="base"/>
            <a:r>
              <a:rPr lang="en-US" sz="2800" b="1" i="0" dirty="0">
                <a:solidFill>
                  <a:srgbClr val="0070C0"/>
                </a:solidFill>
                <a:effectLst/>
                <a:latin typeface="Gotham SSm A"/>
              </a:rPr>
              <a:t>Safe Calls</a:t>
            </a:r>
          </a:p>
          <a:p>
            <a:pPr lvl="1" fontAlgn="base"/>
            <a:r>
              <a:rPr lang="en-US" sz="2800" b="1" i="0" dirty="0">
                <a:solidFill>
                  <a:srgbClr val="0070C0"/>
                </a:solidFill>
                <a:effectLst/>
                <a:latin typeface="Gotham SSm A"/>
              </a:rPr>
              <a:t>Elvis Operator</a:t>
            </a:r>
          </a:p>
          <a:p>
            <a:pPr lvl="1" fontAlgn="base"/>
            <a:r>
              <a:rPr lang="en-US" sz="2800" b="1" dirty="0">
                <a:solidFill>
                  <a:srgbClr val="0070C0"/>
                </a:solidFill>
                <a:latin typeface="Gotham SSm A"/>
              </a:rPr>
              <a:t>!! Operator</a:t>
            </a:r>
            <a:endParaRPr lang="en-US" sz="2800" b="1" i="0" dirty="0">
              <a:solidFill>
                <a:srgbClr val="0070C0"/>
              </a:solidFill>
              <a:effectLst/>
              <a:latin typeface="Gotham SSm A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8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7A2B-BCAF-4677-B3F1-AE4533B0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What is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03D3-A638-4C1E-8214-A761FBA3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31473"/>
            <a:ext cx="9601198" cy="1003176"/>
          </a:xfrm>
        </p:spPr>
        <p:txBody>
          <a:bodyPr/>
          <a:lstStyle/>
          <a:p>
            <a:pPr marL="45720" indent="0" algn="ctr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Kotlin is a multiplatform, statically typed, general-purpose programming language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1866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DD88-9736-4C1A-9696-A437C5EF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Null Conditions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BB6066-A2BC-431E-9AD7-CCA669A84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var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str1:String? =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"abc"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"Nullable variables  Null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${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str.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//null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assigment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str1 =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//if it is null, still not able to call any property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Soultion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1: Checking for null in condition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(str1 !=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"Nullable variables  Null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${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str1.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"Nullable variable having null value"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F36C-F2B6-42BE-A9A7-3B3DB8F9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Safe Navigation Calls / Operator ?.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A1E-239D-4348-B3E4-488F45D6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61" y="1828801"/>
            <a:ext cx="9601198" cy="3962400"/>
          </a:xfrm>
        </p:spPr>
        <p:txBody>
          <a:bodyPr/>
          <a:lstStyle/>
          <a:p>
            <a:r>
              <a:rPr lang="en-US" dirty="0"/>
              <a:t>This returns b.length if b is not null, and “null” otherwise.  The type of this expression is  Type?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8A6DED-577A-491A-92FE-353BA33B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975925"/>
            <a:ext cx="9781926" cy="630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"Safe Navigation Operator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${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str1?.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//Result would be null if variable is null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A592-A8B5-40B5-827F-D2FC7552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Elvis Operator ?: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F32F-FDEE-4400-A954-E811A34E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nullable reference b, you can say "if b is not null, use it, otherwise use some non-null value".</a:t>
            </a:r>
          </a:p>
          <a:p>
            <a:r>
              <a:rPr lang="en-US" dirty="0"/>
              <a:t>It is used to fill default values</a:t>
            </a:r>
          </a:p>
          <a:p>
            <a:r>
              <a:rPr lang="en-US" dirty="0"/>
              <a:t>Old way- </a:t>
            </a:r>
            <a:r>
              <a:rPr lang="en-US" dirty="0" err="1"/>
              <a:t>Impertive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Elvis way</a:t>
            </a: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470135-C888-491B-9F04-53790C83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44" y="3910735"/>
            <a:ext cx="96011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b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!=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length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290639-DB1B-4EF6-92C3-7C7AEFE5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194" y="5098670"/>
            <a:ext cx="1050080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 = str1?.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"Elvis Operator Result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${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0673-6E44-482E-936B-972248CB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04800"/>
            <a:ext cx="10531243" cy="1219200"/>
          </a:xfrm>
        </p:spPr>
        <p:txBody>
          <a:bodyPr>
            <a:normAutofit/>
          </a:bodyPr>
          <a:lstStyle/>
          <a:p>
            <a:pPr fontAlgn="base"/>
            <a:r>
              <a:rPr lang="en-IN" b="1" i="0" dirty="0">
                <a:solidFill>
                  <a:srgbClr val="27282C"/>
                </a:solidFill>
                <a:effectLst/>
                <a:latin typeface="Gotham SSm A"/>
              </a:rPr>
              <a:t>The !! operator﻿ : If you want </a:t>
            </a:r>
            <a:r>
              <a:rPr lang="en-IN" sz="3600" b="1" i="0" dirty="0">
                <a:solidFill>
                  <a:srgbClr val="27282C"/>
                </a:solidFill>
                <a:effectLst/>
                <a:latin typeface="Gotham SSm A"/>
              </a:rPr>
              <a:t>NullPointerException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839F-6B46-407D-8412-BBFD1055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998582" cy="3284737"/>
          </a:xfrm>
        </p:spPr>
        <p:txBody>
          <a:bodyPr/>
          <a:lstStyle/>
          <a:p>
            <a:r>
              <a:rPr lang="en-US" dirty="0"/>
              <a:t>The not-null assertion operator (!!) converts any value to a non-null type and throws an exception if the value is null.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145AA3-BB18-447E-A5E9-66EF0F60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53" y="2901782"/>
            <a:ext cx="9294920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var str3: String? = "Hello";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var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str3: String? =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//if you want Null Pointer Exception in case if it is null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"!! Operator : "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str3!!.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112C-A02A-4FFF-B50D-D357DE40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 Operator – as and as? Safe Cast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081BB3-6DB4-40F1-8802-39020E4B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14" y="1918443"/>
            <a:ext cx="1004297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//Type cast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aStr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String =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Int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aStr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Int;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("Type casted result ${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bInt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}") //Causes ClassCastException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//type cast exception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Int?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aStr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as?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"Type casted result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${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//safely  ClassCastException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9E7C-6C90-4AA0-ADD6-BA4BE57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47A0-57C5-4AA5-902B-0A8D2BF8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Conditions and Loops</a:t>
            </a:r>
          </a:p>
          <a:p>
            <a:r>
              <a:rPr lang="en-IN" dirty="0"/>
              <a:t>Returns and Jumps</a:t>
            </a:r>
          </a:p>
          <a:p>
            <a:r>
              <a:rPr lang="en-IN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1678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CE27-6616-427E-9F85-3727B44A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A0F9-3DC3-4DC9-991B-A4CF9560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2308193"/>
          </a:xfrm>
        </p:spPr>
        <p:txBody>
          <a:bodyPr/>
          <a:lstStyle/>
          <a:p>
            <a:r>
              <a:rPr lang="en-US" dirty="0"/>
              <a:t>In Kotlin, if is an expression: it returns a value.</a:t>
            </a:r>
          </a:p>
          <a:p>
            <a:r>
              <a:rPr lang="en-US" dirty="0"/>
              <a:t>Since it is an expression, can be assigned to variable.</a:t>
            </a:r>
          </a:p>
          <a:p>
            <a:r>
              <a:rPr lang="en-US" dirty="0"/>
              <a:t>In Kotlin no ternary operator, if. Else expression takes care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8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D95C-CAB7-4D9E-91A7-4DEE7F09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999B-B69C-4217-80EF-16F77470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1429304"/>
          </a:xfrm>
        </p:spPr>
        <p:txBody>
          <a:bodyPr/>
          <a:lstStyle/>
          <a:p>
            <a:r>
              <a:rPr lang="en-US" dirty="0"/>
              <a:t>when defines a conditional expression with multiple branches. It is similar to the switch statement in C-like languages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B2B06-45F3-4A97-B46C-5A66B08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53" y="3051045"/>
            <a:ext cx="401270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when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 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"x == 1"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"x == 2"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Note the block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"x is neither 1 nor 2"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0FA57-17DA-4572-A7D3-8CEF255DF106}"/>
              </a:ext>
            </a:extLst>
          </p:cNvPr>
          <p:cNvSpPr txBox="1"/>
          <p:nvPr/>
        </p:nvSpPr>
        <p:spPr>
          <a:xfrm>
            <a:off x="5306520" y="2956265"/>
            <a:ext cx="62233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rgbClr val="C00000"/>
                </a:solidFill>
              </a:rPr>
              <a:t>when matches its argument against all branches sequentially until some branch condition is satisfied.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when can be used either as an expression or as a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If it is used as an expression, the value of the first matching branch becomes the value of the overall expression.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If it is used as a statement, the values of individual branches are ignored.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Just like with if, each branch can be a block, and its value is the value of the last expression in the block.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The else branch is evaluated if none of the other branch conditions are satisfied. If when is used as an expression, the else branch is mandatory</a:t>
            </a:r>
          </a:p>
          <a:p>
            <a:pPr marL="342900" indent="-342900">
              <a:buFont typeface="+mj-lt"/>
              <a:buAutoNum type="arabicPeriod"/>
            </a:pPr>
            <a:endParaRPr lang="en-IN" i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0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D95C-CAB7-4D9E-91A7-4DEE7F09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999B-B69C-4217-80EF-16F77470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1429304"/>
          </a:xfrm>
        </p:spPr>
        <p:txBody>
          <a:bodyPr/>
          <a:lstStyle/>
          <a:p>
            <a:r>
              <a:rPr lang="en-US" dirty="0"/>
              <a:t>when defines a conditional expression with multiple branches. It is similar to the switch statement in C-like languages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B2B06-45F3-4A97-B46C-5A66B08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53" y="3051045"/>
            <a:ext cx="401270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when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 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"x == 1"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"x == 2"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Note the block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"x is neither 1 nor 2"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0FA57-17DA-4572-A7D3-8CEF255DF106}"/>
              </a:ext>
            </a:extLst>
          </p:cNvPr>
          <p:cNvSpPr txBox="1"/>
          <p:nvPr/>
        </p:nvSpPr>
        <p:spPr>
          <a:xfrm>
            <a:off x="5306520" y="2956265"/>
            <a:ext cx="62233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i="1" dirty="0">
                <a:solidFill>
                  <a:srgbClr val="C00000"/>
                </a:solidFill>
              </a:rPr>
              <a:t>Expressions could be “either this or that”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i="1" dirty="0">
                <a:solidFill>
                  <a:srgbClr val="C00000"/>
                </a:solidFill>
              </a:rPr>
              <a:t>Expression could be result of another function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i="1" dirty="0">
                <a:solidFill>
                  <a:srgbClr val="C00000"/>
                </a:solidFill>
              </a:rPr>
              <a:t>You can have range operator and in operator 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i="1" dirty="0">
                <a:solidFill>
                  <a:srgbClr val="C00000"/>
                </a:solidFill>
              </a:rPr>
              <a:t>When can have without expression as well</a:t>
            </a:r>
          </a:p>
          <a:p>
            <a:pPr marL="342900" indent="-342900">
              <a:buFont typeface="+mj-lt"/>
              <a:buAutoNum type="arabicPeriod" startAt="7"/>
            </a:pPr>
            <a:endParaRPr lang="en-US" i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endParaRPr lang="en-IN" i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C298-644B-497B-A6FB-608FBF6D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F78A-8A58-48AE-B933-CF5A2F6D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2698811"/>
          </a:xfrm>
        </p:spPr>
        <p:txBody>
          <a:bodyPr/>
          <a:lstStyle/>
          <a:p>
            <a:r>
              <a:rPr lang="en-IN" dirty="0"/>
              <a:t>For loop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There is no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traditional for loop</a:t>
            </a:r>
            <a:r>
              <a:rPr lang="en-US" b="0" i="0" dirty="0">
                <a:effectLst/>
                <a:latin typeface="euclid_circular_a"/>
              </a:rPr>
              <a:t> in Kotlin unlike Java and other languages.</a:t>
            </a:r>
          </a:p>
          <a:p>
            <a:pPr lvl="1"/>
            <a:r>
              <a:rPr lang="en-US" dirty="0"/>
              <a:t>It is uses Ranges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7A2B-BCAF-4677-B3F1-AE4533B0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What is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03D3-A638-4C1E-8214-A761FBA3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1" y="2317072"/>
            <a:ext cx="10528918" cy="326698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Kotlin is an </a:t>
            </a:r>
            <a:r>
              <a:rPr lang="en-US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object-oriented language </a:t>
            </a:r>
            <a:r>
              <a:rPr lang="en-US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which also has a lot of </a:t>
            </a:r>
            <a:r>
              <a:rPr lang="en-US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functional programming</a:t>
            </a:r>
            <a:r>
              <a:rPr lang="en-US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elements.</a:t>
            </a:r>
          </a:p>
          <a:p>
            <a:pPr marL="45720" indent="0" algn="ctr">
              <a:buNone/>
            </a:pPr>
            <a:r>
              <a:rPr lang="en-US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 From the object-oriented side, it supports nominal subtyping with bounded parametric polymorphism (akin to generics) and mixed-site variance.</a:t>
            </a:r>
          </a:p>
          <a:p>
            <a:pPr marL="45720" indent="0" algn="ctr">
              <a:buNone/>
            </a:pPr>
            <a:r>
              <a:rPr lang="en-US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 From the functional programming side, it has first-class support for higher-order functions and lambda literals.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9941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40FF-6169-4547-B6BE-75E8D5F9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i="0" dirty="0">
                <a:solidFill>
                  <a:srgbClr val="27282C"/>
                </a:solidFill>
                <a:effectLst/>
                <a:latin typeface="Gotham SSm A"/>
              </a:rPr>
              <a:t>Ranges and progressions﻿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0BD3-0CE5-4CCB-8F85-F9F90665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2095129"/>
          </a:xfrm>
        </p:spPr>
        <p:txBody>
          <a:bodyPr/>
          <a:lstStyle/>
          <a:p>
            <a:r>
              <a:rPr lang="en-US" dirty="0"/>
              <a:t>Kotlin lets you easily create ranges of values using the </a:t>
            </a:r>
            <a:r>
              <a:rPr lang="en-US" dirty="0" err="1"/>
              <a:t>rangeTo</a:t>
            </a:r>
            <a:r>
              <a:rPr lang="en-US" dirty="0"/>
              <a:t>() function from the </a:t>
            </a:r>
            <a:r>
              <a:rPr lang="en-US" dirty="0" err="1"/>
              <a:t>kotlin.ranges</a:t>
            </a:r>
            <a:r>
              <a:rPr lang="en-US" dirty="0"/>
              <a:t> package and its operator form ... Usually, </a:t>
            </a:r>
            <a:r>
              <a:rPr lang="en-US" dirty="0" err="1"/>
              <a:t>rangeTo</a:t>
            </a:r>
            <a:r>
              <a:rPr lang="en-US" dirty="0"/>
              <a:t>() is complemented by in or !in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1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CE62-089A-41C5-B804-7C06DD45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7282C"/>
                </a:solidFill>
                <a:effectLst/>
                <a:latin typeface="Gotham SSm A"/>
              </a:rPr>
              <a:t>Break and continue in loops﻿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EE70-A19C-44A8-A125-DFBAC194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IN" b="1" i="0" dirty="0">
                <a:solidFill>
                  <a:srgbClr val="27282C"/>
                </a:solidFill>
                <a:effectLst/>
                <a:latin typeface="Gotham SSm A"/>
              </a:rPr>
              <a:t>Returns and jumps﻿</a:t>
            </a:r>
          </a:p>
          <a:p>
            <a:pPr lvl="1"/>
            <a:r>
              <a:rPr lang="en-US" b="1" i="0" dirty="0">
                <a:solidFill>
                  <a:srgbClr val="C00000"/>
                </a:solidFill>
                <a:effectLst/>
                <a:latin typeface="system-ui"/>
              </a:rPr>
              <a:t>return</a:t>
            </a:r>
            <a:r>
              <a:rPr lang="en-US" b="0" i="0" dirty="0">
                <a:effectLst/>
                <a:latin typeface="system-ui"/>
              </a:rPr>
              <a:t> by default returns from the nearest enclosing function or anonymous function</a:t>
            </a:r>
          </a:p>
          <a:p>
            <a:pPr lvl="1"/>
            <a:r>
              <a:rPr lang="en-US" b="1" i="0" dirty="0">
                <a:solidFill>
                  <a:srgbClr val="C00000"/>
                </a:solidFill>
                <a:effectLst/>
                <a:latin typeface="system-ui"/>
              </a:rPr>
              <a:t>break</a:t>
            </a:r>
            <a:r>
              <a:rPr lang="en-US" b="0" i="0" dirty="0">
                <a:effectLst/>
                <a:latin typeface="system-ui"/>
              </a:rPr>
              <a:t> terminates the nearest enclosing loop</a:t>
            </a:r>
          </a:p>
          <a:p>
            <a:pPr lvl="1"/>
            <a:r>
              <a:rPr lang="en-US" b="1" i="0" dirty="0">
                <a:solidFill>
                  <a:srgbClr val="C00000"/>
                </a:solidFill>
                <a:effectLst/>
                <a:latin typeface="system-ui"/>
              </a:rPr>
              <a:t>continue</a:t>
            </a:r>
            <a:r>
              <a:rPr lang="en-US" b="0" i="0" dirty="0">
                <a:effectLst/>
                <a:latin typeface="system-ui"/>
              </a:rPr>
              <a:t> proceeds to the next step of the nearest enclosing loop</a:t>
            </a:r>
          </a:p>
          <a:p>
            <a:pPr lvl="1"/>
            <a:endParaRPr lang="en-US" b="0" i="0" dirty="0">
              <a:effectLst/>
              <a:latin typeface="system-ui"/>
            </a:endParaRPr>
          </a:p>
          <a:p>
            <a:pPr marL="502920" lvl="1" indent="0">
              <a:buNone/>
            </a:pPr>
            <a:br>
              <a:rPr lang="en-IN" b="0" i="0" dirty="0">
                <a:effectLst/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719C-E47C-40B4-8293-F994A1E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i="0" dirty="0">
                <a:solidFill>
                  <a:srgbClr val="27282C"/>
                </a:solidFill>
                <a:effectLst/>
                <a:latin typeface="Gotham SSm A"/>
              </a:rPr>
              <a:t>Break and continue labels﻿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9863-1568-4D0B-8F84-679AA023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41" y="1828801"/>
            <a:ext cx="9601198" cy="3962400"/>
          </a:xfrm>
        </p:spPr>
        <p:txBody>
          <a:bodyPr/>
          <a:lstStyle/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Any expression in Kotlin may be marked with a </a:t>
            </a:r>
            <a:r>
              <a:rPr lang="en-US" b="0" i="1" dirty="0">
                <a:solidFill>
                  <a:srgbClr val="27282C"/>
                </a:solidFill>
                <a:effectLst/>
                <a:latin typeface="system-ui"/>
              </a:rPr>
              <a:t>label </a:t>
            </a:r>
          </a:p>
          <a:p>
            <a:r>
              <a:rPr lang="en-US" b="0" i="1" dirty="0">
                <a:solidFill>
                  <a:srgbClr val="27282C"/>
                </a:solidFill>
                <a:effectLst/>
                <a:latin typeface="system-ui"/>
              </a:rPr>
              <a:t>Labels have the form of an identifier followed by the @ sign, for example: abc@, fooBar@. To label an expression, just add a label in front of it.</a:t>
            </a:r>
          </a:p>
          <a:p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76BB4E-4AC9-43B5-8D60-AA494334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903334"/>
            <a:ext cx="432426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JetBrains Mono"/>
              </a:rPr>
              <a:t>loop@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JetBrains Mono"/>
              </a:rPr>
              <a:t>// ...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EB84EF-DCE7-410F-B3B5-75CF9D378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53" y="4516408"/>
            <a:ext cx="10214606" cy="19236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//label</a:t>
            </a:r>
            <a:b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JetBrains Mono"/>
              </a:rPr>
              <a:t>loop@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..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(j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..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==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50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JetBrains Mono"/>
              </a:rPr>
              <a:t>@loop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4A86E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"i=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j=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1401-FB29-4DC2-AC9A-1E196F5A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12" y="3074633"/>
            <a:ext cx="9601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b="1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38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7A2B-BCAF-4677-B3F1-AE4533B0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Kotlin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03D3-A638-4C1E-8214-A761FBA3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68" y="2672178"/>
            <a:ext cx="9884545" cy="2175030"/>
          </a:xfrm>
        </p:spPr>
        <p:txBody>
          <a:bodyPr>
            <a:normAutofit lnSpcReduction="10000"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JVM (Java Virtual Machine)</a:t>
            </a:r>
          </a:p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JS (JavaScript)</a:t>
            </a:r>
          </a:p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Native (native binaries for various architectures)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Mobile -Android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058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2B46-1677-41B8-8B47-D53B2A65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Kotlin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380F-C654-4690-9CDD-8B359E00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Type system</a:t>
            </a:r>
          </a:p>
          <a:p>
            <a:r>
              <a:rPr lang="en-IN" dirty="0"/>
              <a:t>Object Oriented</a:t>
            </a:r>
          </a:p>
          <a:p>
            <a:r>
              <a:rPr lang="en-IN" dirty="0"/>
              <a:t>Functional</a:t>
            </a:r>
          </a:p>
          <a:p>
            <a:r>
              <a:rPr lang="en-IN" dirty="0"/>
              <a:t>Coroutines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1275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A0A7-59DB-47C9-A62C-87EEC96E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Kotlin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65E3-3013-42C4-90DF-5FECD1EB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74" y="3136037"/>
            <a:ext cx="9968569" cy="22615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Kotlin programming saved filename.kt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Kotlin Programming is compiled using kotlinc complier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Kotlin Programming is executed using “kotlin”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254F31-819C-459D-880B-BF608E7A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19" y="1828801"/>
            <a:ext cx="9783193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b="1" dirty="0" err="1">
                <a:solidFill>
                  <a:srgbClr val="000080"/>
                </a:solidFill>
                <a:latin typeface="JetBrains Mono"/>
              </a:rPr>
              <a:t>h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elloworld.kt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main() {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"Hello World"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104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988-52F4-4A6A-9C8E-167E831F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F63-6DA2-437F-BC56-8EF4951E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Variables are declared using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Val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Var</a:t>
            </a:r>
          </a:p>
          <a:p>
            <a:r>
              <a:rPr lang="en-US" dirty="0" err="1">
                <a:solidFill>
                  <a:srgbClr val="7030A0"/>
                </a:solidFill>
              </a:rPr>
              <a:t>val</a:t>
            </a:r>
            <a:r>
              <a:rPr lang="en-US" dirty="0">
                <a:solidFill>
                  <a:srgbClr val="7030A0"/>
                </a:solidFill>
              </a:rPr>
              <a:t> (Immutable reference) - The variable declared using </a:t>
            </a:r>
            <a:r>
              <a:rPr lang="en-US" dirty="0" err="1">
                <a:solidFill>
                  <a:srgbClr val="7030A0"/>
                </a:solidFill>
              </a:rPr>
              <a:t>val</a:t>
            </a:r>
            <a:r>
              <a:rPr lang="en-US" dirty="0">
                <a:solidFill>
                  <a:srgbClr val="7030A0"/>
                </a:solidFill>
              </a:rPr>
              <a:t> keyword cannot be changed once the value is assigned. It is similar to final variable in Java.</a:t>
            </a:r>
          </a:p>
          <a:p>
            <a:r>
              <a:rPr lang="en-US" dirty="0">
                <a:solidFill>
                  <a:srgbClr val="7030A0"/>
                </a:solidFill>
              </a:rPr>
              <a:t>var (Mutable reference) - The variable declared using var keyword can be changed later in the program. It corresponds to regular Java variable</a:t>
            </a:r>
            <a:r>
              <a:rPr lang="en-US" dirty="0"/>
              <a:t>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0882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4598-2F5B-4F50-8F54-1B14CB4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489" y="2645546"/>
            <a:ext cx="9601200" cy="16482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7030A0"/>
                </a:solidFill>
                <a:effectLst/>
                <a:latin typeface="system-ui"/>
              </a:rPr>
              <a:t>In Kotlin, everything is an object in the sense that we can call member functions and properties on any variable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48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1355</TotalTime>
  <Words>2032</Words>
  <Application>Microsoft Office PowerPoint</Application>
  <PresentationFormat>Widescreen</PresentationFormat>
  <Paragraphs>227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Corbel</vt:lpstr>
      <vt:lpstr>euclid_circular_a</vt:lpstr>
      <vt:lpstr>Georgia</vt:lpstr>
      <vt:lpstr>Gotham SSm A</vt:lpstr>
      <vt:lpstr>inherit</vt:lpstr>
      <vt:lpstr>JetBrains Mono</vt:lpstr>
      <vt:lpstr>SFMono-Regular</vt:lpstr>
      <vt:lpstr>system-ui</vt:lpstr>
      <vt:lpstr>Wingdings</vt:lpstr>
      <vt:lpstr>Seashells 16x9</vt:lpstr>
      <vt:lpstr>Kotlin-Language Fundamentals </vt:lpstr>
      <vt:lpstr>Kotlin</vt:lpstr>
      <vt:lpstr>What is Kotlin</vt:lpstr>
      <vt:lpstr>What is Kotlin</vt:lpstr>
      <vt:lpstr>Kotlin Platforms</vt:lpstr>
      <vt:lpstr>Kotlin Features</vt:lpstr>
      <vt:lpstr>Kotlin Getting Started</vt:lpstr>
      <vt:lpstr>Variables </vt:lpstr>
      <vt:lpstr>In Kotlin, everything is an object in the sense that we can call member functions and properties on any variable</vt:lpstr>
      <vt:lpstr>Type system</vt:lpstr>
      <vt:lpstr>Numbers</vt:lpstr>
      <vt:lpstr>Floating-Point types</vt:lpstr>
      <vt:lpstr>Literals</vt:lpstr>
      <vt:lpstr>Variable declaration with Explicit Type</vt:lpstr>
      <vt:lpstr>Variable declaration without  Type : Type Inference</vt:lpstr>
      <vt:lpstr>Semin Colon is optional</vt:lpstr>
      <vt:lpstr>Strings can be interpolated $variable and ${} </vt:lpstr>
      <vt:lpstr>Type Conversion</vt:lpstr>
      <vt:lpstr>Operators</vt:lpstr>
      <vt:lpstr>Operators</vt:lpstr>
      <vt:lpstr>Operators</vt:lpstr>
      <vt:lpstr>Operators</vt:lpstr>
      <vt:lpstr>Operators</vt:lpstr>
      <vt:lpstr>Equal and Not Equal Operators</vt:lpstr>
      <vt:lpstr>Comparison operators﻿</vt:lpstr>
      <vt:lpstr> Indexed access operator</vt:lpstr>
      <vt:lpstr>    Nullable types and non-null types﻿ </vt:lpstr>
      <vt:lpstr>Regular Null Assignement</vt:lpstr>
      <vt:lpstr>Nullable Types ? operator</vt:lpstr>
      <vt:lpstr>Checking Null Conditions</vt:lpstr>
      <vt:lpstr>Safe Navigation Calls / Operator ?.</vt:lpstr>
      <vt:lpstr>Elvis Operator ?: </vt:lpstr>
      <vt:lpstr>The !! operator﻿ : If you want NullPointerException</vt:lpstr>
      <vt:lpstr>Type cast Operator – as and as? Safe Cast</vt:lpstr>
      <vt:lpstr>Control Flow</vt:lpstr>
      <vt:lpstr>if</vt:lpstr>
      <vt:lpstr>When Expression</vt:lpstr>
      <vt:lpstr>When Expression</vt:lpstr>
      <vt:lpstr>Loops</vt:lpstr>
      <vt:lpstr>Ranges and progressions﻿</vt:lpstr>
      <vt:lpstr>Break and continue in loops﻿</vt:lpstr>
      <vt:lpstr>Break and continue labels﻿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 </dc:title>
  <dc:creator>Subramanian Murugan</dc:creator>
  <cp:lastModifiedBy>Subramanian Murugan</cp:lastModifiedBy>
  <cp:revision>92</cp:revision>
  <dcterms:created xsi:type="dcterms:W3CDTF">2021-05-21T14:23:35Z</dcterms:created>
  <dcterms:modified xsi:type="dcterms:W3CDTF">2021-06-03T11:26:18Z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