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Dosis"/>
      <p:regular r:id="rId30"/>
      <p:bold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0378EC-9ED5-4E5A-A772-D1AA6B94EA93}">
  <a:tblStyle styleId="{270378EC-9ED5-4E5A-A772-D1AA6B94E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6bdad56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6bdad56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bdad56e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6bdad56e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6bdad56e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6bdad56e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6bdad56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6bdad56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6bdad56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6bdad56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bdad56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6bdad56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6bdad56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6bdad56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62a5e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262a5e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262a5e7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262a5e7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62a5e7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262a5e7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0b02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c0b02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262a5e7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262a5e7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bdad56e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bdad56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794d7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794d7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3fb5a5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3fb5a5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c8b0fa0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c8b0fa0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d75ab74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d75ab74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bdad5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bdad5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bdad56e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bdad56e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61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hyperlink" Target="https://microprofile.io/" TargetMode="External"/><Relationship Id="rId5" Type="http://schemas.openxmlformats.org/officeDocument/2006/relationships/hyperlink" Target="https://microprofile.io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wnload.eclipse.org/microprofile/microprofile-fault-tolerance-4.0/microprofile-fault-tolerance-spec-4.0.html#_backward_incompatible_changes" TargetMode="External"/><Relationship Id="rId4" Type="http://schemas.openxmlformats.org/officeDocument/2006/relationships/hyperlink" Target="https://github.com/eclipse/microprofile-fault-tolerance/releases/tag/4.0" TargetMode="External"/><Relationship Id="rId5" Type="http://schemas.openxmlformats.org/officeDocument/2006/relationships/hyperlink" Target="https://download.eclipse.org/microprofile/microprofile-fault-tolerance-4.0/microprofile-fault-tolerance-spec-4.0.html#release_notes_4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wnload.eclipse.org/microprofile/microprofile-health-4.0/microprofile-health-spec-4.0.html#_incompatible_changes" TargetMode="External"/><Relationship Id="rId4" Type="http://schemas.openxmlformats.org/officeDocument/2006/relationships/hyperlink" Target="https://github.com/eclipse/microprofile-health/releases/tag/4.0" TargetMode="External"/><Relationship Id="rId5" Type="http://schemas.openxmlformats.org/officeDocument/2006/relationships/hyperlink" Target="https://download.eclipse.org/microprofile/microprofile-health-4.0/microprofile-health-spec-4.0.html#release_notes_4_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wnload.eclipse.org/microprofile/microprofile-jwt-auth-2.0/microprofile-jwt-auth-spec-2.0.html#release_notes_20" TargetMode="External"/><Relationship Id="rId4" Type="http://schemas.openxmlformats.org/officeDocument/2006/relationships/hyperlink" Target="https://github.com/eclipse/microprofile-jwt-auth/releases/tag/2.0" TargetMode="External"/><Relationship Id="rId5" Type="http://schemas.openxmlformats.org/officeDocument/2006/relationships/hyperlink" Target="https://download.eclipse.org/microprofile/microprofile-jwt-auth-2.0/microprofile-jwt-auth-spec-2.0.html#release_notes_2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wnload.eclipse.org/microprofile/microprofile-metrics-4.0/microprofile-metrics-spec-4.0.html#_breaking_changes" TargetMode="External"/><Relationship Id="rId4" Type="http://schemas.openxmlformats.org/officeDocument/2006/relationships/hyperlink" Target="https://github.com/eclipse/microprofile-metrics/releases/tag/4.0" TargetMode="External"/><Relationship Id="rId5" Type="http://schemas.openxmlformats.org/officeDocument/2006/relationships/hyperlink" Target="https://download.eclipse.org/microprofile/microprofile-metrics-4.0/microprofile-metrics-spec-4.0.html#release_notes_4_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wnload.eclipse.org/microprofile/staging/microprofile-opentracing-3.0/microprofile-opentracing-spec-3.0.html#_incompatible_changes" TargetMode="External"/><Relationship Id="rId4" Type="http://schemas.openxmlformats.org/officeDocument/2006/relationships/hyperlink" Target="https://github.com/eclipse/microprofile-opentracing/releases/tag/3.0" TargetMode="External"/><Relationship Id="rId5" Type="http://schemas.openxmlformats.org/officeDocument/2006/relationships/hyperlink" Target="https://download.eclipse.org/microprofile/microprofile-opentracing-3.0/microprofile-opentracing-spec-3.0.html#_release_3_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wnload.eclipse.org/microprofile/microprofile-open-api-3.0/microprofile-openapi-spec-3.0.html#_incompatible_changes" TargetMode="External"/><Relationship Id="rId4" Type="http://schemas.openxmlformats.org/officeDocument/2006/relationships/hyperlink" Target="https://github.com/eclipse/microprofile-open-api/releases/tag/3.0" TargetMode="External"/><Relationship Id="rId5" Type="http://schemas.openxmlformats.org/officeDocument/2006/relationships/hyperlink" Target="https://download.eclipse.org/microprofile/microprofile-open-api-3.0/microprofile-openapi-spec-3.0.html#release_notes_2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wnload.eclipse.org/microprofile/microprofile-rest-client-3.0/microprofile-rest-client-spec-3.0.html#_incompatible_changes" TargetMode="External"/><Relationship Id="rId4" Type="http://schemas.openxmlformats.org/officeDocument/2006/relationships/hyperlink" Target="https://github.com/eclipse/microprofile-rest-client/releases/tag/3.0" TargetMode="External"/><Relationship Id="rId5" Type="http://schemas.openxmlformats.org/officeDocument/2006/relationships/hyperlink" Target="https://download.eclipse.org/microprofile/microprofile-rest-client-3.0/microprofile-rest-client-spec-3.0.html#release_notes_3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hyperlink" Target="https://start.microprofile.io/" TargetMode="External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eclipse/microprofile-reactive-messaging/tree/2.0/tck" TargetMode="External"/><Relationship Id="rId11" Type="http://schemas.openxmlformats.org/officeDocument/2006/relationships/hyperlink" Target="https://download.eclipse.org/microprofile/microprofile-context-propagation-1.3/microprofile-context-propagation-spec-1.3.pdf" TargetMode="External"/><Relationship Id="rId10" Type="http://schemas.openxmlformats.org/officeDocument/2006/relationships/hyperlink" Target="https://microprofile.io/project/eclipse/microprofile-context-propagation" TargetMode="External"/><Relationship Id="rId13" Type="http://schemas.openxmlformats.org/officeDocument/2006/relationships/hyperlink" Target="https://github.com/eclipse/microprofile-context-propagation/tree/1.3/tck/src/main/java/org/eclipse/microprofile/context/tck" TargetMode="External"/><Relationship Id="rId12" Type="http://schemas.openxmlformats.org/officeDocument/2006/relationships/hyperlink" Target="https://download.eclipse.org/microprofile/microprofile-context-propagation-1.3/microprofile-context-propagation-spec-1.3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eclipse/microprofile-reactive-streams-operators" TargetMode="External"/><Relationship Id="rId4" Type="http://schemas.openxmlformats.org/officeDocument/2006/relationships/hyperlink" Target="https://github.com/eclipse/microprofile-reactive-streams-operators/releases/tag/2.0" TargetMode="External"/><Relationship Id="rId9" Type="http://schemas.openxmlformats.org/officeDocument/2006/relationships/hyperlink" Target="https://github.com/eclipse/microprofile-context-propagation/releases/tag/1.3" TargetMode="External"/><Relationship Id="rId15" Type="http://schemas.openxmlformats.org/officeDocument/2006/relationships/hyperlink" Target="https://github.com/eclipse/microprofile-concurrency" TargetMode="External"/><Relationship Id="rId14" Type="http://schemas.openxmlformats.org/officeDocument/2006/relationships/hyperlink" Target="https://github.com/eclipse/microprofile-reactive-messaging" TargetMode="External"/><Relationship Id="rId17" Type="http://schemas.openxmlformats.org/officeDocument/2006/relationships/hyperlink" Target="https://github.com/eclipse/microprofile-reactive-messaging" TargetMode="External"/><Relationship Id="rId16" Type="http://schemas.openxmlformats.org/officeDocument/2006/relationships/hyperlink" Target="https://github.com/eclipse/microprofile-reactive-messaging/releases/tag/2.0" TargetMode="External"/><Relationship Id="rId5" Type="http://schemas.openxmlformats.org/officeDocument/2006/relationships/hyperlink" Target="https://microprofile.io/project/eclipse/microprofile-reactive-streams" TargetMode="External"/><Relationship Id="rId19" Type="http://schemas.openxmlformats.org/officeDocument/2006/relationships/hyperlink" Target="https://download.eclipse.org/microprofile/microprofile-reactive-messaging-2.0/microprofile-reactive-messaging-spec-2.0.html" TargetMode="External"/><Relationship Id="rId6" Type="http://schemas.openxmlformats.org/officeDocument/2006/relationships/hyperlink" Target="https://download.eclipse.org/microprofile/microprofile-reactive-streams-operators-2.0/microprofile-reactive-streams-operators-spec-2.0.pdf" TargetMode="External"/><Relationship Id="rId18" Type="http://schemas.openxmlformats.org/officeDocument/2006/relationships/hyperlink" Target="https://download.eclipse.org/microprofile/microprofile-reactive-messaging-2.0/microprofile-reactive-messaging-spec-2.0.pdf" TargetMode="External"/><Relationship Id="rId7" Type="http://schemas.openxmlformats.org/officeDocument/2006/relationships/hyperlink" Target="https://download.eclipse.org/microprofile/microprofile-reactive-streams-operators-2.0/microprofile-reactive-streams-operators-spec-2.0.html" TargetMode="External"/><Relationship Id="rId8" Type="http://schemas.openxmlformats.org/officeDocument/2006/relationships/hyperlink" Target="https://github.com/eclipse/microprofile-reactive-streams-operators/tree/2.0/tck" TargetMode="Externa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hyperlink" Target="http://microprofile.io/projects" TargetMode="External"/><Relationship Id="rId13" Type="http://schemas.openxmlformats.org/officeDocument/2006/relationships/image" Target="../media/image21.jpg"/><Relationship Id="rId12" Type="http://schemas.openxmlformats.org/officeDocument/2006/relationships/hyperlink" Target="https://groups.google.com/forum/#!forum/microprofi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hyperlink" Target="https://calendar.google.com/calendar/embed?src=gbnbc373ga40n0tvbl88nkc3r4%40group.calendar.google.com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s://www.youtube.com/channel/UC_Uqc8MYFDoCItFIGheMD_w?view_as=subscriber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calendar.google.com/calendar/embed?src=gbnbc373ga40n0tvbl88nkc3r4%40group.calendar.google.com" TargetMode="External"/><Relationship Id="rId7" Type="http://schemas.openxmlformats.org/officeDocument/2006/relationships/hyperlink" Target="https://calendar.google.com/calendar/embed?src=gbnbc373ga40n0tvbl88nkc3r4%40group.calendar.google.com" TargetMode="External"/><Relationship Id="rId8" Type="http://schemas.openxmlformats.org/officeDocument/2006/relationships/hyperlink" Target="https://calendar.google.com/calendar/embed?src=gbnbc373ga40n0tvbl88nkc3r4%40group.calendar.goo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lipse.org/org/workinggroups/" TargetMode="External"/><Relationship Id="rId4" Type="http://schemas.openxmlformats.org/officeDocument/2006/relationships/hyperlink" Target="https://www.eclipse.org/org/workinggroups/microprofile-charter.php" TargetMode="External"/><Relationship Id="rId5" Type="http://schemas.openxmlformats.org/officeDocument/2006/relationships/hyperlink" Target="https://www.eclipse.org/org/workinggroups/microprofile-charter.php" TargetMode="External"/><Relationship Id="rId6" Type="http://schemas.openxmlformats.org/officeDocument/2006/relationships/hyperlink" Target="https://microprofile.io/microprofile-specification-process/" TargetMode="External"/><Relationship Id="rId7" Type="http://schemas.openxmlformats.org/officeDocument/2006/relationships/hyperlink" Target="https://microprofile.io/2021/08/05/microprofile-4-1-is-now-available/" TargetMode="External"/><Relationship Id="rId8" Type="http://schemas.openxmlformats.org/officeDocument/2006/relationships/hyperlink" Target="https://microprofile.io/workinggroup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download.eclipse.org/microprofile/microprofile-5.0/microprofile-spec-5.0.html#jakarta-cdi" TargetMode="External"/><Relationship Id="rId10" Type="http://schemas.openxmlformats.org/officeDocument/2006/relationships/hyperlink" Target="https://download.eclipse.org/microprofile/microprofile-5.0/microprofile-spec-5.0.html#mp-rest-client" TargetMode="External"/><Relationship Id="rId13" Type="http://schemas.openxmlformats.org/officeDocument/2006/relationships/hyperlink" Target="https://download.eclipse.org/microprofile/microprofile-5.0/microprofile-spec-5.0.html#jakarta-jsonb" TargetMode="External"/><Relationship Id="rId12" Type="http://schemas.openxmlformats.org/officeDocument/2006/relationships/hyperlink" Target="https://download.eclipse.org/microprofile/microprofile-5.0/microprofile-spec-5.0.html#jakarta-jax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wnload.eclipse.org/microprofile/microprofile-5.0/microprofile-spec-5.0.html#mp-config" TargetMode="External"/><Relationship Id="rId4" Type="http://schemas.openxmlformats.org/officeDocument/2006/relationships/hyperlink" Target="https://download.eclipse.org/microprofile/microprofile-5.0/microprofile-spec-5.0.html#mp-fault-tolerance" TargetMode="External"/><Relationship Id="rId9" Type="http://schemas.openxmlformats.org/officeDocument/2006/relationships/hyperlink" Target="https://download.eclipse.org/microprofile/microprofile-5.0/microprofile-spec-5.0.html#mp-opentracing" TargetMode="External"/><Relationship Id="rId15" Type="http://schemas.openxmlformats.org/officeDocument/2006/relationships/hyperlink" Target="https://download.eclipse.org/microprofile/microprofile-5.0/microprofile-spec-5.0.html#jakarta-annotations" TargetMode="External"/><Relationship Id="rId14" Type="http://schemas.openxmlformats.org/officeDocument/2006/relationships/hyperlink" Target="https://download.eclipse.org/microprofile/microprofile-5.0/microprofile-spec-5.0.html#jakarta-jsonp" TargetMode="External"/><Relationship Id="rId5" Type="http://schemas.openxmlformats.org/officeDocument/2006/relationships/hyperlink" Target="https://download.eclipse.org/microprofile/microprofile-5.0/microprofile-spec-5.0.html#mp-health-check" TargetMode="External"/><Relationship Id="rId6" Type="http://schemas.openxmlformats.org/officeDocument/2006/relationships/hyperlink" Target="https://download.eclipse.org/microprofile/microprofile-5.0/microprofile-spec-5.0.html#mp-jwt-auth" TargetMode="External"/><Relationship Id="rId7" Type="http://schemas.openxmlformats.org/officeDocument/2006/relationships/hyperlink" Target="https://download.eclipse.org/microprofile/microprofile-5.0/microprofile-spec-5.0.html#mp-metrics" TargetMode="External"/><Relationship Id="rId8" Type="http://schemas.openxmlformats.org/officeDocument/2006/relationships/hyperlink" Target="https://download.eclipse.org/microprofile/microprofile-5.0/microprofile-spec-5.0.html#mp-open-api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://tomee.apache.org" TargetMode="External"/><Relationship Id="rId11" Type="http://schemas.openxmlformats.org/officeDocument/2006/relationships/hyperlink" Target="https://ee.kumuluz.com/" TargetMode="External"/><Relationship Id="rId10" Type="http://schemas.openxmlformats.org/officeDocument/2006/relationships/image" Target="../media/image5.png"/><Relationship Id="rId21" Type="http://schemas.openxmlformats.org/officeDocument/2006/relationships/image" Target="../media/image22.png"/><Relationship Id="rId13" Type="http://schemas.openxmlformats.org/officeDocument/2006/relationships/hyperlink" Target="https://www.payara.fish/payara_micro" TargetMode="External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orntail.io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github.com/fujitsu/launcher" TargetMode="External"/><Relationship Id="rId15" Type="http://schemas.openxmlformats.org/officeDocument/2006/relationships/hyperlink" Target="https://quarkus.io/" TargetMode="External"/><Relationship Id="rId14" Type="http://schemas.openxmlformats.org/officeDocument/2006/relationships/image" Target="../media/image24.png"/><Relationship Id="rId17" Type="http://schemas.openxmlformats.org/officeDocument/2006/relationships/hyperlink" Target="https://wildfly.org/" TargetMode="External"/><Relationship Id="rId16" Type="http://schemas.openxmlformats.org/officeDocument/2006/relationships/image" Target="../media/image12.png"/><Relationship Id="rId5" Type="http://schemas.openxmlformats.org/officeDocument/2006/relationships/hyperlink" Target="https://openliberty.io/" TargetMode="External"/><Relationship Id="rId19" Type="http://schemas.openxmlformats.org/officeDocument/2006/relationships/hyperlink" Target="https://wiki.eclipse.org/MicroProfile/Implementation" TargetMode="External"/><Relationship Id="rId6" Type="http://schemas.openxmlformats.org/officeDocument/2006/relationships/image" Target="../media/image7.png"/><Relationship Id="rId18" Type="http://schemas.openxmlformats.org/officeDocument/2006/relationships/image" Target="../media/image20.png"/><Relationship Id="rId7" Type="http://schemas.openxmlformats.org/officeDocument/2006/relationships/hyperlink" Target="https://helidon.io" TargetMode="External"/><Relationship Id="rId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eclipse/microprofile/releases/tag/5.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wnload.eclipse.org/microprofile/microprofile-config-3.0/microprofile-config-spec-3.0.html#_incompatible_changes" TargetMode="External"/><Relationship Id="rId4" Type="http://schemas.openxmlformats.org/officeDocument/2006/relationships/hyperlink" Target="https://github.com/eclipse/microprofile-config/releases/tag/3.0" TargetMode="External"/><Relationship Id="rId5" Type="http://schemas.openxmlformats.org/officeDocument/2006/relationships/hyperlink" Target="https://download.eclipse.org/microprofile/microprofile-config-3.0/microprofile-config-spec-3.0.html#release_notes_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MicroProfile 5.0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7th Dec,</a:t>
            </a:r>
            <a:r>
              <a:rPr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2021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4250" y="4010975"/>
            <a:ext cx="289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MicroProfile</a:t>
            </a:r>
            <a:r>
              <a:rPr lang="en" u="sng">
                <a:solidFill>
                  <a:schemeClr val="hlink"/>
                </a:solidFill>
                <a:hlinkClick r:id="rId5"/>
              </a:rPr>
              <a:t> Community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MP-Mark-gold-web.png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9150" y="31352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9425" y="2669295"/>
            <a:ext cx="1193025" cy="19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21900" y="4774825"/>
            <a:ext cx="8520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Copyright © 2021, Eclipse Foundation, Inc. | Made available under the Eclipse Public  License 2.0 (EPL-2.0)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Fault Tolerance 4.0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83400" y="1430900"/>
            <a:ext cx="79890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Defines easy to use and flexible APIs for building resilient applications</a:t>
            </a:r>
            <a:b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Health 4.0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Expose the availability of a MicroProfile runtime to underlying platform</a:t>
            </a:r>
            <a:br>
              <a:rPr i="1" lang="en" sz="1800"/>
            </a:br>
            <a:endParaRPr i="1"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JWT RBAC 2.0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Using OpenID Connect(OIDC) based JSON Web Tokens(JWT) for role based access control(RBAC) of microservice endpoints.</a:t>
            </a:r>
            <a:endParaRPr i="1" sz="1800"/>
          </a:p>
        </p:txBody>
      </p:sp>
      <p:sp>
        <p:nvSpPr>
          <p:cNvPr id="184" name="Google Shape;184;p24"/>
          <p:cNvSpPr txBox="1"/>
          <p:nvPr/>
        </p:nvSpPr>
        <p:spPr>
          <a:xfrm>
            <a:off x="541675" y="2269900"/>
            <a:ext cx="632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Metrics 4.0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483400" y="143090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Define custom application metrics and expose platform metrics on a standard endpoint using standard formats</a:t>
            </a:r>
            <a:endParaRPr i="1" sz="1800"/>
          </a:p>
        </p:txBody>
      </p:sp>
      <p:sp>
        <p:nvSpPr>
          <p:cNvPr id="192" name="Google Shape;192;p25"/>
          <p:cNvSpPr txBox="1"/>
          <p:nvPr/>
        </p:nvSpPr>
        <p:spPr>
          <a:xfrm>
            <a:off x="528775" y="2369500"/>
            <a:ext cx="4725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OpenTracing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Trace request flows between service boundaries</a:t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80375" y="2024825"/>
            <a:ext cx="5589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OpenAPI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483450" y="143325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Provides Java interfaces and programming models to natively  produce OpenAPI v3 documents  from JAX-RS applications</a:t>
            </a:r>
            <a:br>
              <a:rPr i="1" lang="en" sz="1800"/>
            </a:br>
            <a:br>
              <a:rPr i="1" lang="en" sz="1800"/>
            </a:br>
            <a:endParaRPr i="1" sz="1800"/>
          </a:p>
        </p:txBody>
      </p:sp>
      <p:sp>
        <p:nvSpPr>
          <p:cNvPr id="208" name="Google Shape;208;p27"/>
          <p:cNvSpPr txBox="1"/>
          <p:nvPr/>
        </p:nvSpPr>
        <p:spPr>
          <a:xfrm>
            <a:off x="567475" y="2433600"/>
            <a:ext cx="675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Rest Client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Type-safe rest client defined as Java interfaces</a:t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78375" y="2054159"/>
            <a:ext cx="66081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What's new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Backwards Incompatible changes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Specification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800">
                <a:solidFill>
                  <a:schemeClr val="dk1"/>
                </a:solidFill>
              </a:rPr>
              <a:t> (</a:t>
            </a: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i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270600" y="1440975"/>
            <a:ext cx="38940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Generate MicroProfile projects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Visual Studio Code plugin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Intellij Plugin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Command line tooling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600" y="1170125"/>
            <a:ext cx="4663585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start.microprofile.io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59300" y="1152475"/>
            <a:ext cx="27582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Streams Operators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set of operators to create new reactive streams, process the transiting data and consume them with ease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301825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{270378EC-9ED5-4E5A-A772-D1AA6B94EA93}</a:tableStyleId>
              </a:tblPr>
              <a:tblGrid>
                <a:gridCol w="225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Reactive Streams Operators 2.0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30"/>
          <p:cNvSpPr txBox="1"/>
          <p:nvPr/>
        </p:nvSpPr>
        <p:spPr>
          <a:xfrm>
            <a:off x="1315325" y="4379600"/>
            <a:ext cx="6227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Standalone Specifications</a:t>
            </a:r>
            <a:endParaRPr b="1" sz="2400"/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6094625" y="272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{270378EC-9ED5-4E5A-A772-D1AA6B94EA93}</a:tableStyleId>
              </a:tblPr>
              <a:tblGrid>
                <a:gridCol w="262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Context Propagation 1.3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2912600" y="1152475"/>
            <a:ext cx="2997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Messaging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Defines a development model for declaring CDI </a:t>
            </a:r>
            <a:r>
              <a:rPr i="1" lang="en" sz="1300">
                <a:solidFill>
                  <a:schemeClr val="dk1"/>
                </a:solidFill>
              </a:rPr>
              <a:t>beans</a:t>
            </a:r>
            <a:r>
              <a:rPr lang="en" sz="1300">
                <a:solidFill>
                  <a:schemeClr val="dk1"/>
                </a:solidFill>
              </a:rPr>
              <a:t> producing, consuming and processing messages. It relies on Reactive Streams Operators and CDI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5983225" y="1152475"/>
            <a:ext cx="28560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5"/>
              </a:rPr>
              <a:t>MicroProfile Context Propagation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APIs for propagating contexts across units of work that are thread-agnostic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236" name="Google Shape;236;p30"/>
          <p:cNvGraphicFramePr/>
          <p:nvPr/>
        </p:nvGraphicFramePr>
        <p:xfrm>
          <a:off x="2933700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{270378EC-9ED5-4E5A-A772-D1AA6B94EA93}</a:tableStyleId>
              </a:tblPr>
              <a:tblGrid>
                <a:gridCol w="275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MicroProfile Reactive Messaging 2.0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Project page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Spec PDF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Spec HTML doc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hlinkClick r:id="rId20"/>
                        </a:rPr>
                        <a:t>TCK</a:t>
                      </a:r>
                      <a:r>
                        <a:rPr lang="en" sz="1000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30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Reactive Capabilities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31"/>
          <p:cNvGrpSpPr/>
          <p:nvPr/>
        </p:nvGrpSpPr>
        <p:grpSpPr>
          <a:xfrm>
            <a:off x="6476175" y="3080609"/>
            <a:ext cx="1518300" cy="1225341"/>
            <a:chOff x="5409375" y="3080609"/>
            <a:chExt cx="1518300" cy="1225341"/>
          </a:xfrm>
        </p:grpSpPr>
        <p:pic>
          <p:nvPicPr>
            <p:cNvPr id="244" name="Google Shape;24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7142" y="3080609"/>
              <a:ext cx="855600" cy="85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31"/>
            <p:cNvSpPr txBox="1"/>
            <p:nvPr/>
          </p:nvSpPr>
          <p:spPr>
            <a:xfrm>
              <a:off x="5409375" y="3912350"/>
              <a:ext cx="1518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4"/>
                </a:rPr>
                <a:t>Video Hangouts</a:t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>
            <a:off x="941388" y="3008796"/>
            <a:ext cx="1976400" cy="1302679"/>
            <a:chOff x="1550988" y="3008796"/>
            <a:chExt cx="1976400" cy="1302679"/>
          </a:xfrm>
        </p:grpSpPr>
        <p:pic>
          <p:nvPicPr>
            <p:cNvPr id="247" name="Google Shape;24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39575" y="3008796"/>
              <a:ext cx="999225" cy="99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1"/>
            <p:cNvSpPr txBox="1"/>
            <p:nvPr/>
          </p:nvSpPr>
          <p:spPr>
            <a:xfrm>
              <a:off x="1550988" y="3984175"/>
              <a:ext cx="19764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6"/>
                </a:rPr>
                <a:t>Bi-Weekly &amp; Quarterly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7"/>
                </a:rPr>
                <a:t>General community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8"/>
                </a:rPr>
                <a:t>Meetings</a:t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4939375" y="1327051"/>
            <a:ext cx="2227200" cy="915300"/>
            <a:chOff x="594350" y="1886463"/>
            <a:chExt cx="2227200" cy="915300"/>
          </a:xfrm>
        </p:grpSpPr>
        <p:sp>
          <p:nvSpPr>
            <p:cNvPr id="250" name="Google Shape;250;p31"/>
            <p:cNvSpPr/>
            <p:nvPr/>
          </p:nvSpPr>
          <p:spPr>
            <a:xfrm>
              <a:off x="594350" y="1886463"/>
              <a:ext cx="2227200" cy="91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1" name="Google Shape;251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5950" y="1990175"/>
              <a:ext cx="1824000" cy="707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31"/>
          <p:cNvSpPr txBox="1"/>
          <p:nvPr/>
        </p:nvSpPr>
        <p:spPr>
          <a:xfrm>
            <a:off x="5256525" y="2240825"/>
            <a:ext cx="18240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MicroProfile Projects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39585" y="1356901"/>
            <a:ext cx="855600" cy="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1780038" y="2240825"/>
            <a:ext cx="151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Google Groups</a:t>
            </a:r>
            <a:endParaRPr/>
          </a:p>
        </p:txBody>
      </p:sp>
      <p:grpSp>
        <p:nvGrpSpPr>
          <p:cNvPr id="255" name="Google Shape;255;p31"/>
          <p:cNvGrpSpPr/>
          <p:nvPr/>
        </p:nvGrpSpPr>
        <p:grpSpPr>
          <a:xfrm>
            <a:off x="3872125" y="2863663"/>
            <a:ext cx="1649700" cy="1592950"/>
            <a:chOff x="3795938" y="2952175"/>
            <a:chExt cx="1649700" cy="1592950"/>
          </a:xfrm>
        </p:grpSpPr>
        <p:pic>
          <p:nvPicPr>
            <p:cNvPr id="256" name="Google Shape;256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872150" y="2952175"/>
              <a:ext cx="1368225" cy="136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31"/>
            <p:cNvSpPr txBox="1"/>
            <p:nvPr/>
          </p:nvSpPr>
          <p:spPr>
            <a:xfrm>
              <a:off x="3795938" y="4151525"/>
              <a:ext cx="1649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14"/>
                </a:rPr>
                <a:t>YouTube Channel</a:t>
              </a:r>
              <a:endParaRPr/>
            </a:p>
          </p:txBody>
        </p:sp>
      </p:grpSp>
      <p:sp>
        <p:nvSpPr>
          <p:cNvPr id="258" name="Google Shape;258;p31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Get Involved!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0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MicroProfile is an open-source community specification for Enterprise Java microservices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community of individuals, organizations, and vendors collaborating within an open source Eclipse Foundation Working Group to bring microservices to the Enterprise Java  community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is MicroProfile?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MicroProfile</a:t>
            </a:r>
            <a:endParaRPr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P-Mark-gold-web.png"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150" y="28304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221900" y="4774825"/>
            <a:ext cx="8520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Copyright © 2021, Eclipse Foundation, Inc. | Made available under the Eclipse Public  License 2.0 (EPL-2.0)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October 1st, 2020, MicroProfile became a member of the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Eclipse Working Group</a:t>
            </a:r>
            <a:r>
              <a:rPr lang="en" sz="1600">
                <a:solidFill>
                  <a:schemeClr val="dk1"/>
                </a:solidFill>
              </a:rPr>
              <a:t> to </a:t>
            </a:r>
            <a:r>
              <a:rPr lang="en" sz="1600">
                <a:solidFill>
                  <a:schemeClr val="dk1"/>
                </a:solidFill>
              </a:rPr>
              <a:t>close its</a:t>
            </a:r>
            <a:r>
              <a:rPr lang="en" sz="1600">
                <a:solidFill>
                  <a:schemeClr val="dk1"/>
                </a:solidFill>
              </a:rPr>
              <a:t> intellectual property gap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Charter</a:t>
            </a:r>
            <a:r>
              <a:rPr lang="en" sz="1600">
                <a:solidFill>
                  <a:schemeClr val="dk1"/>
                </a:solidFill>
              </a:rPr>
              <a:t> defines the MicroProfile Working Group vision and scope, governance, membership, and more.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MicroProfile component specifications follow the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MicroProfile Specification Process</a:t>
            </a:r>
            <a:r>
              <a:rPr lang="en" sz="1600">
                <a:solidFill>
                  <a:schemeClr val="dk1"/>
                </a:solidFill>
              </a:rPr>
              <a:t>, a compatible specialization of the Eclipse Specification Process.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MicroProfile 4.1 </a:t>
            </a:r>
            <a:r>
              <a:rPr lang="en" sz="1600">
                <a:solidFill>
                  <a:schemeClr val="dk1"/>
                </a:solidFill>
              </a:rPr>
              <a:t>is the first release delivered under the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MicroProfile Working Group </a:t>
            </a:r>
            <a:r>
              <a:rPr lang="en" sz="1600">
                <a:solidFill>
                  <a:schemeClr val="dk1"/>
                </a:solidFill>
              </a:rPr>
              <a:t>with compatible implementation declared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Working Group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Defined the compatible implementation for MicroProfile 5.0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>
                <a:solidFill>
                  <a:schemeClr val="dk1"/>
                </a:solidFill>
              </a:rPr>
              <a:t>[Required] Passing the 8 MicroProfile Specification TCKs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MicroProfile Config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MicroProfile Fault Tolerance 4.0</a:t>
            </a:r>
            <a:endParaRPr sz="13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MicroProfile Health 4.0</a:t>
            </a:r>
            <a:endParaRPr sz="13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MicroProfile JWT Authentication 2.0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MicroProfile Metrics 4.0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MicroProfile OpenAPI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MicroProfile OpenTracing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MicroProfile Rest Client 3.0</a:t>
            </a:r>
            <a:endParaRPr sz="1000" u="sng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[Optional] Passing the 5 Jakarta Specification TCKs 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CDI (Jakarta Contexts and Dependency Injection)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JAX-RS (Jakarta RESTful Web Services) 3.0</a:t>
            </a:r>
            <a:endParaRPr sz="15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JSON-B (Jakarta JSON Binding) 1.0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JSON-P (Jakarta JSON Processing) 2.0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Jakarta Annotations 1.3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Java SE 8 or higher</a:t>
            </a:r>
            <a:endParaRPr sz="1400" u="sng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Release Compatible Implementation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Working Group Corporate Members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550" y="2958725"/>
            <a:ext cx="1627200" cy="3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00" y="3986073"/>
            <a:ext cx="1935225" cy="4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148" y="3874974"/>
            <a:ext cx="1935224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4600" y="2733344"/>
            <a:ext cx="1657249" cy="8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3074" y="3835675"/>
            <a:ext cx="1828803" cy="102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450" y="2828962"/>
            <a:ext cx="1627208" cy="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1938" y="1483984"/>
            <a:ext cx="1032381" cy="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9013" y="1389075"/>
            <a:ext cx="1484811" cy="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3426" y="1322686"/>
            <a:ext cx="1097075" cy="1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11074" y="2830511"/>
            <a:ext cx="1973400" cy="50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14600" y="1696250"/>
            <a:ext cx="197339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062" y="1273138"/>
            <a:ext cx="1158427" cy="92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L_badge.png" id="106" name="Google Shape;106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344" y="2705400"/>
            <a:ext cx="2274830" cy="6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8850" y="2637542"/>
            <a:ext cx="1412549" cy="81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975" y="1286075"/>
            <a:ext cx="1198700" cy="1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31220" y="2885187"/>
            <a:ext cx="2308029" cy="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8200" y="1278288"/>
            <a:ext cx="1843038" cy="11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87676" y="3956450"/>
            <a:ext cx="254361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75450" y="3796625"/>
            <a:ext cx="24330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Current MicroProfile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9"/>
              </a:rPr>
              <a:t>Implementations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4" name="Google Shape;114;p18">
            <a:hlinkClick r:id="rId20"/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684693" y="1407175"/>
            <a:ext cx="2074382" cy="9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311700" y="1177600"/>
            <a:ext cx="85188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Released</a:t>
            </a:r>
            <a:r>
              <a:rPr lang="en" sz="1600">
                <a:solidFill>
                  <a:schemeClr val="dk1"/>
                </a:solidFill>
              </a:rPr>
              <a:t> 6th Dec 2021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Offered in the release: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Updated all eight MicroProfile Component specifications to align with Jakarta EE 9.1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5.0 Released!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084475" y="1203650"/>
            <a:ext cx="5205600" cy="295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874926" y="3903601"/>
            <a:ext cx="1934400" cy="303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MicroProfile 5.0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01775" y="2594165"/>
            <a:ext cx="11703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JAX-RS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497941" y="2595471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JSON-P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278991" y="2610621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CDI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936339" y="1327717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Config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279003" y="1963429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Fault</a:t>
            </a:r>
            <a:b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Tolerance 4.0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710664" y="1963429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JWT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Authentication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2.0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928538" y="1960953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4.0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497940" y="1960966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4.0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279003" y="1316214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Tracing 3.0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497940" y="1316870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API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683293" y="4452376"/>
            <a:ext cx="251100" cy="1284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963800" y="4441040"/>
            <a:ext cx="1462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Updated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683293" y="4655740"/>
            <a:ext cx="251100" cy="128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99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963800" y="4633676"/>
            <a:ext cx="4248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No change from last release (MicroProfile 4.1)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683293" y="4249006"/>
            <a:ext cx="251100" cy="128400"/>
          </a:xfrm>
          <a:prstGeom prst="rect">
            <a:avLst/>
          </a:prstGeom>
          <a:solidFill>
            <a:srgbClr val="3A81BA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963800" y="4230873"/>
            <a:ext cx="1462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New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717140" y="1316870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Rest Client 3.0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928553" y="2594162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JSON-B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6513525" y="1203656"/>
            <a:ext cx="1673100" cy="3334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773650" y="1045750"/>
            <a:ext cx="1136700" cy="303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Standalone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773466" y="2614725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0000F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 Propagation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1.3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765403" y="1999277"/>
            <a:ext cx="1153200" cy="58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Streams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Operators 2.0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506025" y="4538361"/>
            <a:ext cx="1673100" cy="303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Outside umbrella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765403" y="1383833"/>
            <a:ext cx="1153200" cy="58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Messaging 2.0</a:t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765391" y="3268838"/>
            <a:ext cx="1153200" cy="58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GraphQL 1.1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773466" y="3903610"/>
            <a:ext cx="1153200" cy="58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LRA </a:t>
            </a: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063216" y="3229971"/>
            <a:ext cx="1153200" cy="580500"/>
          </a:xfrm>
          <a:prstGeom prst="rect">
            <a:avLst/>
          </a:prstGeom>
          <a:solidFill>
            <a:srgbClr val="123E5C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</a:t>
            </a:r>
            <a:b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Annotations 2.0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5.0 (Dec 7th 2021)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Config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83450" y="1421775"/>
            <a:ext cx="79890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Provides </a:t>
            </a:r>
            <a:r>
              <a:rPr i="1" lang="en" sz="1800"/>
              <a:t>an easy to use and flexible system for application configuration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What's new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Updated to use Jakarta EE 9 dependencies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Backwards incompatible changes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 sz="1600">
                <a:solidFill>
                  <a:schemeClr val="dk1"/>
                </a:solidFill>
              </a:rPr>
              <a:t> ...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Specification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i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