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6" r:id="rId24"/>
    <p:sldId id="278" r:id="rId25"/>
    <p:sldId id="279" r:id="rId26"/>
    <p:sldId id="288" r:id="rId27"/>
    <p:sldId id="289" r:id="rId28"/>
    <p:sldId id="280" r:id="rId29"/>
    <p:sldId id="286" r:id="rId30"/>
    <p:sldId id="290" r:id="rId31"/>
    <p:sldId id="285" r:id="rId32"/>
    <p:sldId id="291" r:id="rId33"/>
    <p:sldId id="287" r:id="rId34"/>
    <p:sldId id="281" r:id="rId35"/>
    <p:sldId id="292" r:id="rId36"/>
    <p:sldId id="293" r:id="rId37"/>
    <p:sldId id="296" r:id="rId38"/>
    <p:sldId id="299" r:id="rId39"/>
    <p:sldId id="300" r:id="rId40"/>
    <p:sldId id="298" r:id="rId41"/>
    <p:sldId id="294"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86885C-83EE-4913-844A-DBD886A5A611}">
          <p14:sldIdLst>
            <p14:sldId id="256"/>
            <p14:sldId id="257"/>
            <p14:sldId id="258"/>
            <p14:sldId id="283"/>
            <p14:sldId id="259"/>
            <p14:sldId id="260"/>
            <p14:sldId id="261"/>
            <p14:sldId id="262"/>
            <p14:sldId id="263"/>
            <p14:sldId id="264"/>
            <p14:sldId id="265"/>
            <p14:sldId id="266"/>
            <p14:sldId id="267"/>
            <p14:sldId id="268"/>
            <p14:sldId id="269"/>
            <p14:sldId id="270"/>
            <p14:sldId id="271"/>
            <p14:sldId id="272"/>
            <p14:sldId id="273"/>
            <p14:sldId id="274"/>
            <p14:sldId id="275"/>
            <p14:sldId id="277"/>
            <p14:sldId id="276"/>
            <p14:sldId id="278"/>
          </p14:sldIdLst>
        </p14:section>
        <p14:section name="Untitled Section" id="{AA75E698-C8BC-4FAD-BBD0-022BB3C58235}">
          <p14:sldIdLst>
            <p14:sldId id="279"/>
            <p14:sldId id="288"/>
            <p14:sldId id="289"/>
            <p14:sldId id="280"/>
            <p14:sldId id="286"/>
            <p14:sldId id="290"/>
            <p14:sldId id="285"/>
            <p14:sldId id="291"/>
            <p14:sldId id="287"/>
            <p14:sldId id="281"/>
            <p14:sldId id="292"/>
            <p14:sldId id="293"/>
            <p14:sldId id="296"/>
            <p14:sldId id="299"/>
            <p14:sldId id="300"/>
            <p14:sldId id="298"/>
            <p14:sldId id="294"/>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AAEB-04FA-4801-B7A8-F5BD67825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854D03-3F70-478C-A2C3-FDA35E6B7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831C3B-1292-46FB-B07F-A409D9ECB3C3}"/>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5" name="Footer Placeholder 4">
            <a:extLst>
              <a:ext uri="{FF2B5EF4-FFF2-40B4-BE49-F238E27FC236}">
                <a16:creationId xmlns:a16="http://schemas.microsoft.com/office/drawing/2014/main" id="{F2C1F43A-56C2-47F3-AB54-84030C6B8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5E669A-8CFF-48A4-8106-51DBE7AC43B3}"/>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276693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D3BC-9658-4391-8EE8-FD51C56FCE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B1AB31-2925-425A-AC3F-96C1AE83A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2DA5B-959C-4520-BF8B-4B5AB98F510D}"/>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5" name="Footer Placeholder 4">
            <a:extLst>
              <a:ext uri="{FF2B5EF4-FFF2-40B4-BE49-F238E27FC236}">
                <a16:creationId xmlns:a16="http://schemas.microsoft.com/office/drawing/2014/main" id="{0EA92EA9-1C38-4DFD-A2C6-A071131DC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EE4FA-4A02-494F-AA3F-B6000FCB8C58}"/>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100840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ABBA2-CE6B-47F9-9653-FB87B27226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54634F-6A0A-4386-864D-30B764EF87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044FC8-4538-4986-B14E-B6C6FA83AA70}"/>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5" name="Footer Placeholder 4">
            <a:extLst>
              <a:ext uri="{FF2B5EF4-FFF2-40B4-BE49-F238E27FC236}">
                <a16:creationId xmlns:a16="http://schemas.microsoft.com/office/drawing/2014/main" id="{FDB774FD-C3D9-45D2-9DC4-CFC54B23C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55A81-37F3-42D5-8DEB-E83FDB945D9E}"/>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302179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only">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2688851122"/>
              </p:ext>
            </p:extLst>
          </p:nvPr>
        </p:nvGraphicFramePr>
        <p:xfrm>
          <a:off x="1681" y="1681"/>
          <a:ext cx="1679" cy="1680"/>
        </p:xfrm>
        <a:graphic>
          <a:graphicData uri="http://schemas.openxmlformats.org/presentationml/2006/ole">
            <mc:AlternateContent xmlns:mc="http://schemas.openxmlformats.org/markup-compatibility/2006">
              <mc:Choice xmlns:v="urn:schemas-microsoft-com:vml" Requires="v">
                <p:oleObj name="think-cell Folie" r:id="rId3" imgW="360" imgH="360" progId="">
                  <p:embed/>
                </p:oleObj>
              </mc:Choice>
              <mc:Fallback>
                <p:oleObj name="think-cell Folie" r:id="rId3" imgW="360" imgH="360" progId="">
                  <p:embed/>
                  <p:pic>
                    <p:nvPicPr>
                      <p:cNvPr id="3" name="Objek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 y="1681"/>
                        <a:ext cx="1679" cy="1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title" hasCustomPrompt="1"/>
          </p:nvPr>
        </p:nvSpPr>
        <p:spPr>
          <a:xfrm>
            <a:off x="342838" y="266693"/>
            <a:ext cx="11504128" cy="533386"/>
          </a:xfrm>
        </p:spPr>
        <p:txBody>
          <a:bodyPr/>
          <a:lstStyle>
            <a:lvl1pPr marL="0" indent="0">
              <a:defRPr/>
            </a:lvl1pPr>
          </a:lstStyle>
          <a:p>
            <a:r>
              <a:rPr lang="en-US"/>
              <a:t>TeleGrotesk Headline Ultra 28 (32) 40 pt</a:t>
            </a:r>
            <a:endParaRPr lang="en-US" dirty="0"/>
          </a:p>
        </p:txBody>
      </p:sp>
      <p:sp>
        <p:nvSpPr>
          <p:cNvPr id="6" name="Datumsplatzhalter 5"/>
          <p:cNvSpPr>
            <a:spLocks noGrp="1"/>
          </p:cNvSpPr>
          <p:nvPr>
            <p:ph type="dt" sz="half" idx="10"/>
          </p:nvPr>
        </p:nvSpPr>
        <p:spPr/>
        <p:txBody>
          <a:bodyPr/>
          <a:lstStyle>
            <a:lvl1pPr>
              <a:defRPr>
                <a:solidFill>
                  <a:schemeClr val="tx1"/>
                </a:solidFill>
                <a:cs typeface="Arial Unicode MS" pitchFamily="34" charset="-128"/>
              </a:defRPr>
            </a:lvl1pPr>
          </a:lstStyle>
          <a:p>
            <a:pPr fontAlgn="base">
              <a:spcAft>
                <a:spcPct val="0"/>
              </a:spcAft>
            </a:pPr>
            <a:r>
              <a:rPr lang="de-DE"/>
              <a:t>dd.mm.yyyy</a:t>
            </a:r>
            <a:endParaRPr lang="en-US" dirty="0"/>
          </a:p>
        </p:txBody>
      </p:sp>
      <p:sp>
        <p:nvSpPr>
          <p:cNvPr id="7" name="Foliennummernplatzhalter 6"/>
          <p:cNvSpPr>
            <a:spLocks noGrp="1"/>
          </p:cNvSpPr>
          <p:nvPr>
            <p:ph type="sldNum" sz="quarter" idx="11"/>
          </p:nvPr>
        </p:nvSpPr>
        <p:spPr/>
        <p:txBody>
          <a:bodyPr/>
          <a:lstStyle>
            <a:lvl1pPr>
              <a:defRPr>
                <a:solidFill>
                  <a:schemeClr val="tx1"/>
                </a:solidFill>
                <a:cs typeface="Arial Unicode MS" pitchFamily="34" charset="-128"/>
              </a:defRPr>
            </a:lvl1pPr>
          </a:lstStyle>
          <a:p>
            <a:pPr fontAlgn="base">
              <a:spcAft>
                <a:spcPct val="0"/>
              </a:spcAft>
            </a:pPr>
            <a:fld id="{31ED8236-F742-4994-B025-3D78EEC04644}" type="slidenum">
              <a:rPr lang="en-US" smtClean="0"/>
              <a:pPr fontAlgn="base">
                <a:spcAft>
                  <a:spcPct val="0"/>
                </a:spcAft>
              </a:pPr>
              <a:t>‹#›</a:t>
            </a:fld>
            <a:endParaRPr lang="en-US" dirty="0"/>
          </a:p>
        </p:txBody>
      </p:sp>
      <p:sp>
        <p:nvSpPr>
          <p:cNvPr id="8" name="Fußzeilenplatzhalter 7"/>
          <p:cNvSpPr>
            <a:spLocks noGrp="1"/>
          </p:cNvSpPr>
          <p:nvPr>
            <p:ph type="ftr" sz="quarter" idx="12"/>
          </p:nvPr>
        </p:nvSpPr>
        <p:spPr/>
        <p:txBody>
          <a:bodyPr/>
          <a:lstStyle>
            <a:lvl1pPr>
              <a:defRPr>
                <a:solidFill>
                  <a:schemeClr val="tx1"/>
                </a:solidFill>
                <a:cs typeface="Arial Unicode MS" pitchFamily="34" charset="-128"/>
              </a:defRPr>
            </a:lvl1pPr>
          </a:lstStyle>
          <a:p>
            <a:pPr fontAlgn="base">
              <a:spcAft>
                <a:spcPct val="0"/>
              </a:spcAft>
            </a:pPr>
            <a:r>
              <a:rPr lang="en-US" noProof="0" dirty="0"/>
              <a:t>– Strictly confidential, Confidential, Internal–     Author /Presentation Topic</a:t>
            </a:r>
          </a:p>
        </p:txBody>
      </p:sp>
    </p:spTree>
    <p:extLst>
      <p:ext uri="{BB962C8B-B14F-4D97-AF65-F5344CB8AC3E}">
        <p14:creationId xmlns:p14="http://schemas.microsoft.com/office/powerpoint/2010/main" val="6831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148A-AA19-4EE6-B20E-16B5CC7B4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9717A0-A589-45A6-B303-8478A4635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87FB9-A740-406C-B215-B65EC992480F}"/>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5" name="Footer Placeholder 4">
            <a:extLst>
              <a:ext uri="{FF2B5EF4-FFF2-40B4-BE49-F238E27FC236}">
                <a16:creationId xmlns:a16="http://schemas.microsoft.com/office/drawing/2014/main" id="{F0CC8406-ADD7-44CC-A87F-73BB38888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FAAA6-5302-45D5-8ABE-7E62FA72BFC3}"/>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1782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A3E-5D68-44EE-83E3-D0600ACED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525D02-F384-4E0E-BC44-9FD783119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E7CD7-5D21-4704-96F0-EFD959FDC4CB}"/>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5" name="Footer Placeholder 4">
            <a:extLst>
              <a:ext uri="{FF2B5EF4-FFF2-40B4-BE49-F238E27FC236}">
                <a16:creationId xmlns:a16="http://schemas.microsoft.com/office/drawing/2014/main" id="{B940AD85-9496-42E7-AD39-566F47A69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F3E4F-F56F-4537-9637-713DCE4B9CFA}"/>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107350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418D-AAB6-43DF-A368-25BAC50F1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3B842A-BE43-472B-B63D-401AF944D5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303301-3F56-49FD-81CB-951353263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17C1CD-EDF5-4A73-8359-79DD1E57143A}"/>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6" name="Footer Placeholder 5">
            <a:extLst>
              <a:ext uri="{FF2B5EF4-FFF2-40B4-BE49-F238E27FC236}">
                <a16:creationId xmlns:a16="http://schemas.microsoft.com/office/drawing/2014/main" id="{91FCA1E0-9CC8-4C7B-8F80-463F2012E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B6182-5E22-4EE2-AB78-7FA07F10D7FD}"/>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272605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EE55-8505-420A-A108-8EB23CA952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5F8F03-CAA3-4761-BCB6-042088AF5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BFE43-BBAF-4328-B06E-D9EA1B6FC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161AA-AA93-4140-B870-31C0BE4A4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60071-F4E9-40A5-B8E7-D2CA6FEFCC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969EB1-40BF-4684-A652-E9AEEE1E0DB1}"/>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8" name="Footer Placeholder 7">
            <a:extLst>
              <a:ext uri="{FF2B5EF4-FFF2-40B4-BE49-F238E27FC236}">
                <a16:creationId xmlns:a16="http://schemas.microsoft.com/office/drawing/2014/main" id="{B8430611-7196-415E-962B-015A710B3F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BFAC84-8E6A-4BC7-9098-6752F30CED9C}"/>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303144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BE6C-2D44-42AE-85B8-29FFF441DA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0E25AE-E4F2-44F5-852A-38FD0655F27D}"/>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4" name="Footer Placeholder 3">
            <a:extLst>
              <a:ext uri="{FF2B5EF4-FFF2-40B4-BE49-F238E27FC236}">
                <a16:creationId xmlns:a16="http://schemas.microsoft.com/office/drawing/2014/main" id="{8D82AF42-D7A9-4D29-BB69-410EE88646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03EF05-EF64-4186-A629-FA9414D7ACA0}"/>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82006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F6522-B64C-41AC-8AC4-73037E58C5C2}"/>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3" name="Footer Placeholder 2">
            <a:extLst>
              <a:ext uri="{FF2B5EF4-FFF2-40B4-BE49-F238E27FC236}">
                <a16:creationId xmlns:a16="http://schemas.microsoft.com/office/drawing/2014/main" id="{24C36B6E-48D6-4995-931B-6AE8ADEE0D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12B360-BDEB-44AD-9DEC-4D6A13C3919F}"/>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64390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65CF-3788-4FAD-9C9A-C2BCF6AE8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573188-8E54-497F-8095-DEDAD9397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CED2D2-7C37-478E-9E1F-8ECA55E99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DE9935-DAD3-4AA6-A736-66D59AB23CE4}"/>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6" name="Footer Placeholder 5">
            <a:extLst>
              <a:ext uri="{FF2B5EF4-FFF2-40B4-BE49-F238E27FC236}">
                <a16:creationId xmlns:a16="http://schemas.microsoft.com/office/drawing/2014/main" id="{781D45FC-6976-4DC6-B97E-391701112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C4660-5496-4528-B52B-A1CC1CBA9EE3}"/>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277708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AB0C-5D95-4AB2-AD59-CD654B74F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14DC75-224E-4EE2-ABBE-8B29D668B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0FA0EF-C24D-4671-AB55-E609C1B20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B1FE9-A737-436C-A6E3-2EE36BBD4C02}"/>
              </a:ext>
            </a:extLst>
          </p:cNvPr>
          <p:cNvSpPr>
            <a:spLocks noGrp="1"/>
          </p:cNvSpPr>
          <p:nvPr>
            <p:ph type="dt" sz="half" idx="10"/>
          </p:nvPr>
        </p:nvSpPr>
        <p:spPr/>
        <p:txBody>
          <a:bodyPr/>
          <a:lstStyle/>
          <a:p>
            <a:fld id="{2F41EB8B-E892-4D03-A0A4-ECB572E96BCC}" type="datetimeFigureOut">
              <a:rPr lang="en-IN" smtClean="0"/>
              <a:t>01-09-2021</a:t>
            </a:fld>
            <a:endParaRPr lang="en-IN"/>
          </a:p>
        </p:txBody>
      </p:sp>
      <p:sp>
        <p:nvSpPr>
          <p:cNvPr id="6" name="Footer Placeholder 5">
            <a:extLst>
              <a:ext uri="{FF2B5EF4-FFF2-40B4-BE49-F238E27FC236}">
                <a16:creationId xmlns:a16="http://schemas.microsoft.com/office/drawing/2014/main" id="{D1B2E0BF-53B3-4539-AFC0-0912F3249D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B8B1C-DAB1-4440-8BA7-47189FD6D6E8}"/>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74404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86AB7E-F249-40BD-B51F-1A65C6E3C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F6C1EC-09C1-4E01-A611-DACD712E3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8E6B2-EF75-4866-9987-E4B03671A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1EB8B-E892-4D03-A0A4-ECB572E96BCC}" type="datetimeFigureOut">
              <a:rPr lang="en-IN" smtClean="0"/>
              <a:t>01-09-2021</a:t>
            </a:fld>
            <a:endParaRPr lang="en-IN"/>
          </a:p>
        </p:txBody>
      </p:sp>
      <p:sp>
        <p:nvSpPr>
          <p:cNvPr id="5" name="Footer Placeholder 4">
            <a:extLst>
              <a:ext uri="{FF2B5EF4-FFF2-40B4-BE49-F238E27FC236}">
                <a16:creationId xmlns:a16="http://schemas.microsoft.com/office/drawing/2014/main" id="{574ACE38-87AA-49CE-9EF1-14EBED28F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FC91AA-9532-4E38-AC6A-8E93579D9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E07A6-3589-471B-825B-D9351832609D}" type="slidenum">
              <a:rPr lang="en-IN" smtClean="0"/>
              <a:t>‹#›</a:t>
            </a:fld>
            <a:endParaRPr lang="en-IN"/>
          </a:p>
        </p:txBody>
      </p:sp>
    </p:spTree>
    <p:extLst>
      <p:ext uri="{BB962C8B-B14F-4D97-AF65-F5344CB8AC3E}">
        <p14:creationId xmlns:p14="http://schemas.microsoft.com/office/powerpoint/2010/main" val="23700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ui-cloud.com/website-launch-countdown-timer/"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ulkhead_(partitio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mmons.wikimedia.org/wiki/File:Ic_replay_48px.sv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00B0F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E6F5-1B9C-4BBF-BCC9-C9E71B002F61}"/>
              </a:ext>
            </a:extLst>
          </p:cNvPr>
          <p:cNvSpPr>
            <a:spLocks noGrp="1"/>
          </p:cNvSpPr>
          <p:nvPr>
            <p:ph type="ctrTitle"/>
          </p:nvPr>
        </p:nvSpPr>
        <p:spPr/>
        <p:txBody>
          <a:bodyPr/>
          <a:lstStyle/>
          <a:p>
            <a:r>
              <a:rPr lang="en-IN" b="0" i="0" dirty="0">
                <a:effectLst/>
                <a:latin typeface="Roboto"/>
              </a:rPr>
              <a:t>Resilience4j Patterns</a:t>
            </a:r>
          </a:p>
        </p:txBody>
      </p:sp>
      <p:sp>
        <p:nvSpPr>
          <p:cNvPr id="3" name="Subtitle 2">
            <a:extLst>
              <a:ext uri="{FF2B5EF4-FFF2-40B4-BE49-F238E27FC236}">
                <a16:creationId xmlns:a16="http://schemas.microsoft.com/office/drawing/2014/main" id="{D2827C20-80A1-4CEE-BE19-986731E41154}"/>
              </a:ext>
            </a:extLst>
          </p:cNvPr>
          <p:cNvSpPr>
            <a:spLocks noGrp="1"/>
          </p:cNvSpPr>
          <p:nvPr>
            <p:ph type="subTitle" idx="1"/>
          </p:nvPr>
        </p:nvSpPr>
        <p:spPr/>
        <p:txBody>
          <a:bodyPr/>
          <a:lstStyle/>
          <a:p>
            <a:r>
              <a:rPr lang="en-IN" dirty="0"/>
              <a:t>Subramanian Murugan</a:t>
            </a:r>
          </a:p>
        </p:txBody>
      </p:sp>
    </p:spTree>
    <p:extLst>
      <p:ext uri="{BB962C8B-B14F-4D97-AF65-F5344CB8AC3E}">
        <p14:creationId xmlns:p14="http://schemas.microsoft.com/office/powerpoint/2010/main" val="97822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3538-C49B-495B-A5AB-9C424BE0997F}"/>
              </a:ext>
            </a:extLst>
          </p:cNvPr>
          <p:cNvSpPr>
            <a:spLocks noGrp="1"/>
          </p:cNvSpPr>
          <p:nvPr>
            <p:ph type="title"/>
          </p:nvPr>
        </p:nvSpPr>
        <p:spPr>
          <a:solidFill>
            <a:schemeClr val="bg1"/>
          </a:solidFill>
        </p:spPr>
        <p:txBody>
          <a:bodyPr/>
          <a:lstStyle/>
          <a:p>
            <a:r>
              <a:rPr lang="en-IN" dirty="0">
                <a:solidFill>
                  <a:srgbClr val="6D757C"/>
                </a:solidFill>
                <a:latin typeface="proxima nova"/>
              </a:rPr>
              <a:t>R</a:t>
            </a:r>
            <a:r>
              <a:rPr lang="en-IN" b="0" i="0" dirty="0">
                <a:solidFill>
                  <a:srgbClr val="6D757C"/>
                </a:solidFill>
                <a:effectLst/>
                <a:latin typeface="proxima nova"/>
              </a:rPr>
              <a:t>esilience4j-bulkhead</a:t>
            </a:r>
            <a:endParaRPr lang="en-IN" dirty="0"/>
          </a:p>
        </p:txBody>
      </p:sp>
      <p:sp>
        <p:nvSpPr>
          <p:cNvPr id="3" name="Content Placeholder 2">
            <a:extLst>
              <a:ext uri="{FF2B5EF4-FFF2-40B4-BE49-F238E27FC236}">
                <a16:creationId xmlns:a16="http://schemas.microsoft.com/office/drawing/2014/main" id="{A9B93222-ED62-4A7E-B3F8-7E3DCC986967}"/>
              </a:ext>
            </a:extLst>
          </p:cNvPr>
          <p:cNvSpPr>
            <a:spLocks noGrp="1"/>
          </p:cNvSpPr>
          <p:nvPr>
            <p:ph idx="1"/>
          </p:nvPr>
        </p:nvSpPr>
        <p:spPr>
          <a:xfrm>
            <a:off x="838199" y="1825624"/>
            <a:ext cx="10620375" cy="4518025"/>
          </a:xfrm>
        </p:spPr>
        <p:txBody>
          <a:bodyPr>
            <a:normAutofit lnSpcReduction="10000"/>
          </a:bodyPr>
          <a:lstStyle/>
          <a:p>
            <a:r>
              <a:rPr lang="en-US" b="0" i="0" dirty="0">
                <a:solidFill>
                  <a:srgbClr val="4C555A"/>
                </a:solidFill>
                <a:effectLst/>
                <a:latin typeface="proxima nova"/>
              </a:rPr>
              <a:t> Bulkhead pattern that can be used to limit the number of concurrent execution.</a:t>
            </a:r>
          </a:p>
          <a:p>
            <a:r>
              <a:rPr lang="en-US" dirty="0">
                <a:solidFill>
                  <a:srgbClr val="4C555A"/>
                </a:solidFill>
                <a:latin typeface="proxima nova"/>
              </a:rPr>
              <a:t>Two implementations</a:t>
            </a:r>
          </a:p>
          <a:p>
            <a:pPr lvl="1"/>
            <a:r>
              <a:rPr lang="en-US" dirty="0"/>
              <a:t>A </a:t>
            </a:r>
            <a:r>
              <a:rPr lang="en-US" dirty="0">
                <a:solidFill>
                  <a:srgbClr val="FF0000"/>
                </a:solidFill>
              </a:rPr>
              <a:t>SemaphoreBulkhead</a:t>
            </a:r>
            <a:r>
              <a:rPr lang="en-US" dirty="0"/>
              <a:t> which uses Semaphores</a:t>
            </a:r>
          </a:p>
          <a:p>
            <a:pPr lvl="2">
              <a:buFont typeface="Wingdings" panose="05000000000000000000" pitchFamily="2" charset="2"/>
              <a:buChar char="ü"/>
            </a:pPr>
            <a:r>
              <a:rPr lang="en-US" dirty="0"/>
              <a:t>tryAcuirePermission</a:t>
            </a:r>
          </a:p>
          <a:p>
            <a:pPr lvl="2">
              <a:buFont typeface="Wingdings" panose="05000000000000000000" pitchFamily="2" charset="2"/>
              <a:buChar char="ü"/>
            </a:pPr>
            <a:r>
              <a:rPr lang="en-US" dirty="0"/>
              <a:t>onComplete</a:t>
            </a:r>
          </a:p>
          <a:p>
            <a:pPr lvl="1"/>
            <a:r>
              <a:rPr lang="en-US" dirty="0"/>
              <a:t>A </a:t>
            </a:r>
            <a:r>
              <a:rPr lang="en-US" dirty="0">
                <a:solidFill>
                  <a:srgbClr val="FF0000"/>
                </a:solidFill>
              </a:rPr>
              <a:t>FixedThreadPoolBulkhead</a:t>
            </a:r>
            <a:r>
              <a:rPr lang="en-US" dirty="0"/>
              <a:t> which uses a bounded queue and a fixed thread pool.</a:t>
            </a:r>
          </a:p>
          <a:p>
            <a:pPr lvl="2"/>
            <a:r>
              <a:rPr lang="en-US" dirty="0"/>
              <a:t>Used in Async CompletableFuture.</a:t>
            </a:r>
          </a:p>
          <a:p>
            <a:pPr lvl="1"/>
            <a:endParaRPr lang="en-US" dirty="0"/>
          </a:p>
          <a:p>
            <a:r>
              <a:rPr lang="en-US" dirty="0">
                <a:solidFill>
                  <a:srgbClr val="4C555A"/>
                </a:solidFill>
                <a:latin typeface="proxima nova"/>
              </a:rPr>
              <a:t>Bulkhead full ? Operations dropped (Bulkhead Exception)</a:t>
            </a:r>
          </a:p>
          <a:p>
            <a:r>
              <a:rPr lang="en-US" dirty="0">
                <a:solidFill>
                  <a:srgbClr val="4C555A"/>
                </a:solidFill>
                <a:latin typeface="proxima nova"/>
              </a:rPr>
              <a:t>Can be Combined with Retry</a:t>
            </a:r>
          </a:p>
          <a:p>
            <a:pPr lvl="1"/>
            <a:endParaRPr lang="en-US" dirty="0"/>
          </a:p>
          <a:p>
            <a:pPr lvl="1"/>
            <a:endParaRPr lang="en-IN" dirty="0"/>
          </a:p>
          <a:p>
            <a:pPr lvl="1"/>
            <a:endParaRPr lang="en-US" dirty="0"/>
          </a:p>
        </p:txBody>
      </p:sp>
    </p:spTree>
    <p:extLst>
      <p:ext uri="{BB962C8B-B14F-4D97-AF65-F5344CB8AC3E}">
        <p14:creationId xmlns:p14="http://schemas.microsoft.com/office/powerpoint/2010/main" val="138724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3538-C49B-495B-A5AB-9C424BE0997F}"/>
              </a:ext>
            </a:extLst>
          </p:cNvPr>
          <p:cNvSpPr>
            <a:spLocks noGrp="1"/>
          </p:cNvSpPr>
          <p:nvPr>
            <p:ph type="title"/>
          </p:nvPr>
        </p:nvSpPr>
        <p:spPr>
          <a:solidFill>
            <a:schemeClr val="bg1"/>
          </a:solidFill>
        </p:spPr>
        <p:txBody>
          <a:bodyPr/>
          <a:lstStyle/>
          <a:p>
            <a:r>
              <a:rPr lang="en-IN" dirty="0">
                <a:solidFill>
                  <a:srgbClr val="6D757C"/>
                </a:solidFill>
                <a:latin typeface="proxima nova"/>
              </a:rPr>
              <a:t>R</a:t>
            </a:r>
            <a:r>
              <a:rPr lang="en-IN" b="0" i="0" dirty="0">
                <a:solidFill>
                  <a:srgbClr val="6D757C"/>
                </a:solidFill>
                <a:effectLst/>
                <a:latin typeface="proxima nova"/>
              </a:rPr>
              <a:t>esilience4j-bulkhead-config</a:t>
            </a:r>
            <a:endParaRPr lang="en-IN" dirty="0"/>
          </a:p>
        </p:txBody>
      </p:sp>
      <p:sp>
        <p:nvSpPr>
          <p:cNvPr id="3" name="Content Placeholder 2">
            <a:extLst>
              <a:ext uri="{FF2B5EF4-FFF2-40B4-BE49-F238E27FC236}">
                <a16:creationId xmlns:a16="http://schemas.microsoft.com/office/drawing/2014/main" id="{A9B93222-ED62-4A7E-B3F8-7E3DCC986967}"/>
              </a:ext>
            </a:extLst>
          </p:cNvPr>
          <p:cNvSpPr>
            <a:spLocks noGrp="1"/>
          </p:cNvSpPr>
          <p:nvPr>
            <p:ph idx="1"/>
          </p:nvPr>
        </p:nvSpPr>
        <p:spPr>
          <a:xfrm>
            <a:off x="838199" y="1825624"/>
            <a:ext cx="10620375" cy="4518025"/>
          </a:xfrm>
        </p:spPr>
        <p:txBody>
          <a:bodyPr>
            <a:normAutofit/>
          </a:bodyPr>
          <a:lstStyle/>
          <a:p>
            <a:r>
              <a:rPr lang="en-US" b="0" i="0" dirty="0">
                <a:solidFill>
                  <a:srgbClr val="4C555A"/>
                </a:solidFill>
                <a:effectLst/>
                <a:latin typeface="proxima nova"/>
              </a:rPr>
              <a:t> </a:t>
            </a:r>
            <a:endParaRPr lang="en-US" dirty="0"/>
          </a:p>
          <a:p>
            <a:pPr lvl="1"/>
            <a:endParaRPr lang="en-IN" dirty="0"/>
          </a:p>
          <a:p>
            <a:pPr lvl="1"/>
            <a:endParaRPr lang="en-US" dirty="0"/>
          </a:p>
        </p:txBody>
      </p:sp>
      <p:graphicFrame>
        <p:nvGraphicFramePr>
          <p:cNvPr id="4" name="Table 3">
            <a:extLst>
              <a:ext uri="{FF2B5EF4-FFF2-40B4-BE49-F238E27FC236}">
                <a16:creationId xmlns:a16="http://schemas.microsoft.com/office/drawing/2014/main" id="{DFB340E9-C59B-4D18-8580-91B07301FA6A}"/>
              </a:ext>
            </a:extLst>
          </p:cNvPr>
          <p:cNvGraphicFramePr>
            <a:graphicFrameLocks noGrp="1"/>
          </p:cNvGraphicFramePr>
          <p:nvPr>
            <p:extLst>
              <p:ext uri="{D42A27DB-BD31-4B8C-83A1-F6EECF244321}">
                <p14:modId xmlns:p14="http://schemas.microsoft.com/office/powerpoint/2010/main" val="3760625282"/>
              </p:ext>
            </p:extLst>
          </p:nvPr>
        </p:nvGraphicFramePr>
        <p:xfrm>
          <a:off x="619126" y="1990725"/>
          <a:ext cx="11115675" cy="4210051"/>
        </p:xfrm>
        <a:graphic>
          <a:graphicData uri="http://schemas.openxmlformats.org/drawingml/2006/table">
            <a:tbl>
              <a:tblPr>
                <a:tableStyleId>{5A111915-BE36-4E01-A7E5-04B1672EAD32}</a:tableStyleId>
              </a:tblPr>
              <a:tblGrid>
                <a:gridCol w="3705225">
                  <a:extLst>
                    <a:ext uri="{9D8B030D-6E8A-4147-A177-3AD203B41FA5}">
                      <a16:colId xmlns:a16="http://schemas.microsoft.com/office/drawing/2014/main" val="2054518670"/>
                    </a:ext>
                  </a:extLst>
                </a:gridCol>
                <a:gridCol w="3705225">
                  <a:extLst>
                    <a:ext uri="{9D8B030D-6E8A-4147-A177-3AD203B41FA5}">
                      <a16:colId xmlns:a16="http://schemas.microsoft.com/office/drawing/2014/main" val="3173632136"/>
                    </a:ext>
                  </a:extLst>
                </a:gridCol>
                <a:gridCol w="3705225">
                  <a:extLst>
                    <a:ext uri="{9D8B030D-6E8A-4147-A177-3AD203B41FA5}">
                      <a16:colId xmlns:a16="http://schemas.microsoft.com/office/drawing/2014/main" val="2275261279"/>
                    </a:ext>
                  </a:extLst>
                </a:gridCol>
              </a:tblGrid>
              <a:tr h="577265">
                <a:tc>
                  <a:txBody>
                    <a:bodyPr/>
                    <a:lstStyle/>
                    <a:p>
                      <a:pPr algn="l" fontAlgn="ctr"/>
                      <a:r>
                        <a:rPr lang="en-IN" sz="1700" b="1">
                          <a:effectLst/>
                        </a:rPr>
                        <a:t>Config property</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b="1">
                          <a:effectLst/>
                        </a:rPr>
                        <a:t>Default value</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b="1">
                          <a:effectLst/>
                        </a:rPr>
                        <a:t>Description</a:t>
                      </a:r>
                    </a:p>
                  </a:txBody>
                  <a:tcPr marL="92430" marR="92430" marT="42660" marB="42660" anchor="ctr">
                    <a:pattFill prst="pct5">
                      <a:fgClr>
                        <a:schemeClr val="accent6">
                          <a:lumMod val="50000"/>
                        </a:schemeClr>
                      </a:fgClr>
                      <a:bgClr>
                        <a:schemeClr val="bg1"/>
                      </a:bgClr>
                    </a:pattFill>
                  </a:tcPr>
                </a:tc>
                <a:extLst>
                  <a:ext uri="{0D108BD9-81ED-4DB2-BD59-A6C34878D82A}">
                    <a16:rowId xmlns:a16="http://schemas.microsoft.com/office/drawing/2014/main" val="723337968"/>
                  </a:ext>
                </a:extLst>
              </a:tr>
              <a:tr h="1320742">
                <a:tc>
                  <a:txBody>
                    <a:bodyPr/>
                    <a:lstStyle/>
                    <a:p>
                      <a:pPr algn="l" fontAlgn="ctr"/>
                      <a:r>
                        <a:rPr lang="en-IN" sz="1700">
                          <a:effectLst/>
                        </a:rPr>
                        <a:t>maxConcurrentCalls</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a:effectLst/>
                        </a:rPr>
                        <a:t>25</a:t>
                      </a:r>
                    </a:p>
                  </a:txBody>
                  <a:tcPr marL="92430" marR="92430" marT="42660" marB="42660" anchor="ctr">
                    <a:pattFill prst="pct5">
                      <a:fgClr>
                        <a:schemeClr val="accent6">
                          <a:lumMod val="50000"/>
                        </a:schemeClr>
                      </a:fgClr>
                      <a:bgClr>
                        <a:schemeClr val="bg1"/>
                      </a:bgClr>
                    </a:pattFill>
                  </a:tcPr>
                </a:tc>
                <a:tc>
                  <a:txBody>
                    <a:bodyPr/>
                    <a:lstStyle/>
                    <a:p>
                      <a:pPr algn="l" fontAlgn="ctr"/>
                      <a:r>
                        <a:rPr lang="en-US" sz="1700">
                          <a:effectLst/>
                        </a:rPr>
                        <a:t>Max amount of parallel executions allowed by the bulkhead</a:t>
                      </a:r>
                    </a:p>
                  </a:txBody>
                  <a:tcPr marL="92430" marR="92430" marT="42660" marB="42660" anchor="ctr">
                    <a:pattFill prst="pct5">
                      <a:fgClr>
                        <a:schemeClr val="accent6">
                          <a:lumMod val="50000"/>
                        </a:schemeClr>
                      </a:fgClr>
                      <a:bgClr>
                        <a:schemeClr val="bg1"/>
                      </a:bgClr>
                    </a:pattFill>
                  </a:tcPr>
                </a:tc>
                <a:extLst>
                  <a:ext uri="{0D108BD9-81ED-4DB2-BD59-A6C34878D82A}">
                    <a16:rowId xmlns:a16="http://schemas.microsoft.com/office/drawing/2014/main" val="538308141"/>
                  </a:ext>
                </a:extLst>
              </a:tr>
              <a:tr h="2312044">
                <a:tc>
                  <a:txBody>
                    <a:bodyPr/>
                    <a:lstStyle/>
                    <a:p>
                      <a:pPr algn="l" fontAlgn="ctr"/>
                      <a:r>
                        <a:rPr lang="en-IN" sz="1700">
                          <a:effectLst/>
                        </a:rPr>
                        <a:t>maxWaitDuration</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a:effectLst/>
                        </a:rPr>
                        <a:t>0</a:t>
                      </a:r>
                    </a:p>
                  </a:txBody>
                  <a:tcPr marL="92430" marR="92430" marT="42660" marB="42660" anchor="ctr">
                    <a:pattFill prst="pct5">
                      <a:fgClr>
                        <a:schemeClr val="accent6">
                          <a:lumMod val="50000"/>
                        </a:schemeClr>
                      </a:fgClr>
                      <a:bgClr>
                        <a:schemeClr val="bg1"/>
                      </a:bgClr>
                    </a:pattFill>
                  </a:tcPr>
                </a:tc>
                <a:tc>
                  <a:txBody>
                    <a:bodyPr/>
                    <a:lstStyle/>
                    <a:p>
                      <a:pPr algn="l" fontAlgn="ctr"/>
                      <a:r>
                        <a:rPr lang="en-US" sz="1700" dirty="0">
                          <a:effectLst/>
                        </a:rPr>
                        <a:t>Max amount of time a thread should be blocked for when attempting to enter a saturated bulkhead.</a:t>
                      </a:r>
                    </a:p>
                  </a:txBody>
                  <a:tcPr marL="92430" marR="92430" marT="42660" marB="42660" anchor="ctr">
                    <a:pattFill prst="pct5">
                      <a:fgClr>
                        <a:schemeClr val="accent6">
                          <a:lumMod val="50000"/>
                        </a:schemeClr>
                      </a:fgClr>
                      <a:bgClr>
                        <a:schemeClr val="bg1"/>
                      </a:bgClr>
                    </a:pattFill>
                  </a:tcPr>
                </a:tc>
                <a:extLst>
                  <a:ext uri="{0D108BD9-81ED-4DB2-BD59-A6C34878D82A}">
                    <a16:rowId xmlns:a16="http://schemas.microsoft.com/office/drawing/2014/main" val="4219137769"/>
                  </a:ext>
                </a:extLst>
              </a:tr>
            </a:tbl>
          </a:graphicData>
        </a:graphic>
      </p:graphicFrame>
    </p:spTree>
    <p:extLst>
      <p:ext uri="{BB962C8B-B14F-4D97-AF65-F5344CB8AC3E}">
        <p14:creationId xmlns:p14="http://schemas.microsoft.com/office/powerpoint/2010/main" val="175887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B510-7270-41D1-A965-25175E76ADA8}"/>
              </a:ext>
            </a:extLst>
          </p:cNvPr>
          <p:cNvSpPr>
            <a:spLocks noGrp="1"/>
          </p:cNvSpPr>
          <p:nvPr>
            <p:ph type="title"/>
          </p:nvPr>
        </p:nvSpPr>
        <p:spPr/>
        <p:txBody>
          <a:bodyPr/>
          <a:lstStyle/>
          <a:p>
            <a:r>
              <a:rPr lang="en-IN" dirty="0">
                <a:solidFill>
                  <a:srgbClr val="6D757C"/>
                </a:solidFill>
                <a:latin typeface="proxima nova"/>
              </a:rPr>
              <a:t>R</a:t>
            </a:r>
            <a:r>
              <a:rPr lang="en-IN" i="0" dirty="0">
                <a:solidFill>
                  <a:srgbClr val="6D757C"/>
                </a:solidFill>
                <a:effectLst/>
                <a:latin typeface="proxima nova"/>
              </a:rPr>
              <a:t>esilience4j-Implementation</a:t>
            </a:r>
            <a:endParaRPr lang="en-IN" dirty="0"/>
          </a:p>
        </p:txBody>
      </p:sp>
      <p:sp>
        <p:nvSpPr>
          <p:cNvPr id="3" name="Content Placeholder 2">
            <a:extLst>
              <a:ext uri="{FF2B5EF4-FFF2-40B4-BE49-F238E27FC236}">
                <a16:creationId xmlns:a16="http://schemas.microsoft.com/office/drawing/2014/main" id="{A657C410-4467-44AE-8478-8E7CF423D1A3}"/>
              </a:ext>
            </a:extLst>
          </p:cNvPr>
          <p:cNvSpPr>
            <a:spLocks noGrp="1"/>
          </p:cNvSpPr>
          <p:nvPr>
            <p:ph idx="1"/>
          </p:nvPr>
        </p:nvSpPr>
        <p:spPr>
          <a:solidFill>
            <a:srgbClr val="00B0F0"/>
          </a:solidFill>
          <a:ln>
            <a:solidFill>
              <a:schemeClr val="accent2">
                <a:lumMod val="20000"/>
                <a:lumOff val="80000"/>
              </a:schemeClr>
            </a:solidFill>
          </a:ln>
        </p:spPr>
        <p:txBody>
          <a:bodyPr/>
          <a:lstStyle/>
          <a:p>
            <a:pPr>
              <a:buFont typeface="Wingdings" panose="05000000000000000000" pitchFamily="2" charset="2"/>
              <a:buChar char="Ø"/>
            </a:pPr>
            <a:r>
              <a:rPr lang="en-IN" dirty="0"/>
              <a:t>Spring boot Annotation based</a:t>
            </a:r>
          </a:p>
          <a:p>
            <a:pPr>
              <a:buFont typeface="Wingdings" panose="05000000000000000000" pitchFamily="2" charset="2"/>
              <a:buChar char="Ø"/>
            </a:pPr>
            <a:r>
              <a:rPr lang="en-IN" dirty="0"/>
              <a:t>Functional Style</a:t>
            </a:r>
          </a:p>
          <a:p>
            <a:pPr>
              <a:buFont typeface="Wingdings" panose="05000000000000000000" pitchFamily="2" charset="2"/>
              <a:buChar char="Ø"/>
            </a:pPr>
            <a:r>
              <a:rPr lang="en-IN" dirty="0"/>
              <a:t>Reactive Implementation</a:t>
            </a:r>
          </a:p>
        </p:txBody>
      </p:sp>
    </p:spTree>
    <p:extLst>
      <p:ext uri="{BB962C8B-B14F-4D97-AF65-F5344CB8AC3E}">
        <p14:creationId xmlns:p14="http://schemas.microsoft.com/office/powerpoint/2010/main" val="140007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Bulkhead-Code</a:t>
            </a:r>
          </a:p>
        </p:txBody>
      </p:sp>
    </p:spTree>
    <p:extLst>
      <p:ext uri="{BB962C8B-B14F-4D97-AF65-F5344CB8AC3E}">
        <p14:creationId xmlns:p14="http://schemas.microsoft.com/office/powerpoint/2010/main" val="27989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86C4277-AC53-4E57-9BCC-DAADF7FB92E5}"/>
              </a:ext>
            </a:extLst>
          </p:cNvPr>
          <p:cNvSpPr>
            <a:spLocks noChangeArrowheads="1"/>
          </p:cNvSpPr>
          <p:nvPr/>
        </p:nvSpPr>
        <p:spPr bwMode="auto">
          <a:xfrm>
            <a:off x="195309" y="0"/>
            <a:ext cx="10857389"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Hack" panose="020B0609030202020204" pitchFamily="49" charset="0"/>
              </a:rPr>
              <a:t>@RestController</a:t>
            </a:r>
            <a:br>
              <a:rPr kumimoji="0" lang="en-US" altLang="en-US" sz="1200" b="0" i="0" u="none" strike="noStrike" cap="none" normalizeH="0" baseline="0" dirty="0">
                <a:ln>
                  <a:noFill/>
                </a:ln>
                <a:solidFill>
                  <a:srgbClr val="808000"/>
                </a:solidFill>
                <a:effectLst/>
                <a:latin typeface="Hack" panose="020B0609030202020204" pitchFamily="49" charset="0"/>
              </a:rPr>
            </a:br>
            <a:r>
              <a:rPr kumimoji="0" lang="en-US" altLang="en-US" sz="1200" b="0" i="0" u="none" strike="noStrike" cap="none" normalizeH="0" baseline="0" dirty="0">
                <a:ln>
                  <a:noFill/>
                </a:ln>
                <a:solidFill>
                  <a:srgbClr val="808000"/>
                </a:solidFill>
                <a:effectLst/>
                <a:latin typeface="Hack" panose="020B0609030202020204" pitchFamily="49" charset="0"/>
              </a:rPr>
              <a:t>@Log</a:t>
            </a:r>
            <a:br>
              <a:rPr kumimoji="0" lang="en-US" altLang="en-US" sz="1200" b="0" i="0" u="none" strike="noStrike" cap="none" normalizeH="0" baseline="0" dirty="0">
                <a:ln>
                  <a:noFill/>
                </a:ln>
                <a:solidFill>
                  <a:srgbClr val="808000"/>
                </a:solidFill>
                <a:effectLst/>
                <a:latin typeface="Hack" panose="020B0609030202020204" pitchFamily="49" charset="0"/>
              </a:rPr>
            </a:br>
            <a:r>
              <a:rPr kumimoji="0" lang="en-US" altLang="en-US" sz="1200" b="1" i="0" u="none" strike="noStrike" cap="none" normalizeH="0" baseline="0" dirty="0">
                <a:ln>
                  <a:noFill/>
                </a:ln>
                <a:solidFill>
                  <a:srgbClr val="000080"/>
                </a:solidFill>
                <a:effectLst/>
                <a:latin typeface="Hack" panose="020B0609030202020204" pitchFamily="49" charset="0"/>
              </a:rPr>
              <a:t>public class </a:t>
            </a:r>
            <a:r>
              <a:rPr kumimoji="0" lang="en-US" altLang="en-US" sz="1200" b="0" i="0" u="none" strike="noStrike" cap="none" normalizeH="0" baseline="0" dirty="0">
                <a:ln>
                  <a:noFill/>
                </a:ln>
                <a:solidFill>
                  <a:srgbClr val="000000"/>
                </a:solidFill>
                <a:effectLst/>
                <a:latin typeface="Hack" panose="020B0609030202020204" pitchFamily="49" charset="0"/>
              </a:rPr>
              <a:t>MessageController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private static final int </a:t>
            </a:r>
            <a:r>
              <a:rPr kumimoji="0" lang="en-US" altLang="en-US" sz="1200" b="1" i="1" u="none" strike="noStrike" cap="none" normalizeH="0" baseline="0" dirty="0">
                <a:ln>
                  <a:noFill/>
                </a:ln>
                <a:solidFill>
                  <a:srgbClr val="660E7A"/>
                </a:solidFill>
                <a:effectLst/>
                <a:latin typeface="Hack" panose="020B0609030202020204" pitchFamily="49" charset="0"/>
              </a:rPr>
              <a:t>WAIT_TIME_MS </a:t>
            </a: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0000FF"/>
                </a:solidFill>
                <a:effectLst/>
                <a:latin typeface="Hack" panose="020B0609030202020204" pitchFamily="49" charset="0"/>
              </a:rPr>
              <a:t>1000</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private int </a:t>
            </a:r>
            <a:r>
              <a:rPr kumimoji="0" lang="en-US" altLang="en-US" sz="1200" b="1" i="0" u="none" strike="noStrike" cap="none" normalizeH="0" baseline="0" dirty="0">
                <a:ln>
                  <a:noFill/>
                </a:ln>
                <a:solidFill>
                  <a:srgbClr val="660E7A"/>
                </a:solidFill>
                <a:effectLst/>
                <a:latin typeface="Hack" panose="020B0609030202020204" pitchFamily="49" charset="0"/>
              </a:rPr>
              <a:t>counter </a:t>
            </a: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0000FF"/>
                </a:solidFill>
                <a:effectLst/>
                <a:latin typeface="Hack" panose="020B0609030202020204" pitchFamily="49" charset="0"/>
              </a:rPr>
              <a:t>0</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okay()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return </a:t>
            </a:r>
            <a:r>
              <a:rPr kumimoji="0" lang="en-US" altLang="en-US" sz="1200" b="1" i="0" u="none" strike="noStrike" cap="none" normalizeH="0" baseline="0" dirty="0">
                <a:ln>
                  <a:noFill/>
                </a:ln>
                <a:solidFill>
                  <a:srgbClr val="008000"/>
                </a:solidFill>
                <a:effectLst/>
                <a:latin typeface="Hack" panose="020B0609030202020204" pitchFamily="49" charset="0"/>
              </a:rPr>
              <a:t>"I'm okay."</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"/slow"</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slow() </a:t>
            </a:r>
            <a:r>
              <a:rPr kumimoji="0" lang="en-US" altLang="en-US" sz="1200" b="1" i="0" u="none" strike="noStrike" cap="none" normalizeH="0" baseline="0" dirty="0">
                <a:ln>
                  <a:noFill/>
                </a:ln>
                <a:solidFill>
                  <a:srgbClr val="000080"/>
                </a:solidFill>
                <a:effectLst/>
                <a:latin typeface="Hack" panose="020B0609030202020204" pitchFamily="49" charset="0"/>
              </a:rPr>
              <a:t>throws </a:t>
            </a:r>
            <a:r>
              <a:rPr kumimoji="0" lang="en-US" altLang="en-US" sz="1200" b="0" i="0" u="none" strike="noStrike" cap="none" normalizeH="0" baseline="0" dirty="0">
                <a:ln>
                  <a:noFill/>
                </a:ln>
                <a:solidFill>
                  <a:srgbClr val="000000"/>
                </a:solidFill>
                <a:effectLst/>
                <a:latin typeface="Hack" panose="020B0609030202020204" pitchFamily="49" charset="0"/>
              </a:rPr>
              <a:t>InterruptedException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Thread.</a:t>
            </a:r>
            <a:r>
              <a:rPr kumimoji="0" lang="en-US" altLang="en-US" sz="1200" b="0" i="1" u="none" strike="noStrike" cap="none" normalizeH="0" baseline="0" dirty="0">
                <a:ln>
                  <a:noFill/>
                </a:ln>
                <a:solidFill>
                  <a:srgbClr val="000000"/>
                </a:solidFill>
                <a:effectLst/>
                <a:latin typeface="Hack" panose="020B0609030202020204" pitchFamily="49" charset="0"/>
              </a:rPr>
              <a:t>sleep</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1" u="none" strike="noStrike" cap="none" normalizeH="0" baseline="0" dirty="0">
                <a:ln>
                  <a:noFill/>
                </a:ln>
                <a:solidFill>
                  <a:srgbClr val="660E7A"/>
                </a:solidFill>
                <a:effectLst/>
                <a:latin typeface="Hack" panose="020B0609030202020204" pitchFamily="49" charset="0"/>
              </a:rPr>
              <a:t>WAIT_TIME_MS</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return </a:t>
            </a:r>
            <a:r>
              <a:rPr kumimoji="0" lang="en-US" altLang="en-US" sz="1200" b="1" i="0" u="none" strike="noStrike" cap="none" normalizeH="0" baseline="0" dirty="0">
                <a:ln>
                  <a:noFill/>
                </a:ln>
                <a:solidFill>
                  <a:srgbClr val="008000"/>
                </a:solidFill>
                <a:effectLst/>
                <a:latin typeface="Hack" panose="020B0609030202020204" pitchFamily="49" charset="0"/>
              </a:rPr>
              <a:t>"I'm okay, just slow"</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"/error"</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error()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throw new </a:t>
            </a:r>
            <a:r>
              <a:rPr kumimoji="0" lang="en-US" altLang="en-US" sz="1200" b="0" i="0" u="none" strike="noStrike" cap="none" normalizeH="0" baseline="0" dirty="0" err="1">
                <a:ln>
                  <a:noFill/>
                </a:ln>
                <a:solidFill>
                  <a:srgbClr val="000000"/>
                </a:solidFill>
                <a:effectLst/>
                <a:latin typeface="Hack" panose="020B0609030202020204" pitchFamily="49" charset="0"/>
              </a:rPr>
              <a:t>InternalServerErrorException</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"I'm definitely not okay!"</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"/erratic"</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erratic() </a:t>
            </a:r>
            <a:r>
              <a:rPr kumimoji="0" lang="en-US" altLang="en-US" sz="1200" b="1" i="0" u="none" strike="noStrike" cap="none" normalizeH="0" baseline="0" dirty="0">
                <a:ln>
                  <a:noFill/>
                </a:ln>
                <a:solidFill>
                  <a:srgbClr val="000080"/>
                </a:solidFill>
                <a:effectLst/>
                <a:latin typeface="Hack" panose="020B0609030202020204" pitchFamily="49" charset="0"/>
              </a:rPr>
              <a:t>throws </a:t>
            </a:r>
            <a:r>
              <a:rPr kumimoji="0" lang="en-US" altLang="en-US" sz="1200" b="0" i="0" u="none" strike="noStrike" cap="none" normalizeH="0" baseline="0" dirty="0">
                <a:ln>
                  <a:noFill/>
                </a:ln>
                <a:solidFill>
                  <a:srgbClr val="000000"/>
                </a:solidFill>
                <a:effectLst/>
                <a:latin typeface="Hack" panose="020B0609030202020204" pitchFamily="49" charset="0"/>
              </a:rPr>
              <a:t>InterruptedException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1" u="none" strike="noStrike" cap="none" normalizeH="0" baseline="0" dirty="0">
                <a:ln>
                  <a:noFill/>
                </a:ln>
                <a:solidFill>
                  <a:srgbClr val="660E7A"/>
                </a:solidFill>
                <a:effectLst/>
                <a:latin typeface="Hack" panose="020B0609030202020204" pitchFamily="49" charset="0"/>
              </a:rPr>
              <a:t>log</a:t>
            </a:r>
            <a:r>
              <a:rPr kumimoji="0" lang="en-US" altLang="en-US" sz="1200" b="0" i="0" u="none" strike="noStrike" cap="none" normalizeH="0" baseline="0" dirty="0">
                <a:ln>
                  <a:noFill/>
                </a:ln>
                <a:solidFill>
                  <a:srgbClr val="000000"/>
                </a:solidFill>
                <a:effectLst/>
                <a:latin typeface="Hack" panose="020B0609030202020204" pitchFamily="49" charset="0"/>
              </a:rPr>
              <a:t>.info(</a:t>
            </a:r>
            <a:r>
              <a:rPr kumimoji="0" lang="en-US" altLang="en-US" sz="1200" b="0" i="0" u="none" strike="noStrike" cap="none" normalizeH="0" baseline="0" dirty="0" err="1">
                <a:ln>
                  <a:noFill/>
                </a:ln>
                <a:solidFill>
                  <a:srgbClr val="000000"/>
                </a:solidFill>
                <a:effectLst/>
                <a:latin typeface="Hack" panose="020B0609030202020204" pitchFamily="49" charset="0"/>
              </a:rPr>
              <a:t>Integer.</a:t>
            </a:r>
            <a:r>
              <a:rPr kumimoji="0" lang="en-US" altLang="en-US" sz="1200" b="0" i="1" u="none" strike="noStrike" cap="none" normalizeH="0" baseline="0" dirty="0" err="1">
                <a:ln>
                  <a:noFill/>
                </a:ln>
                <a:solidFill>
                  <a:srgbClr val="000000"/>
                </a:solidFill>
                <a:effectLst/>
                <a:latin typeface="Hack" panose="020B0609030202020204" pitchFamily="49" charset="0"/>
              </a:rPr>
              <a:t>toString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660E7A"/>
                </a:solidFill>
                <a:effectLst/>
                <a:latin typeface="Hack" panose="020B0609030202020204" pitchFamily="49" charset="0"/>
              </a:rPr>
              <a:t>counter</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if </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0" i="0" u="none" strike="noStrike" cap="none" normalizeH="0" baseline="0" dirty="0" err="1">
                <a:ln>
                  <a:noFill/>
                </a:ln>
                <a:solidFill>
                  <a:srgbClr val="000000"/>
                </a:solidFill>
                <a:effectLst/>
                <a:latin typeface="Hack" panose="020B0609030202020204" pitchFamily="49" charset="0"/>
              </a:rPr>
              <a:t>ThreadLocalRandom.</a:t>
            </a:r>
            <a:r>
              <a:rPr kumimoji="0" lang="en-US" altLang="en-US" sz="1200" b="0" i="1" u="none" strike="noStrike" cap="none" normalizeH="0" baseline="0" dirty="0" err="1">
                <a:ln>
                  <a:noFill/>
                </a:ln>
                <a:solidFill>
                  <a:srgbClr val="000000"/>
                </a:solidFill>
                <a:effectLst/>
                <a:latin typeface="Hack" panose="020B0609030202020204" pitchFamily="49" charset="0"/>
              </a:rPr>
              <a:t>current</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0" i="0" u="none" strike="noStrike" cap="none" normalizeH="0" baseline="0" dirty="0" err="1">
                <a:ln>
                  <a:noFill/>
                </a:ln>
                <a:solidFill>
                  <a:srgbClr val="000000"/>
                </a:solidFill>
                <a:effectLst/>
                <a:latin typeface="Hack" panose="020B0609030202020204" pitchFamily="49" charset="0"/>
              </a:rPr>
              <a:t>nextInt</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0" i="0" u="none" strike="noStrike" cap="none" normalizeH="0" baseline="0" dirty="0">
                <a:ln>
                  <a:noFill/>
                </a:ln>
                <a:solidFill>
                  <a:srgbClr val="0000FF"/>
                </a:solidFill>
                <a:effectLst/>
                <a:latin typeface="Hack" panose="020B0609030202020204" pitchFamily="49" charset="0"/>
              </a:rPr>
              <a:t>0</a:t>
            </a: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0000FF"/>
                </a:solidFill>
                <a:effectLst/>
                <a:latin typeface="Hack" panose="020B0609030202020204" pitchFamily="49" charset="0"/>
              </a:rPr>
              <a:t>5</a:t>
            </a:r>
            <a:r>
              <a:rPr kumimoji="0" lang="en-US" altLang="en-US" sz="1200" b="0" i="0" u="none" strike="noStrike" cap="none" normalizeH="0" baseline="0" dirty="0">
                <a:ln>
                  <a:noFill/>
                </a:ln>
                <a:solidFill>
                  <a:srgbClr val="000000"/>
                </a:solidFill>
                <a:effectLst/>
                <a:latin typeface="Hack" panose="020B0609030202020204" pitchFamily="49" charset="0"/>
              </a:rPr>
              <a:t>) != </a:t>
            </a:r>
            <a:r>
              <a:rPr kumimoji="0" lang="en-US" altLang="en-US" sz="1200" b="0" i="0" u="none" strike="noStrike" cap="none" normalizeH="0" baseline="0" dirty="0">
                <a:ln>
                  <a:noFill/>
                </a:ln>
                <a:solidFill>
                  <a:srgbClr val="0000FF"/>
                </a:solidFill>
                <a:effectLst/>
                <a:latin typeface="Hack" panose="020B0609030202020204" pitchFamily="49" charset="0"/>
              </a:rPr>
              <a:t>0</a:t>
            </a: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1" u="none" strike="noStrike" cap="none" normalizeH="0" baseline="0" dirty="0">
                <a:ln>
                  <a:noFill/>
                </a:ln>
                <a:solidFill>
                  <a:srgbClr val="660E7A"/>
                </a:solidFill>
                <a:effectLst/>
                <a:latin typeface="Hack" panose="020B0609030202020204" pitchFamily="49" charset="0"/>
              </a:rPr>
              <a:t>log</a:t>
            </a:r>
            <a:r>
              <a:rPr kumimoji="0" lang="en-US" altLang="en-US" sz="1200" b="0" i="0" u="none" strike="noStrike" cap="none" normalizeH="0" baseline="0" dirty="0">
                <a:ln>
                  <a:noFill/>
                </a:ln>
                <a:solidFill>
                  <a:srgbClr val="000000"/>
                </a:solidFill>
                <a:effectLst/>
                <a:latin typeface="Hack" panose="020B0609030202020204" pitchFamily="49" charset="0"/>
              </a:rPr>
              <a:t>.info(</a:t>
            </a:r>
            <a:r>
              <a:rPr kumimoji="0" lang="en-US" altLang="en-US" sz="1200" b="1" i="0" u="none" strike="noStrike" cap="none" normalizeH="0" baseline="0" dirty="0">
                <a:ln>
                  <a:noFill/>
                </a:ln>
                <a:solidFill>
                  <a:srgbClr val="008000"/>
                </a:solidFill>
                <a:effectLst/>
                <a:latin typeface="Hack" panose="020B0609030202020204" pitchFamily="49" charset="0"/>
              </a:rPr>
              <a:t>"erratic"</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throw new </a:t>
            </a:r>
            <a:r>
              <a:rPr kumimoji="0" lang="en-US" altLang="en-US" sz="1200" b="0" i="0" u="none" strike="noStrike" cap="none" normalizeH="0" baseline="0" dirty="0" err="1">
                <a:ln>
                  <a:noFill/>
                </a:ln>
                <a:solidFill>
                  <a:srgbClr val="000000"/>
                </a:solidFill>
                <a:effectLst/>
                <a:latin typeface="Hack" panose="020B0609030202020204" pitchFamily="49" charset="0"/>
              </a:rPr>
              <a:t>InternalServerErrorException</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"I am erratic"</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1" u="none" strike="noStrike" cap="none" normalizeH="0" baseline="0" dirty="0">
                <a:ln>
                  <a:noFill/>
                </a:ln>
                <a:solidFill>
                  <a:srgbClr val="660E7A"/>
                </a:solidFill>
                <a:effectLst/>
                <a:latin typeface="Hack" panose="020B0609030202020204" pitchFamily="49" charset="0"/>
              </a:rPr>
              <a:t>log</a:t>
            </a:r>
            <a:r>
              <a:rPr kumimoji="0" lang="en-US" altLang="en-US" sz="1200" b="0" i="0" u="none" strike="noStrike" cap="none" normalizeH="0" baseline="0" dirty="0">
                <a:ln>
                  <a:noFill/>
                </a:ln>
                <a:solidFill>
                  <a:srgbClr val="000000"/>
                </a:solidFill>
                <a:effectLst/>
                <a:latin typeface="Hack" panose="020B0609030202020204" pitchFamily="49" charset="0"/>
              </a:rPr>
              <a:t>.info(</a:t>
            </a:r>
            <a:r>
              <a:rPr kumimoji="0" lang="en-US" altLang="en-US" sz="1200" b="1" i="0" u="none" strike="noStrike" cap="none" normalizeH="0" baseline="0" dirty="0">
                <a:ln>
                  <a:noFill/>
                </a:ln>
                <a:solidFill>
                  <a:srgbClr val="008000"/>
                </a:solidFill>
                <a:effectLst/>
                <a:latin typeface="Hack" panose="020B0609030202020204" pitchFamily="49" charset="0"/>
              </a:rPr>
              <a:t>"ok"</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return </a:t>
            </a:r>
            <a:r>
              <a:rPr kumimoji="0" lang="en-US" altLang="en-US" sz="1200" b="1" i="0" u="none" strike="noStrike" cap="none" normalizeH="0" baseline="0" dirty="0">
                <a:ln>
                  <a:noFill/>
                </a:ln>
                <a:solidFill>
                  <a:srgbClr val="008000"/>
                </a:solidFill>
                <a:effectLst/>
                <a:latin typeface="Hack" panose="020B0609030202020204" pitchFamily="49" charset="0"/>
              </a:rPr>
              <a:t>"For I am ok!"</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171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3094CD7-A7C5-412F-87DE-0DCE08CE74D4}"/>
              </a:ext>
            </a:extLst>
          </p:cNvPr>
          <p:cNvSpPr>
            <a:spLocks noChangeArrowheads="1"/>
          </p:cNvSpPr>
          <p:nvPr/>
        </p:nvSpPr>
        <p:spPr bwMode="auto">
          <a:xfrm>
            <a:off x="204186" y="17667"/>
            <a:ext cx="10582183" cy="7194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00"/>
                </a:solidFill>
                <a:effectLst/>
                <a:latin typeface="Hack" panose="020B0609030202020204" pitchFamily="49" charset="0"/>
              </a:rPr>
              <a:t>@RestController</a:t>
            </a:r>
            <a:br>
              <a:rPr kumimoji="0" lang="en-US" altLang="en-US" sz="1000" b="0" i="0" u="none" strike="noStrike" cap="none" normalizeH="0" baseline="0" dirty="0">
                <a:ln>
                  <a:noFill/>
                </a:ln>
                <a:solidFill>
                  <a:srgbClr val="808000"/>
                </a:solidFill>
                <a:effectLst/>
                <a:latin typeface="Hack" panose="020B0609030202020204" pitchFamily="49" charset="0"/>
              </a:rPr>
            </a:br>
            <a:r>
              <a:rPr kumimoji="0" lang="en-US" altLang="en-US" sz="1000" b="1" i="0" u="none" strike="noStrike" cap="none" normalizeH="0" baseline="0" dirty="0">
                <a:ln>
                  <a:noFill/>
                </a:ln>
                <a:solidFill>
                  <a:srgbClr val="000080"/>
                </a:solidFill>
                <a:effectLst/>
                <a:latin typeface="Hack" panose="020B0609030202020204" pitchFamily="49" charset="0"/>
              </a:rPr>
              <a:t>public class </a:t>
            </a:r>
            <a:r>
              <a:rPr kumimoji="0" lang="en-US" altLang="en-US" sz="1000" b="0" i="0" u="none" strike="noStrike" cap="none" normalizeH="0" baseline="0" dirty="0" err="1">
                <a:ln>
                  <a:noFill/>
                </a:ln>
                <a:solidFill>
                  <a:srgbClr val="000000"/>
                </a:solidFill>
                <a:effectLst/>
                <a:latin typeface="Hack" panose="020B0609030202020204" pitchFamily="49" charset="0"/>
              </a:rPr>
              <a:t>ConsumerController</a:t>
            </a: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static final </a:t>
            </a:r>
            <a:r>
              <a:rPr kumimoji="0" lang="en-US" altLang="en-US" sz="1000" b="0" i="0" u="none" strike="noStrike" cap="none" normalizeH="0" baseline="0" dirty="0">
                <a:ln>
                  <a:noFill/>
                </a:ln>
                <a:solidFill>
                  <a:srgbClr val="000000"/>
                </a:solidFill>
                <a:effectLst/>
                <a:latin typeface="Hack" panose="020B0609030202020204" pitchFamily="49" charset="0"/>
              </a:rPr>
              <a:t>Logger </a:t>
            </a:r>
            <a:r>
              <a:rPr kumimoji="0" lang="en-US" altLang="en-US" sz="1000" b="1" i="1" u="none" strike="noStrike" cap="none" normalizeH="0" baseline="0" dirty="0" err="1">
                <a:ln>
                  <a:noFill/>
                </a:ln>
                <a:solidFill>
                  <a:srgbClr val="660E7A"/>
                </a:solidFill>
                <a:effectLst/>
                <a:latin typeface="Hack" panose="020B0609030202020204" pitchFamily="49" charset="0"/>
              </a:rPr>
              <a:t>LOGGER</a:t>
            </a:r>
            <a:r>
              <a:rPr kumimoji="0" lang="en-US" altLang="en-US" sz="1000" b="1" i="1"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LoggerFactory.</a:t>
            </a:r>
            <a:r>
              <a:rPr kumimoji="0" lang="en-US" altLang="en-US" sz="1000" b="0" i="1" u="none" strike="noStrike" cap="none" normalizeH="0" baseline="0" dirty="0" err="1">
                <a:ln>
                  <a:noFill/>
                </a:ln>
                <a:solidFill>
                  <a:srgbClr val="000000"/>
                </a:solidFill>
                <a:effectLst/>
                <a:latin typeface="Hack" panose="020B0609030202020204" pitchFamily="49" charset="0"/>
              </a:rPr>
              <a:t>getLogger</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ConsumerController.</a:t>
            </a:r>
            <a:r>
              <a:rPr kumimoji="0" lang="en-US" altLang="en-US" sz="1000" b="1" i="0" u="none" strike="noStrike" cap="none" normalizeH="0" baseline="0" dirty="0" err="1">
                <a:ln>
                  <a:noFill/>
                </a:ln>
                <a:solidFill>
                  <a:srgbClr val="000080"/>
                </a:solidFill>
                <a:effectLst/>
                <a:latin typeface="Hack" panose="020B0609030202020204" pitchFamily="49" charset="0"/>
              </a:rPr>
              <a:t>class</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final </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final </a:t>
            </a:r>
            <a:r>
              <a:rPr kumimoji="0" lang="en-US" altLang="en-US" sz="1000" b="0" i="0" u="none" strike="noStrike" cap="none" normalizeH="0" baseline="0" dirty="0">
                <a:ln>
                  <a:noFill/>
                </a:ln>
                <a:solidFill>
                  <a:srgbClr val="000000"/>
                </a:solidFill>
                <a:effectLst/>
                <a:latin typeface="Hack" panose="020B0609030202020204" pitchFamily="49" charset="0"/>
              </a:rPr>
              <a:t>String </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final </a:t>
            </a:r>
            <a:r>
              <a:rPr kumimoji="0" lang="en-US" altLang="en-US" sz="1000" b="0" i="0" u="none" strike="noStrike" cap="none" normalizeH="0" baseline="0" dirty="0">
                <a:ln>
                  <a:noFill/>
                </a:ln>
                <a:solidFill>
                  <a:srgbClr val="000000"/>
                </a:solidFill>
                <a:effectLst/>
                <a:latin typeface="Hack" panose="020B0609030202020204" pitchFamily="49" charset="0"/>
              </a:rPr>
              <a:t>Bulkhead </a:t>
            </a:r>
            <a:r>
              <a:rPr kumimoji="0" lang="en-US" altLang="en-US" sz="1000" b="1" i="0" u="none" strike="noStrike" cap="none" normalizeH="0" baseline="0" dirty="0" err="1">
                <a:ln>
                  <a:noFill/>
                </a:ln>
                <a:solidFill>
                  <a:srgbClr val="660E7A"/>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public </a:t>
            </a:r>
            <a:r>
              <a:rPr kumimoji="0" lang="en-US" altLang="en-US" sz="1000" b="0" i="0" u="none" strike="noStrike" cap="none" normalizeH="0" baseline="0" dirty="0" err="1">
                <a:ln>
                  <a:noFill/>
                </a:ln>
                <a:solidFill>
                  <a:srgbClr val="000000"/>
                </a:solidFill>
                <a:effectLst/>
                <a:latin typeface="Hack" panose="020B0609030202020204" pitchFamily="49" charset="0"/>
              </a:rPr>
              <a:t>ConsumerController</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@Value</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 String </a:t>
            </a:r>
            <a:r>
              <a:rPr kumimoji="0" lang="en-US" altLang="en-US" sz="1000" b="0" i="0" u="none" strike="noStrike" cap="none" normalizeH="0" baseline="0" dirty="0" err="1">
                <a:ln>
                  <a:noFill/>
                </a:ln>
                <a:solidFill>
                  <a:srgbClr val="000000"/>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@Value</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int </a:t>
            </a:r>
            <a:r>
              <a:rPr kumimoji="0" lang="en-US" altLang="en-US" sz="10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000080"/>
                </a:solidFill>
                <a:effectLst/>
                <a:latin typeface="Hack" panose="020B0609030202020204" pitchFamily="49" charset="0"/>
              </a:rPr>
              <a:t>this</a:t>
            </a:r>
            <a:r>
              <a:rPr kumimoji="0" lang="en-US" altLang="en-US" sz="1000" b="0" i="0" u="none" strike="noStrike" cap="none" normalizeH="0" baseline="0" dirty="0" err="1">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000080"/>
                </a:solidFill>
                <a:effectLst/>
                <a:latin typeface="Hack" panose="020B0609030202020204" pitchFamily="49" charset="0"/>
              </a:rPr>
              <a:t>this</a:t>
            </a:r>
            <a:r>
              <a:rPr kumimoji="0" lang="en-US" altLang="en-US" sz="1000" b="0" i="0" u="none" strike="noStrike" cap="none" normalizeH="0" baseline="0" dirty="0" err="1">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000080"/>
                </a:solidFill>
                <a:effectLst/>
                <a:latin typeface="Hack" panose="020B0609030202020204" pitchFamily="49" charset="0"/>
              </a:rPr>
              <a:t>this</a:t>
            </a:r>
            <a:r>
              <a:rPr kumimoji="0" lang="en-US" altLang="en-US" sz="1000" b="0" i="0" u="none" strike="noStrike" cap="none" normalizeH="0" baseline="0" dirty="0" err="1">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bulkhead</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createBulkHead</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1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1" u="none" strike="noStrike" cap="none" normalizeH="0" baseline="0" dirty="0">
                <a:ln>
                  <a:noFill/>
                </a:ln>
                <a:solidFill>
                  <a:srgbClr val="808080"/>
                </a:solidFill>
                <a:effectLst/>
                <a:latin typeface="Hack" panose="020B0609030202020204" pitchFamily="49" charset="0"/>
              </a:rPr>
              <a:t>//bulk head configuration</a:t>
            </a:r>
            <a:br>
              <a:rPr kumimoji="0" lang="en-US" altLang="en-US" sz="1000" b="0" i="1" u="none" strike="noStrike" cap="none" normalizeH="0" baseline="0" dirty="0">
                <a:ln>
                  <a:noFill/>
                </a:ln>
                <a:solidFill>
                  <a:srgbClr val="808080"/>
                </a:solidFill>
                <a:effectLst/>
                <a:latin typeface="Hack" panose="020B0609030202020204" pitchFamily="49" charset="0"/>
              </a:rPr>
            </a:br>
            <a:r>
              <a:rPr kumimoji="0" lang="en-US" altLang="en-US" sz="1000" b="0" i="1" u="none" strike="noStrike" cap="none" normalizeH="0" baseline="0" dirty="0">
                <a:ln>
                  <a:noFill/>
                </a:ln>
                <a:solidFill>
                  <a:srgbClr val="80808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a:t>
            </a:r>
            <a:r>
              <a:rPr kumimoji="0" lang="en-US" altLang="en-US" sz="1000" b="0" i="0" u="none" strike="noStrike" cap="none" normalizeH="0" baseline="0" dirty="0">
                <a:ln>
                  <a:noFill/>
                </a:ln>
                <a:solidFill>
                  <a:srgbClr val="000000"/>
                </a:solidFill>
                <a:effectLst/>
                <a:latin typeface="Hack" panose="020B0609030202020204" pitchFamily="49" charset="0"/>
              </a:rPr>
              <a:t>Bulkhead </a:t>
            </a:r>
            <a:r>
              <a:rPr kumimoji="0" lang="en-US" altLang="en-US" sz="1000" b="0" i="0" u="none" strike="noStrike" cap="none" normalizeH="0" baseline="0" dirty="0" err="1">
                <a:ln>
                  <a:noFill/>
                </a:ln>
                <a:solidFill>
                  <a:srgbClr val="000000"/>
                </a:solidFill>
                <a:effectLst/>
                <a:latin typeface="Hack" panose="020B0609030202020204" pitchFamily="49" charset="0"/>
              </a:rPr>
              <a:t>createBulkHead</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0080"/>
                </a:solidFill>
                <a:effectLst/>
                <a:latin typeface="Hack" panose="020B0609030202020204" pitchFamily="49" charset="0"/>
              </a:rPr>
              <a:t>int </a:t>
            </a:r>
            <a:r>
              <a:rPr kumimoji="0" lang="en-US" altLang="en-US" sz="10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0" u="none" strike="noStrike" cap="none" normalizeH="0" baseline="0" dirty="0">
                <a:ln>
                  <a:noFill/>
                </a:ln>
                <a:solidFill>
                  <a:srgbClr val="000000"/>
                </a:solidFill>
                <a:effectLst/>
                <a:latin typeface="Hack" panose="020B0609030202020204" pitchFamily="49" charset="0"/>
              </a:rPr>
              <a:t> =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1" u="none" strike="noStrike" cap="none" normalizeH="0" baseline="0" dirty="0" err="1">
                <a:ln>
                  <a:noFill/>
                </a:ln>
                <a:solidFill>
                  <a:srgbClr val="000000"/>
                </a:solidFill>
                <a:effectLst/>
                <a:latin typeface="Hack" panose="020B0609030202020204" pitchFamily="49" charset="0"/>
              </a:rPr>
              <a:t>custom</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maxConcurrentCalls</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).build();</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Bulkhead </a:t>
            </a:r>
            <a:r>
              <a:rPr kumimoji="0" lang="en-US" altLang="en-US" sz="1000" b="0" i="0" u="none" strike="noStrike" cap="none" normalizeH="0" baseline="0" dirty="0" err="1">
                <a:ln>
                  <a:noFill/>
                </a:ln>
                <a:solidFill>
                  <a:srgbClr val="000000"/>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 = </a:t>
            </a:r>
            <a:r>
              <a:rPr kumimoji="0" lang="en-US" altLang="en-US" sz="1000" b="0" i="0" u="none" strike="noStrike" cap="none" normalizeH="0" baseline="0" dirty="0" err="1">
                <a:ln>
                  <a:noFill/>
                </a:ln>
                <a:solidFill>
                  <a:srgbClr val="000000"/>
                </a:solidFill>
                <a:effectLst/>
                <a:latin typeface="Hack" panose="020B0609030202020204" pitchFamily="49" charset="0"/>
              </a:rPr>
              <a:t>Bulkhead.</a:t>
            </a:r>
            <a:r>
              <a:rPr kumimoji="0" lang="en-US" altLang="en-US" sz="1000" b="0" i="1" u="none" strike="noStrike" cap="none" normalizeH="0" baseline="0" dirty="0" err="1">
                <a:ln>
                  <a:noFill/>
                </a:ln>
                <a:solidFill>
                  <a:srgbClr val="000000"/>
                </a:solidFill>
                <a:effectLst/>
                <a:latin typeface="Hack" panose="020B0609030202020204" pitchFamily="49" charset="0"/>
              </a:rPr>
              <a:t>of</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"resilience-provider"</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bulkhead.getEventPublisher</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onCallPermitted</a:t>
            </a:r>
            <a:r>
              <a:rPr kumimoji="0" lang="en-US" altLang="en-US" sz="1000" b="0" i="0" u="none" strike="noStrike" cap="none" normalizeH="0" baseline="0" dirty="0">
                <a:ln>
                  <a:noFill/>
                </a:ln>
                <a:solidFill>
                  <a:srgbClr val="000000"/>
                </a:solidFill>
                <a:effectLst/>
                <a:latin typeface="Hack" panose="020B0609030202020204" pitchFamily="49" charset="0"/>
              </a:rPr>
              <a:t>(event -&gt; </a:t>
            </a:r>
            <a:r>
              <a:rPr kumimoji="0" lang="en-US" altLang="en-US" sz="1000" b="1" i="1" u="none" strike="noStrike" cap="none" normalizeH="0" baseline="0" dirty="0">
                <a:ln>
                  <a:noFill/>
                </a:ln>
                <a:solidFill>
                  <a:srgbClr val="660E7A"/>
                </a:solidFill>
                <a:effectLst/>
                <a:latin typeface="Hack" panose="020B0609030202020204" pitchFamily="49" charset="0"/>
              </a:rPr>
              <a:t>LOGGER</a:t>
            </a:r>
            <a:r>
              <a:rPr kumimoji="0" lang="en-US" altLang="en-US" sz="1000" b="0" i="0" u="none" strike="noStrike" cap="none" normalizeH="0" baseline="0" dirty="0">
                <a:ln>
                  <a:noFill/>
                </a:ln>
                <a:solidFill>
                  <a:srgbClr val="000000"/>
                </a:solidFill>
                <a:effectLst/>
                <a:latin typeface="Hack" panose="020B0609030202020204" pitchFamily="49" charset="0"/>
              </a:rPr>
              <a:t>.info(</a:t>
            </a:r>
            <a:r>
              <a:rPr kumimoji="0" lang="en-US" altLang="en-US" sz="1000" b="1" i="0" u="none" strike="noStrike" cap="none" normalizeH="0" baseline="0" dirty="0">
                <a:ln>
                  <a:noFill/>
                </a:ln>
                <a:solidFill>
                  <a:srgbClr val="008000"/>
                </a:solidFill>
                <a:effectLst/>
                <a:latin typeface="Hack" panose="020B0609030202020204" pitchFamily="49" charset="0"/>
              </a:rPr>
              <a:t>"Call permitted by 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onCallRejected</a:t>
            </a:r>
            <a:r>
              <a:rPr kumimoji="0" lang="en-US" altLang="en-US" sz="1000" b="0" i="0" u="none" strike="noStrike" cap="none" normalizeH="0" baseline="0" dirty="0">
                <a:ln>
                  <a:noFill/>
                </a:ln>
                <a:solidFill>
                  <a:srgbClr val="000000"/>
                </a:solidFill>
                <a:effectLst/>
                <a:latin typeface="Hack" panose="020B0609030202020204" pitchFamily="49" charset="0"/>
              </a:rPr>
              <a:t>(event -&gt; </a:t>
            </a:r>
            <a:r>
              <a:rPr kumimoji="0" lang="en-US" altLang="en-US" sz="1000" b="1" i="1" u="none" strike="noStrike" cap="none" normalizeH="0" baseline="0" dirty="0">
                <a:ln>
                  <a:noFill/>
                </a:ln>
                <a:solidFill>
                  <a:srgbClr val="660E7A"/>
                </a:solidFill>
                <a:effectLst/>
                <a:latin typeface="Hack" panose="020B0609030202020204" pitchFamily="49" charset="0"/>
              </a:rPr>
              <a:t>LOGGER</a:t>
            </a:r>
            <a:r>
              <a:rPr kumimoji="0" lang="en-US" altLang="en-US" sz="1000" b="0" i="0" u="none" strike="noStrike" cap="none" normalizeH="0" baseline="0" dirty="0">
                <a:ln>
                  <a:noFill/>
                </a:ln>
                <a:solidFill>
                  <a:srgbClr val="000000"/>
                </a:solidFill>
                <a:effectLst/>
                <a:latin typeface="Hack" panose="020B0609030202020204" pitchFamily="49" charset="0"/>
              </a:rPr>
              <a:t>.info(</a:t>
            </a:r>
            <a:r>
              <a:rPr kumimoji="0" lang="en-US" altLang="en-US" sz="1000" b="1" i="0" u="none" strike="noStrike" cap="none" normalizeH="0" baseline="0" dirty="0">
                <a:ln>
                  <a:noFill/>
                </a:ln>
                <a:solidFill>
                  <a:srgbClr val="008000"/>
                </a:solidFill>
                <a:effectLst/>
                <a:latin typeface="Hack" panose="020B0609030202020204" pitchFamily="49" charset="0"/>
              </a:rPr>
              <a:t>"Call rejected by 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onCallFinished</a:t>
            </a:r>
            <a:r>
              <a:rPr kumimoji="0" lang="en-US" altLang="en-US" sz="1000" b="0" i="0" u="none" strike="noStrike" cap="none" normalizeH="0" baseline="0" dirty="0">
                <a:ln>
                  <a:noFill/>
                </a:ln>
                <a:solidFill>
                  <a:srgbClr val="000000"/>
                </a:solidFill>
                <a:effectLst/>
                <a:latin typeface="Hack" panose="020B0609030202020204" pitchFamily="49" charset="0"/>
              </a:rPr>
              <a:t>(event -&gt; </a:t>
            </a:r>
            <a:r>
              <a:rPr kumimoji="0" lang="en-US" altLang="en-US" sz="1000" b="1" i="1" u="none" strike="noStrike" cap="none" normalizeH="0" baseline="0" dirty="0">
                <a:ln>
                  <a:noFill/>
                </a:ln>
                <a:solidFill>
                  <a:srgbClr val="660E7A"/>
                </a:solidFill>
                <a:effectLst/>
                <a:latin typeface="Hack" panose="020B0609030202020204" pitchFamily="49" charset="0"/>
              </a:rPr>
              <a:t>LOGGER</a:t>
            </a:r>
            <a:r>
              <a:rPr kumimoji="0" lang="en-US" altLang="en-US" sz="1000" b="0" i="0" u="none" strike="noStrike" cap="none" normalizeH="0" baseline="0" dirty="0">
                <a:ln>
                  <a:noFill/>
                </a:ln>
                <a:solidFill>
                  <a:srgbClr val="000000"/>
                </a:solidFill>
                <a:effectLst/>
                <a:latin typeface="Hack" panose="020B0609030202020204" pitchFamily="49" charset="0"/>
              </a:rPr>
              <a:t>.info(</a:t>
            </a:r>
            <a:r>
              <a:rPr kumimoji="0" lang="en-US" altLang="en-US" sz="1000" b="1" i="0" u="none" strike="noStrike" cap="none" normalizeH="0" baseline="0" dirty="0">
                <a:ln>
                  <a:noFill/>
                </a:ln>
                <a:solidFill>
                  <a:srgbClr val="008000"/>
                </a:solidFill>
                <a:effectLst/>
                <a:latin typeface="Hack" panose="020B0609030202020204" pitchFamily="49" charset="0"/>
              </a:rPr>
              <a:t>"Call Finished by 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return </a:t>
            </a:r>
            <a:r>
              <a:rPr kumimoji="0" lang="en-US" altLang="en-US" sz="1000" b="0" i="0" u="none" strike="noStrike" cap="none" normalizeH="0" baseline="0" dirty="0">
                <a:ln>
                  <a:noFill/>
                </a:ln>
                <a:solidFill>
                  <a:srgbClr val="000000"/>
                </a:solidFill>
                <a:effectLst/>
                <a:latin typeface="Hack" panose="020B0609030202020204" pitchFamily="49" charset="0"/>
              </a:rPr>
              <a:t>bulkhead;</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@GetMapping</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public </a:t>
            </a:r>
            <a:r>
              <a:rPr kumimoji="0" lang="en-US" altLang="en-US" sz="1000" b="0" i="0" u="none" strike="noStrike" cap="none" normalizeH="0" baseline="0" dirty="0">
                <a:ln>
                  <a:noFill/>
                </a:ln>
                <a:solidFill>
                  <a:srgbClr val="000000"/>
                </a:solidFill>
                <a:effectLst/>
                <a:latin typeface="Hack" panose="020B0609030202020204" pitchFamily="49" charset="0"/>
              </a:rPr>
              <a:t>String okay()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return </a:t>
            </a:r>
            <a:r>
              <a:rPr kumimoji="0" lang="en-US" altLang="en-US" sz="1000" b="1" i="0" u="none" strike="noStrike" cap="none" normalizeH="0" baseline="0" dirty="0">
                <a:ln>
                  <a:noFill/>
                </a:ln>
                <a:solidFill>
                  <a:srgbClr val="008000"/>
                </a:solidFill>
                <a:effectLst/>
                <a:latin typeface="Hack" panose="020B0609030202020204" pitchFamily="49" charset="0"/>
              </a:rPr>
              <a:t>"The message was "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0" i="0" u="none" strike="noStrike" cap="none" normalizeH="0" baseline="0" dirty="0" err="1">
                <a:ln>
                  <a:noFill/>
                </a:ln>
                <a:solidFill>
                  <a:srgbClr val="000000"/>
                </a:solidFill>
                <a:effectLst/>
                <a:latin typeface="Hack" panose="020B0609030202020204" pitchFamily="49" charset="0"/>
              </a:rPr>
              <a:t>.getForObject</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String.</a:t>
            </a:r>
            <a:r>
              <a:rPr kumimoji="0" lang="en-US" altLang="en-US" sz="1000" b="1" i="0" u="none" strike="noStrike" cap="none" normalizeH="0" baseline="0" dirty="0" err="1">
                <a:ln>
                  <a:noFill/>
                </a:ln>
                <a:solidFill>
                  <a:srgbClr val="000080"/>
                </a:solidFill>
                <a:effectLst/>
                <a:latin typeface="Hack" panose="020B0609030202020204" pitchFamily="49" charset="0"/>
              </a:rPr>
              <a:t>class</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@GetMapping</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public </a:t>
            </a:r>
            <a:r>
              <a:rPr kumimoji="0" lang="en-US" altLang="en-US" sz="1000" b="0" i="0" u="none" strike="noStrike" cap="none" normalizeH="0" baseline="0" dirty="0">
                <a:ln>
                  <a:noFill/>
                </a:ln>
                <a:solidFill>
                  <a:srgbClr val="000000"/>
                </a:solidFill>
                <a:effectLst/>
                <a:latin typeface="Hack" panose="020B0609030202020204" pitchFamily="49" charset="0"/>
              </a:rPr>
              <a:t>String bulkhead()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CheckedFunction0&lt;String&gt; </a:t>
            </a:r>
            <a:r>
              <a:rPr kumimoji="0" lang="en-US" altLang="en-US" sz="10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000" b="0" i="0" u="none" strike="noStrike" cap="none" normalizeH="0" baseline="0" dirty="0">
                <a:ln>
                  <a:noFill/>
                </a:ln>
                <a:solidFill>
                  <a:srgbClr val="000000"/>
                </a:solidFill>
                <a:effectLst/>
                <a:latin typeface="Hack" panose="020B0609030202020204" pitchFamily="49" charset="0"/>
              </a:rPr>
              <a:t> = </a:t>
            </a:r>
            <a:r>
              <a:rPr kumimoji="0" lang="en-US" altLang="en-US" sz="1000" b="0" i="0" u="none" strike="noStrike" cap="none" normalizeH="0" baseline="0" dirty="0" err="1">
                <a:ln>
                  <a:noFill/>
                </a:ln>
                <a:solidFill>
                  <a:srgbClr val="000000"/>
                </a:solidFill>
                <a:effectLst/>
                <a:latin typeface="Hack" panose="020B0609030202020204" pitchFamily="49" charset="0"/>
              </a:rPr>
              <a:t>Bulkhead.</a:t>
            </a:r>
            <a:r>
              <a:rPr kumimoji="0" lang="en-US" altLang="en-US" sz="1000" b="0" i="1" u="none" strike="noStrike" cap="none" normalizeH="0" baseline="0" dirty="0" err="1">
                <a:ln>
                  <a:noFill/>
                </a:ln>
                <a:solidFill>
                  <a:srgbClr val="000000"/>
                </a:solidFill>
                <a:effectLst/>
                <a:latin typeface="Hack" panose="020B0609030202020204" pitchFamily="49" charset="0"/>
              </a:rPr>
              <a:t>decorateCheckedSupplier</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660E7A"/>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 -&gt; </a:t>
            </a:r>
            <a:r>
              <a:rPr kumimoji="0" lang="en-US" altLang="en-US" sz="1000" b="1" i="0" u="none" strike="noStrike" cap="none" normalizeH="0" baseline="0" dirty="0">
                <a:ln>
                  <a:noFill/>
                </a:ln>
                <a:solidFill>
                  <a:srgbClr val="008000"/>
                </a:solidFill>
                <a:effectLst/>
                <a:latin typeface="Hack" panose="020B0609030202020204" pitchFamily="49" charset="0"/>
              </a:rPr>
              <a:t>"The message was "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0" i="0" u="none" strike="noStrike" cap="none" normalizeH="0" baseline="0" dirty="0" err="1">
                <a:ln>
                  <a:noFill/>
                </a:ln>
                <a:solidFill>
                  <a:srgbClr val="000000"/>
                </a:solidFill>
                <a:effectLst/>
                <a:latin typeface="Hack" panose="020B0609030202020204" pitchFamily="49" charset="0"/>
              </a:rPr>
              <a:t>.getForObject</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8000"/>
                </a:solidFill>
                <a:effectLst/>
                <a:latin typeface="Hack" panose="020B0609030202020204" pitchFamily="49" charset="0"/>
              </a:rPr>
              <a:t>"/slow"</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String.</a:t>
            </a:r>
            <a:r>
              <a:rPr kumimoji="0" lang="en-US" altLang="en-US" sz="1000" b="1" i="0" u="none" strike="noStrike" cap="none" normalizeH="0" baseline="0" dirty="0" err="1">
                <a:ln>
                  <a:noFill/>
                </a:ln>
                <a:solidFill>
                  <a:srgbClr val="000080"/>
                </a:solidFill>
                <a:effectLst/>
                <a:latin typeface="Hack" panose="020B0609030202020204" pitchFamily="49" charset="0"/>
              </a:rPr>
              <a:t>class</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Try&lt;String&gt; result = </a:t>
            </a:r>
            <a:r>
              <a:rPr kumimoji="0" lang="en-US" altLang="en-US" sz="1000" b="0" i="0" u="none" strike="noStrike" cap="none" normalizeH="0" baseline="0" dirty="0" err="1">
                <a:ln>
                  <a:noFill/>
                </a:ln>
                <a:solidFill>
                  <a:srgbClr val="000000"/>
                </a:solidFill>
                <a:effectLst/>
                <a:latin typeface="Hack" panose="020B0609030202020204" pitchFamily="49" charset="0"/>
              </a:rPr>
              <a:t>Try.</a:t>
            </a:r>
            <a:r>
              <a:rPr kumimoji="0" lang="en-US" altLang="en-US" sz="1000" b="0" i="1" u="none" strike="noStrike" cap="none" normalizeH="0" baseline="0" dirty="0" err="1">
                <a:ln>
                  <a:noFill/>
                </a:ln>
                <a:solidFill>
                  <a:srgbClr val="000000"/>
                </a:solidFill>
                <a:effectLst/>
                <a:latin typeface="Hack" panose="020B0609030202020204" pitchFamily="49" charset="0"/>
              </a:rPr>
              <a:t>of</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000" b="0" i="0" u="none" strike="noStrike" cap="none" normalizeH="0" baseline="0" dirty="0">
                <a:ln>
                  <a:noFill/>
                </a:ln>
                <a:solidFill>
                  <a:srgbClr val="000000"/>
                </a:solidFill>
                <a:effectLst/>
                <a:latin typeface="Hack" panose="020B0609030202020204" pitchFamily="49" charset="0"/>
              </a:rPr>
              <a:t>).recover((throwable) -&gt; </a:t>
            </a:r>
            <a:r>
              <a:rPr kumimoji="0" lang="en-US" altLang="en-US" sz="1000" b="1" i="0" u="none" strike="noStrike" cap="none" normalizeH="0" baseline="0" dirty="0">
                <a:ln>
                  <a:noFill/>
                </a:ln>
                <a:solidFill>
                  <a:srgbClr val="008000"/>
                </a:solidFill>
                <a:effectLst/>
                <a:latin typeface="Hack" panose="020B0609030202020204" pitchFamily="49" charset="0"/>
              </a:rPr>
              <a:t>"This is a bulkhead fallback"</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return </a:t>
            </a:r>
            <a:r>
              <a:rPr kumimoji="0" lang="en-US" altLang="en-US" sz="1000" b="0" i="0" u="none" strike="noStrike" cap="none" normalizeH="0" baseline="0" dirty="0" err="1">
                <a:ln>
                  <a:noFill/>
                </a:ln>
                <a:solidFill>
                  <a:srgbClr val="000000"/>
                </a:solidFill>
                <a:effectLst/>
                <a:latin typeface="Hack" panose="020B0609030202020204" pitchFamily="49" charset="0"/>
              </a:rPr>
              <a:t>result.get</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50" b="0" i="0" u="none" strike="noStrike" cap="none" normalizeH="0" baseline="0" dirty="0">
                <a:ln>
                  <a:noFill/>
                </a:ln>
                <a:solidFill>
                  <a:srgbClr val="000000"/>
                </a:solidFill>
                <a:effectLst/>
                <a:latin typeface="Hack" panose="020B0609030202020204" pitchFamily="49"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260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8657-2A9B-48D1-A8CC-D87F74EB716E}"/>
              </a:ext>
            </a:extLst>
          </p:cNvPr>
          <p:cNvSpPr>
            <a:spLocks noGrp="1"/>
          </p:cNvSpPr>
          <p:nvPr>
            <p:ph type="title"/>
          </p:nvPr>
        </p:nvSpPr>
        <p:spPr/>
        <p:txBody>
          <a:bodyPr/>
          <a:lstStyle/>
          <a:p>
            <a:r>
              <a:rPr lang="en-IN" dirty="0"/>
              <a:t>Testing : 100 request , Single User</a:t>
            </a:r>
          </a:p>
        </p:txBody>
      </p:sp>
      <p:sp>
        <p:nvSpPr>
          <p:cNvPr id="3" name="Content Placeholder 2">
            <a:extLst>
              <a:ext uri="{FF2B5EF4-FFF2-40B4-BE49-F238E27FC236}">
                <a16:creationId xmlns:a16="http://schemas.microsoft.com/office/drawing/2014/main" id="{5198FB21-F8B4-4000-ADAD-C20F5D0E61AB}"/>
              </a:ext>
            </a:extLst>
          </p:cNvPr>
          <p:cNvSpPr>
            <a:spLocks noGrp="1"/>
          </p:cNvSpPr>
          <p:nvPr>
            <p:ph idx="1"/>
          </p:nvPr>
        </p:nvSpPr>
        <p:spPr>
          <a:xfrm>
            <a:off x="838200" y="1378382"/>
            <a:ext cx="10515600" cy="624612"/>
          </a:xfrm>
          <a:solidFill>
            <a:srgbClr val="FFFF00"/>
          </a:solidFill>
        </p:spPr>
        <p:txBody>
          <a:bodyPr/>
          <a:lstStyle/>
          <a:p>
            <a:pPr marL="0" indent="0">
              <a:buNone/>
            </a:pPr>
            <a:r>
              <a:rPr lang="en-IN" dirty="0"/>
              <a:t>&gt;ab -n 100 -c 1 http://localhost:8080/bulkhead</a:t>
            </a:r>
          </a:p>
          <a:p>
            <a:pPr marL="0" indent="0">
              <a:buNone/>
            </a:pPr>
            <a:endParaRPr lang="en-IN" dirty="0"/>
          </a:p>
        </p:txBody>
      </p:sp>
      <p:sp>
        <p:nvSpPr>
          <p:cNvPr id="9" name="TextBox 8">
            <a:extLst>
              <a:ext uri="{FF2B5EF4-FFF2-40B4-BE49-F238E27FC236}">
                <a16:creationId xmlns:a16="http://schemas.microsoft.com/office/drawing/2014/main" id="{EE56EDAF-3627-49D5-BB4D-CB3F1F642935}"/>
              </a:ext>
            </a:extLst>
          </p:cNvPr>
          <p:cNvSpPr txBox="1"/>
          <p:nvPr/>
        </p:nvSpPr>
        <p:spPr>
          <a:xfrm>
            <a:off x="402455" y="2490044"/>
            <a:ext cx="11789545" cy="3416320"/>
          </a:xfrm>
          <a:prstGeom prst="rect">
            <a:avLst/>
          </a:prstGeom>
          <a:solidFill>
            <a:schemeClr val="accent4">
              <a:lumMod val="60000"/>
              <a:lumOff val="40000"/>
            </a:schemeClr>
          </a:solidFill>
        </p:spPr>
        <p:txBody>
          <a:bodyPr wrap="square">
            <a:spAutoFit/>
          </a:bodyPr>
          <a:lstStyle/>
          <a:p>
            <a:r>
              <a:rPr lang="en-IN" dirty="0"/>
              <a:t>2020-08-17 21:48:17.720  INFO 14632 --- [nio-8080-exec-5] </a:t>
            </a:r>
            <a:r>
              <a:rPr lang="en-IN" dirty="0" err="1"/>
              <a:t>com.example.consumer.ConsumerController</a:t>
            </a:r>
            <a:r>
              <a:rPr lang="en-IN" dirty="0"/>
              <a:t>  : Call permitted by bulkhead</a:t>
            </a:r>
          </a:p>
          <a:p>
            <a:r>
              <a:rPr lang="en-IN" dirty="0"/>
              <a:t>2020-08-17 21:48:18.724  INFO 14632 --- [nio-8080-exec-5] </a:t>
            </a:r>
            <a:r>
              <a:rPr lang="en-IN" dirty="0" err="1"/>
              <a:t>com.example.consumer.ConsumerController</a:t>
            </a:r>
            <a:r>
              <a:rPr lang="en-IN" dirty="0"/>
              <a:t>  : Call Finished by bulkhead</a:t>
            </a:r>
          </a:p>
          <a:p>
            <a:r>
              <a:rPr lang="en-IN" dirty="0"/>
              <a:t>2020-08-17 21:48:18.730  INFO 14632 --- [nio-8080-exec-9] </a:t>
            </a:r>
            <a:r>
              <a:rPr lang="en-IN" dirty="0" err="1"/>
              <a:t>com.example.consumer.ConsumerController</a:t>
            </a:r>
            <a:r>
              <a:rPr lang="en-IN" dirty="0"/>
              <a:t>  : Call permitted by bulkhead</a:t>
            </a:r>
          </a:p>
          <a:p>
            <a:r>
              <a:rPr lang="en-IN" dirty="0"/>
              <a:t>2020-08-17 21:48:19.736  INFO 14632 --- [nio-8080-exec-9] </a:t>
            </a:r>
            <a:r>
              <a:rPr lang="en-IN" dirty="0" err="1"/>
              <a:t>com.example.consumer.ConsumerController</a:t>
            </a:r>
            <a:r>
              <a:rPr lang="en-IN" dirty="0"/>
              <a:t>  : Call Finished by bulkhead</a:t>
            </a:r>
          </a:p>
          <a:p>
            <a:r>
              <a:rPr lang="en-IN" dirty="0"/>
              <a:t>2020-08-17 21:48:19.742  INFO 14632 --- [io-8080-exec-10] </a:t>
            </a:r>
            <a:r>
              <a:rPr lang="en-IN" dirty="0" err="1"/>
              <a:t>com.example.consumer.ConsumerController</a:t>
            </a:r>
            <a:r>
              <a:rPr lang="en-IN" dirty="0"/>
              <a:t>  : Call permitted by bulkhead</a:t>
            </a:r>
          </a:p>
          <a:p>
            <a:r>
              <a:rPr lang="en-IN" dirty="0"/>
              <a:t>2020-08-17 21:48:20.744  INFO 14632 --- [io-8080-exec-10] </a:t>
            </a:r>
            <a:r>
              <a:rPr lang="en-IN" dirty="0" err="1"/>
              <a:t>com.example.consumer.ConsumerController</a:t>
            </a:r>
            <a:r>
              <a:rPr lang="en-IN" dirty="0"/>
              <a:t>  : Call Finished by bulkhead</a:t>
            </a:r>
          </a:p>
        </p:txBody>
      </p:sp>
    </p:spTree>
    <p:extLst>
      <p:ext uri="{BB962C8B-B14F-4D97-AF65-F5344CB8AC3E}">
        <p14:creationId xmlns:p14="http://schemas.microsoft.com/office/powerpoint/2010/main" val="358295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8657-2A9B-48D1-A8CC-D87F74EB716E}"/>
              </a:ext>
            </a:extLst>
          </p:cNvPr>
          <p:cNvSpPr>
            <a:spLocks noGrp="1"/>
          </p:cNvSpPr>
          <p:nvPr>
            <p:ph type="title"/>
          </p:nvPr>
        </p:nvSpPr>
        <p:spPr/>
        <p:txBody>
          <a:bodyPr/>
          <a:lstStyle/>
          <a:p>
            <a:r>
              <a:rPr lang="en-IN" dirty="0"/>
              <a:t>Testing : 100 request , Concurrent User</a:t>
            </a:r>
          </a:p>
        </p:txBody>
      </p:sp>
      <p:sp>
        <p:nvSpPr>
          <p:cNvPr id="3" name="Content Placeholder 2">
            <a:extLst>
              <a:ext uri="{FF2B5EF4-FFF2-40B4-BE49-F238E27FC236}">
                <a16:creationId xmlns:a16="http://schemas.microsoft.com/office/drawing/2014/main" id="{5198FB21-F8B4-4000-ADAD-C20F5D0E61AB}"/>
              </a:ext>
            </a:extLst>
          </p:cNvPr>
          <p:cNvSpPr>
            <a:spLocks noGrp="1"/>
          </p:cNvSpPr>
          <p:nvPr>
            <p:ph idx="1"/>
          </p:nvPr>
        </p:nvSpPr>
        <p:spPr>
          <a:xfrm>
            <a:off x="838200" y="1378382"/>
            <a:ext cx="10515600" cy="624612"/>
          </a:xfrm>
          <a:solidFill>
            <a:srgbClr val="FFFF00"/>
          </a:solidFill>
        </p:spPr>
        <p:txBody>
          <a:bodyPr/>
          <a:lstStyle/>
          <a:p>
            <a:pPr marL="0" indent="0">
              <a:buNone/>
            </a:pPr>
            <a:r>
              <a:rPr lang="en-IN" dirty="0"/>
              <a:t>&gt;ab -n 100 -c 3 http://localhost:8080/bulkhead</a:t>
            </a:r>
          </a:p>
          <a:p>
            <a:pPr marL="0" indent="0">
              <a:buNone/>
            </a:pPr>
            <a:endParaRPr lang="en-IN" dirty="0"/>
          </a:p>
        </p:txBody>
      </p:sp>
      <p:sp>
        <p:nvSpPr>
          <p:cNvPr id="6" name="TextBox 5">
            <a:extLst>
              <a:ext uri="{FF2B5EF4-FFF2-40B4-BE49-F238E27FC236}">
                <a16:creationId xmlns:a16="http://schemas.microsoft.com/office/drawing/2014/main" id="{BBB481F0-A229-4D40-869A-B1C1BAC32E22}"/>
              </a:ext>
            </a:extLst>
          </p:cNvPr>
          <p:cNvSpPr txBox="1"/>
          <p:nvPr/>
        </p:nvSpPr>
        <p:spPr>
          <a:xfrm>
            <a:off x="559294" y="2333685"/>
            <a:ext cx="11632706" cy="2921896"/>
          </a:xfrm>
          <a:prstGeom prst="rect">
            <a:avLst/>
          </a:prstGeom>
          <a:solidFill>
            <a:srgbClr val="FFC000"/>
          </a:solidFill>
        </p:spPr>
        <p:txBody>
          <a:bodyPr wrap="square">
            <a:spAutoFit/>
          </a:bodyPr>
          <a:lstStyle/>
          <a:p>
            <a:r>
              <a:rPr lang="en-IN" dirty="0"/>
              <a:t>44.618  INFO 14632 --- [nio-8080-exec-7] </a:t>
            </a:r>
            <a:r>
              <a:rPr lang="en-IN" dirty="0" err="1"/>
              <a:t>com.example.consumer.ConsumerController</a:t>
            </a:r>
            <a:r>
              <a:rPr lang="en-IN" dirty="0"/>
              <a:t>  : Call Finished by bulkhead</a:t>
            </a:r>
          </a:p>
          <a:p>
            <a:r>
              <a:rPr lang="en-IN" dirty="0"/>
              <a:t>2020-08-17 21:56:44.620  INFO 14632 --- [nio-8080-exec-2] </a:t>
            </a:r>
            <a:r>
              <a:rPr lang="en-IN" dirty="0" err="1"/>
              <a:t>com.example.consumer.ConsumerController</a:t>
            </a:r>
            <a:r>
              <a:rPr lang="en-IN" dirty="0"/>
              <a:t>  : Call permitted by bulkhead</a:t>
            </a:r>
          </a:p>
          <a:p>
            <a:r>
              <a:rPr lang="en-IN" dirty="0"/>
              <a:t>2020-08-17 21:56:44.620  INFO 14632 --- [nio-8080-exec-8] </a:t>
            </a:r>
            <a:r>
              <a:rPr lang="en-IN" dirty="0" err="1"/>
              <a:t>com.example.consumer.ConsumerController</a:t>
            </a:r>
            <a:r>
              <a:rPr lang="en-IN" dirty="0"/>
              <a:t>  : Call rejected by bulkhead</a:t>
            </a:r>
          </a:p>
          <a:p>
            <a:r>
              <a:rPr lang="en-IN" dirty="0"/>
              <a:t>2020-08-17 21:56:44.622  INFO 14632 --- [nio-8080-exec-1] </a:t>
            </a:r>
            <a:r>
              <a:rPr lang="en-IN" dirty="0" err="1"/>
              <a:t>com.example.consumer.ConsumerController</a:t>
            </a:r>
            <a:r>
              <a:rPr lang="en-IN" dirty="0"/>
              <a:t>  : Call rejected by bulkhead</a:t>
            </a:r>
          </a:p>
          <a:p>
            <a:r>
              <a:rPr lang="en-IN" dirty="0"/>
              <a:t>2020-08-17 21:56:44.625  INFO 14632 --- [nio-8080-exec-6] </a:t>
            </a:r>
            <a:r>
              <a:rPr lang="en-IN" dirty="0" err="1"/>
              <a:t>com.example.consumer.ConsumerController</a:t>
            </a:r>
            <a:r>
              <a:rPr lang="en-IN" dirty="0"/>
              <a:t>  : Call rejected by bulkhead</a:t>
            </a:r>
          </a:p>
          <a:p>
            <a:r>
              <a:rPr lang="en-IN" dirty="0"/>
              <a:t>2020-08-17 21:56</a:t>
            </a:r>
          </a:p>
        </p:txBody>
      </p:sp>
    </p:spTree>
    <p:extLst>
      <p:ext uri="{BB962C8B-B14F-4D97-AF65-F5344CB8AC3E}">
        <p14:creationId xmlns:p14="http://schemas.microsoft.com/office/powerpoint/2010/main" val="169270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D1F7881-D22E-4B4A-8A01-BC10F9198BD9}"/>
              </a:ext>
            </a:extLst>
          </p:cNvPr>
          <p:cNvSpPr>
            <a:spLocks noGrp="1"/>
          </p:cNvSpPr>
          <p:nvPr>
            <p:ph idx="1"/>
          </p:nvPr>
        </p:nvSpPr>
        <p:spPr>
          <a:xfrm>
            <a:off x="820444" y="786937"/>
            <a:ext cx="10747159" cy="5338655"/>
          </a:xfrm>
          <a:solidFill>
            <a:schemeClr val="bg1">
              <a:lumMod val="95000"/>
            </a:schemeClr>
          </a:solidFill>
        </p:spPr>
        <p:txBody>
          <a:bodyPr>
            <a:normAutofit fontScale="92500"/>
          </a:bodyPr>
          <a:lstStyle/>
          <a:p>
            <a:pPr marL="0" indent="0">
              <a:buNone/>
            </a:pPr>
            <a:r>
              <a:rPr lang="en-US" dirty="0"/>
              <a:t>Concurrency Level:      2</a:t>
            </a:r>
          </a:p>
          <a:p>
            <a:pPr marL="0" indent="0">
              <a:buNone/>
            </a:pPr>
            <a:r>
              <a:rPr lang="en-US" dirty="0"/>
              <a:t>Time taken for tests:   2.010 seconds</a:t>
            </a:r>
          </a:p>
          <a:p>
            <a:pPr marL="0" indent="0">
              <a:buNone/>
            </a:pPr>
            <a:r>
              <a:rPr lang="en-US" dirty="0"/>
              <a:t>Complete requests:      10</a:t>
            </a:r>
          </a:p>
          <a:p>
            <a:pPr marL="0" indent="0">
              <a:buNone/>
            </a:pPr>
            <a:r>
              <a:rPr lang="en-US" b="1" dirty="0">
                <a:solidFill>
                  <a:srgbClr val="FF0000"/>
                </a:solidFill>
              </a:rPr>
              <a:t>Failed requests:        8</a:t>
            </a:r>
          </a:p>
          <a:p>
            <a:pPr marL="0" indent="0">
              <a:buNone/>
            </a:pPr>
            <a:r>
              <a:rPr lang="en-US" dirty="0"/>
              <a:t>   (Connect: 0, Receive: 0, Length: 8, Exceptions: 0)</a:t>
            </a:r>
          </a:p>
          <a:p>
            <a:pPr marL="0" indent="0">
              <a:buNone/>
            </a:pPr>
            <a:r>
              <a:rPr lang="en-US" dirty="0"/>
              <a:t>Total transferred:      1616 bytes</a:t>
            </a:r>
          </a:p>
          <a:p>
            <a:pPr marL="0" indent="0">
              <a:buNone/>
            </a:pPr>
            <a:r>
              <a:rPr lang="en-US" dirty="0"/>
              <a:t>HTML transferred:       286 bytes</a:t>
            </a:r>
          </a:p>
          <a:p>
            <a:pPr marL="0" indent="0">
              <a:buNone/>
            </a:pPr>
            <a:r>
              <a:rPr lang="en-US" dirty="0"/>
              <a:t>Requests per second:    4.98 [#/sec] (mean)</a:t>
            </a:r>
          </a:p>
          <a:p>
            <a:pPr marL="0" indent="0">
              <a:buNone/>
            </a:pPr>
            <a:r>
              <a:rPr lang="en-US" dirty="0"/>
              <a:t>Time per request:       401.990 [</a:t>
            </a:r>
            <a:r>
              <a:rPr lang="en-US" dirty="0" err="1"/>
              <a:t>ms</a:t>
            </a:r>
            <a:r>
              <a:rPr lang="en-US" dirty="0"/>
              <a:t>] (mean)</a:t>
            </a:r>
          </a:p>
          <a:p>
            <a:pPr marL="0" indent="0">
              <a:buNone/>
            </a:pPr>
            <a:r>
              <a:rPr lang="en-US" dirty="0"/>
              <a:t>Time per request:       200.995 [</a:t>
            </a:r>
            <a:r>
              <a:rPr lang="en-US" dirty="0" err="1"/>
              <a:t>ms</a:t>
            </a:r>
            <a:r>
              <a:rPr lang="en-US" dirty="0"/>
              <a:t>] (mean, across all concurrent requests)</a:t>
            </a:r>
          </a:p>
          <a:p>
            <a:pPr marL="0" indent="0">
              <a:buNone/>
            </a:pPr>
            <a:r>
              <a:rPr lang="en-US" dirty="0"/>
              <a:t>Transfer rate:          0.79 [Kbytes/sec] received</a:t>
            </a:r>
          </a:p>
          <a:p>
            <a:endParaRPr lang="en-IN" dirty="0"/>
          </a:p>
        </p:txBody>
      </p:sp>
    </p:spTree>
    <p:extLst>
      <p:ext uri="{BB962C8B-B14F-4D97-AF65-F5344CB8AC3E}">
        <p14:creationId xmlns:p14="http://schemas.microsoft.com/office/powerpoint/2010/main" val="138604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Rate Limiter</a:t>
            </a:r>
          </a:p>
        </p:txBody>
      </p:sp>
    </p:spTree>
    <p:extLst>
      <p:ext uri="{BB962C8B-B14F-4D97-AF65-F5344CB8AC3E}">
        <p14:creationId xmlns:p14="http://schemas.microsoft.com/office/powerpoint/2010/main" val="293937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Bulkhead</a:t>
            </a:r>
          </a:p>
        </p:txBody>
      </p:sp>
    </p:spTree>
    <p:extLst>
      <p:ext uri="{BB962C8B-B14F-4D97-AF65-F5344CB8AC3E}">
        <p14:creationId xmlns:p14="http://schemas.microsoft.com/office/powerpoint/2010/main" val="3556003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CE94-DE89-437E-A6B6-850D95A258DA}"/>
              </a:ext>
            </a:extLst>
          </p:cNvPr>
          <p:cNvSpPr>
            <a:spLocks noGrp="1"/>
          </p:cNvSpPr>
          <p:nvPr>
            <p:ph type="title"/>
          </p:nvPr>
        </p:nvSpPr>
        <p:spPr/>
        <p:txBody>
          <a:bodyPr/>
          <a:lstStyle/>
          <a:p>
            <a:r>
              <a:rPr lang="en-IN" b="1" dirty="0">
                <a:solidFill>
                  <a:srgbClr val="002060"/>
                </a:solidFill>
              </a:rPr>
              <a:t>Rate Limiter</a:t>
            </a:r>
          </a:p>
        </p:txBody>
      </p:sp>
      <p:sp>
        <p:nvSpPr>
          <p:cNvPr id="3" name="Content Placeholder 2">
            <a:extLst>
              <a:ext uri="{FF2B5EF4-FFF2-40B4-BE49-F238E27FC236}">
                <a16:creationId xmlns:a16="http://schemas.microsoft.com/office/drawing/2014/main" id="{FEFBAD87-2FF1-47A0-BE8C-B1DCE8C03FAB}"/>
              </a:ext>
            </a:extLst>
          </p:cNvPr>
          <p:cNvSpPr>
            <a:spLocks noGrp="1"/>
          </p:cNvSpPr>
          <p:nvPr>
            <p:ph idx="1"/>
          </p:nvPr>
        </p:nvSpPr>
        <p:spPr>
          <a:xfrm>
            <a:off x="838200" y="1825625"/>
            <a:ext cx="10515600" cy="4264457"/>
          </a:xfrm>
          <a:solidFill>
            <a:srgbClr val="FFFF00"/>
          </a:solidFill>
        </p:spPr>
        <p:txBody>
          <a:bodyPr/>
          <a:lstStyle/>
          <a:p>
            <a:r>
              <a:rPr lang="en-IN" dirty="0"/>
              <a:t>Limit the no of Calls  to a certain Service.</a:t>
            </a:r>
          </a:p>
          <a:p>
            <a:r>
              <a:rPr lang="en-IN" dirty="0"/>
              <a:t>Spreads out the Peak load over time. Queuing the request</a:t>
            </a:r>
          </a:p>
          <a:p>
            <a:r>
              <a:rPr lang="en-IN" dirty="0"/>
              <a:t>Use Cases</a:t>
            </a:r>
          </a:p>
          <a:p>
            <a:pPr lvl="1"/>
            <a:r>
              <a:rPr lang="en-IN" dirty="0"/>
              <a:t>Protect yourself from Flooding</a:t>
            </a:r>
          </a:p>
          <a:p>
            <a:pPr lvl="1"/>
            <a:r>
              <a:rPr lang="en-IN" dirty="0"/>
              <a:t>Don’t DDOS Your Partners </a:t>
            </a:r>
            <a:r>
              <a:rPr lang="en-IN" dirty="0">
                <a:sym typeface="Wingdings" panose="05000000000000000000" pitchFamily="2" charset="2"/>
              </a:rPr>
              <a:t></a:t>
            </a:r>
          </a:p>
          <a:p>
            <a:r>
              <a:rPr lang="en-IN" dirty="0"/>
              <a:t>Config</a:t>
            </a:r>
          </a:p>
          <a:p>
            <a:pPr lvl="1"/>
            <a:r>
              <a:rPr lang="en-IN" dirty="0"/>
              <a:t>limitForPeriod( # How many calls)</a:t>
            </a:r>
          </a:p>
          <a:p>
            <a:pPr lvl="1"/>
            <a:r>
              <a:rPr lang="en-IN" dirty="0"/>
              <a:t>limitRefreshPeriod( within which time Window)</a:t>
            </a:r>
          </a:p>
          <a:p>
            <a:pPr lvl="1"/>
            <a:r>
              <a:rPr lang="en-IN" dirty="0" err="1"/>
              <a:t>timoutDuration</a:t>
            </a:r>
            <a:r>
              <a:rPr lang="en-IN" dirty="0"/>
              <a:t> (How long wait for permission)</a:t>
            </a:r>
          </a:p>
          <a:p>
            <a:pPr marL="457200" lvl="1" indent="0">
              <a:buNone/>
            </a:pPr>
            <a:endParaRPr lang="en-IN" dirty="0"/>
          </a:p>
        </p:txBody>
      </p:sp>
    </p:spTree>
    <p:extLst>
      <p:ext uri="{BB962C8B-B14F-4D97-AF65-F5344CB8AC3E}">
        <p14:creationId xmlns:p14="http://schemas.microsoft.com/office/powerpoint/2010/main" val="358856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CE94-DE89-437E-A6B6-850D95A258DA}"/>
              </a:ext>
            </a:extLst>
          </p:cNvPr>
          <p:cNvSpPr>
            <a:spLocks noGrp="1"/>
          </p:cNvSpPr>
          <p:nvPr>
            <p:ph type="title"/>
          </p:nvPr>
        </p:nvSpPr>
        <p:spPr/>
        <p:txBody>
          <a:bodyPr/>
          <a:lstStyle/>
          <a:p>
            <a:r>
              <a:rPr lang="en-IN" b="1" dirty="0">
                <a:solidFill>
                  <a:srgbClr val="002060"/>
                </a:solidFill>
              </a:rPr>
              <a:t>Rate Limiter Implementation</a:t>
            </a:r>
          </a:p>
        </p:txBody>
      </p:sp>
      <p:sp>
        <p:nvSpPr>
          <p:cNvPr id="5" name="Content Placeholder 4">
            <a:extLst>
              <a:ext uri="{FF2B5EF4-FFF2-40B4-BE49-F238E27FC236}">
                <a16:creationId xmlns:a16="http://schemas.microsoft.com/office/drawing/2014/main" id="{1958F4F7-5849-4508-BE93-546D3D863FDC}"/>
              </a:ext>
            </a:extLst>
          </p:cNvPr>
          <p:cNvSpPr>
            <a:spLocks noGrp="1"/>
          </p:cNvSpPr>
          <p:nvPr>
            <p:ph idx="1"/>
          </p:nvPr>
        </p:nvSpPr>
        <p:spPr/>
        <p:txBody>
          <a:bodyPr/>
          <a:lstStyle/>
          <a:p>
            <a:r>
              <a:rPr lang="en-IN" dirty="0"/>
              <a:t>Atomic Rate Limiter</a:t>
            </a:r>
          </a:p>
          <a:p>
            <a:pPr lvl="1"/>
            <a:r>
              <a:rPr lang="en-IN" dirty="0"/>
              <a:t>Stores State in Atomic References</a:t>
            </a:r>
          </a:p>
          <a:p>
            <a:r>
              <a:rPr lang="en-IN" dirty="0"/>
              <a:t>SemaphoreBasedRateLimiter </a:t>
            </a:r>
          </a:p>
          <a:p>
            <a:pPr lvl="1"/>
            <a:r>
              <a:rPr lang="en-IN" dirty="0"/>
              <a:t>Uses semaphore, needs an internal thread  to release permissions.</a:t>
            </a:r>
          </a:p>
        </p:txBody>
      </p:sp>
    </p:spTree>
    <p:extLst>
      <p:ext uri="{BB962C8B-B14F-4D97-AF65-F5344CB8AC3E}">
        <p14:creationId xmlns:p14="http://schemas.microsoft.com/office/powerpoint/2010/main" val="89084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0FBD9CC-FD43-469A-A07C-FD6838631FC3}"/>
              </a:ext>
            </a:extLst>
          </p:cNvPr>
          <p:cNvSpPr>
            <a:spLocks noGrp="1" noChangeArrowheads="1"/>
          </p:cNvSpPr>
          <p:nvPr>
            <p:ph idx="1"/>
          </p:nvPr>
        </p:nvSpPr>
        <p:spPr bwMode="auto">
          <a:xfrm>
            <a:off x="713913" y="3461521"/>
            <a:ext cx="745354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0CDD9E0-C95A-46F2-AF6A-CAF3DFA99D99}"/>
              </a:ext>
            </a:extLst>
          </p:cNvPr>
          <p:cNvSpPr>
            <a:spLocks noChangeArrowheads="1"/>
          </p:cNvSpPr>
          <p:nvPr/>
        </p:nvSpPr>
        <p:spPr bwMode="auto">
          <a:xfrm>
            <a:off x="594804" y="361596"/>
            <a:ext cx="11150353"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RateLimiterConfig</a:t>
            </a:r>
            <a:r>
              <a:rPr kumimoji="0" lang="en-US" altLang="en-US" sz="1600" b="0" i="0" u="none" strike="noStrike" cap="none" normalizeH="0" baseline="0" dirty="0">
                <a:ln>
                  <a:noFill/>
                </a:ln>
                <a:solidFill>
                  <a:srgbClr val="000000"/>
                </a:solidFill>
                <a:effectLst/>
                <a:latin typeface="Hack" panose="020B0609030202020204" pitchFamily="49" charset="0"/>
              </a:rPr>
              <a:t> config = </a:t>
            </a:r>
            <a:r>
              <a:rPr kumimoji="0" lang="en-US" altLang="en-US" sz="1600" b="0" i="0" u="none" strike="noStrike" cap="none" normalizeH="0" baseline="0" dirty="0" err="1">
                <a:ln>
                  <a:noFill/>
                </a:ln>
                <a:solidFill>
                  <a:srgbClr val="000000"/>
                </a:solidFill>
                <a:effectLst/>
                <a:latin typeface="Hack" panose="020B0609030202020204" pitchFamily="49" charset="0"/>
              </a:rPr>
              <a:t>RateLimiterConfig.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limitRefreshPeriod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1000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limitForPeriod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10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timeoutDuration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5</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Create registry</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(config);</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onEntryAdded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entryAddedEvent</a:t>
            </a:r>
            <a:r>
              <a:rPr kumimoji="0" lang="en-US" altLang="en-US" sz="1600" b="0" i="0" u="none" strike="noStrike" cap="none" normalizeH="0" baseline="0" dirty="0">
                <a:ln>
                  <a:noFill/>
                </a:ln>
                <a:solidFill>
                  <a:srgbClr val="000000"/>
                </a:solidFill>
                <a:effectLst/>
                <a:latin typeface="Hack" panose="020B0609030202020204" pitchFamily="49" charset="0"/>
              </a:rPr>
              <a:t>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addedRateLimiter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entryAddedEvent.getAddedEntry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1" i="0" u="none" strike="noStrike" cap="none" normalizeH="0" baseline="0" dirty="0" err="1">
                <a:ln>
                  <a:noFill/>
                </a:ln>
                <a:solidFill>
                  <a:srgbClr val="008000"/>
                </a:solidFill>
                <a:effectLst/>
                <a:latin typeface="Hack" panose="020B0609030202020204" pitchFamily="49" charset="0"/>
              </a:rPr>
              <a:t>RateLimiter</a:t>
            </a:r>
            <a:r>
              <a:rPr kumimoji="0" lang="en-US" altLang="en-US" sz="1600" b="1" i="0" u="none" strike="noStrike" cap="none" normalizeH="0" baseline="0" dirty="0">
                <a:ln>
                  <a:noFill/>
                </a:ln>
                <a:solidFill>
                  <a:srgbClr val="008000"/>
                </a:solidFill>
                <a:effectLst/>
                <a:latin typeface="Hack" panose="020B0609030202020204" pitchFamily="49" charset="0"/>
              </a:rPr>
              <a:t> {} added"</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addedRateLimiter.getName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onEntryRemoved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entryRemovedEvent</a:t>
            </a:r>
            <a:r>
              <a:rPr kumimoji="0" lang="en-US" altLang="en-US" sz="1600" b="0" i="0" u="none" strike="noStrike" cap="none" normalizeH="0" baseline="0" dirty="0">
                <a:ln>
                  <a:noFill/>
                </a:ln>
                <a:solidFill>
                  <a:srgbClr val="000000"/>
                </a:solidFill>
                <a:effectLst/>
                <a:latin typeface="Hack" panose="020B0609030202020204" pitchFamily="49" charset="0"/>
              </a:rPr>
              <a:t>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removedRateLimiter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entryRemovedEvent.getRemovedEntry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1" i="0" u="none" strike="noStrike" cap="none" normalizeH="0" baseline="0" dirty="0" err="1">
                <a:ln>
                  <a:noFill/>
                </a:ln>
                <a:solidFill>
                  <a:srgbClr val="008000"/>
                </a:solidFill>
                <a:effectLst/>
                <a:latin typeface="Hack" panose="020B0609030202020204" pitchFamily="49" charset="0"/>
              </a:rPr>
              <a:t>RateLimiter</a:t>
            </a:r>
            <a:r>
              <a:rPr kumimoji="0" lang="en-US" altLang="en-US" sz="1600" b="1" i="0" u="none" strike="noStrike" cap="none" normalizeH="0" baseline="0" dirty="0">
                <a:ln>
                  <a:noFill/>
                </a:ln>
                <a:solidFill>
                  <a:srgbClr val="008000"/>
                </a:solidFill>
                <a:effectLst/>
                <a:latin typeface="Hack" panose="020B0609030202020204" pitchFamily="49" charset="0"/>
              </a:rPr>
              <a:t> {} removed"</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removedRateLimiter.getName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Use registry</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rateLimiterWithDefaultConfig</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"name1"</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rateLimiterWithDefaultConfig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404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0FBD9CC-FD43-469A-A07C-FD6838631FC3}"/>
              </a:ext>
            </a:extLst>
          </p:cNvPr>
          <p:cNvSpPr>
            <a:spLocks noGrp="1" noChangeArrowheads="1"/>
          </p:cNvSpPr>
          <p:nvPr>
            <p:ph idx="1"/>
          </p:nvPr>
        </p:nvSpPr>
        <p:spPr bwMode="auto">
          <a:xfrm>
            <a:off x="776056" y="811791"/>
            <a:ext cx="99481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rateLimiting</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Supplier&lt;String&gt; supplier =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1" u="none" strike="noStrike" cap="none" normalizeH="0" baseline="0" dirty="0" err="1">
                <a:ln>
                  <a:noFill/>
                </a:ln>
                <a:solidFill>
                  <a:srgbClr val="000000"/>
                </a:solidFill>
                <a:effectLst/>
                <a:latin typeface="Hack" panose="020B0609030202020204" pitchFamily="49" charset="0"/>
              </a:rPr>
              <a:t>decorateSupplier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BackEndService</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1" u="none" strike="noStrike" cap="none" normalizeH="0" baseline="0" dirty="0" err="1">
                <a:ln>
                  <a:noFill/>
                </a:ln>
                <a:solidFill>
                  <a:srgbClr val="000000"/>
                </a:solidFill>
                <a:effectLst/>
                <a:latin typeface="Hack" panose="020B0609030202020204" pitchFamily="49" charset="0"/>
              </a:rPr>
              <a:t>doSomething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Try&lt;String&gt; res = </a:t>
            </a:r>
            <a:r>
              <a:rPr kumimoji="0" lang="en-US" altLang="en-US" sz="1600" b="0" i="0" u="none" strike="noStrike" cap="none" normalizeH="0" baseline="0" dirty="0" err="1">
                <a:ln>
                  <a:noFill/>
                </a:ln>
                <a:solidFill>
                  <a:srgbClr val="000000"/>
                </a:solidFill>
                <a:effectLst/>
                <a:latin typeface="Hack" panose="020B0609030202020204" pitchFamily="49" charset="0"/>
              </a:rPr>
              <a:t>Try.</a:t>
            </a:r>
            <a:r>
              <a:rPr kumimoji="0" lang="en-US" altLang="en-US" sz="1600" b="0" i="1" u="none" strike="noStrike" cap="none" normalizeH="0" baseline="0" dirty="0" err="1">
                <a:ln>
                  <a:noFill/>
                </a:ln>
                <a:solidFill>
                  <a:srgbClr val="000000"/>
                </a:solidFill>
                <a:effectLst/>
                <a:latin typeface="Hack" panose="020B0609030202020204" pitchFamily="49" charset="0"/>
              </a:rPr>
              <a:t>ofSupplier</a:t>
            </a:r>
            <a:r>
              <a:rPr kumimoji="0" lang="en-US" altLang="en-US" sz="1600" b="0" i="0" u="none" strike="noStrike" cap="none" normalizeH="0" baseline="0" dirty="0">
                <a:ln>
                  <a:noFill/>
                </a:ln>
                <a:solidFill>
                  <a:srgbClr val="000000"/>
                </a:solidFill>
                <a:effectLst/>
                <a:latin typeface="Hack" panose="020B0609030202020204" pitchFamily="49" charset="0"/>
              </a:rPr>
              <a:t>(supplier);</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res.get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58F48CF-97CB-42E4-AB23-6FC01A7DC5B9}"/>
              </a:ext>
            </a:extLst>
          </p:cNvPr>
          <p:cNvSpPr>
            <a:spLocks noChangeArrowheads="1"/>
          </p:cNvSpPr>
          <p:nvPr/>
        </p:nvSpPr>
        <p:spPr bwMode="auto">
          <a:xfrm>
            <a:off x="461639" y="3349945"/>
            <a:ext cx="1141668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class </a:t>
            </a:r>
            <a:r>
              <a:rPr kumimoji="0" lang="en-US" altLang="en-US" sz="1600" b="0" i="0" u="none" strike="noStrike" cap="none" normalizeH="0" baseline="0" dirty="0" err="1">
                <a:ln>
                  <a:noFill/>
                </a:ln>
                <a:solidFill>
                  <a:srgbClr val="000000"/>
                </a:solidFill>
                <a:effectLst/>
                <a:latin typeface="Hack" panose="020B0609030202020204" pitchFamily="49" charset="0"/>
              </a:rPr>
              <a:t>BackEndService</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public static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doSomething</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"Hitting services"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1" i="0" u="none" strike="noStrike" cap="none" normalizeH="0" baseline="0" dirty="0">
                <a:ln>
                  <a:noFill/>
                </a:ln>
                <a:solidFill>
                  <a:srgbClr val="008000"/>
                </a:solidFill>
                <a:effectLst/>
                <a:latin typeface="Hack" panose="020B0609030202020204" pitchFamily="49" charset="0"/>
              </a:rPr>
              <a:t>"Do Something"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Math.</a:t>
            </a:r>
            <a:r>
              <a:rPr kumimoji="0" lang="en-US" altLang="en-US" sz="1600" b="0" i="1" u="none" strike="noStrike" cap="none" normalizeH="0" baseline="0" dirty="0" err="1">
                <a:ln>
                  <a:noFill/>
                </a:ln>
                <a:solidFill>
                  <a:srgbClr val="000000"/>
                </a:solidFill>
                <a:effectLst/>
                <a:latin typeface="Hack" panose="020B0609030202020204" pitchFamily="49" charset="0"/>
              </a:rPr>
              <a:t>random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382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A0A7-4EE8-4B6E-8BE9-9ABDCA76A53B}"/>
              </a:ext>
            </a:extLst>
          </p:cNvPr>
          <p:cNvSpPr>
            <a:spLocks noGrp="1"/>
          </p:cNvSpPr>
          <p:nvPr>
            <p:ph type="title"/>
          </p:nvPr>
        </p:nvSpPr>
        <p:spPr/>
        <p:txBody>
          <a:bodyPr/>
          <a:lstStyle/>
          <a:p>
            <a:r>
              <a:rPr lang="en-IN" b="1" dirty="0"/>
              <a:t>Testing- </a:t>
            </a:r>
            <a:r>
              <a:rPr lang="en-IN" b="1" dirty="0" err="1"/>
              <a:t>Ratelimiter</a:t>
            </a:r>
            <a:endParaRPr lang="en-IN" b="1" dirty="0"/>
          </a:p>
        </p:txBody>
      </p:sp>
      <p:sp>
        <p:nvSpPr>
          <p:cNvPr id="3" name="Content Placeholder 2">
            <a:extLst>
              <a:ext uri="{FF2B5EF4-FFF2-40B4-BE49-F238E27FC236}">
                <a16:creationId xmlns:a16="http://schemas.microsoft.com/office/drawing/2014/main" id="{59508389-D7DB-40EC-92ED-A4FBE046EF9D}"/>
              </a:ext>
            </a:extLst>
          </p:cNvPr>
          <p:cNvSpPr>
            <a:spLocks noGrp="1"/>
          </p:cNvSpPr>
          <p:nvPr>
            <p:ph idx="1"/>
          </p:nvPr>
        </p:nvSpPr>
        <p:spPr>
          <a:xfrm>
            <a:off x="838200" y="1825624"/>
            <a:ext cx="10942468" cy="4362111"/>
          </a:xfrm>
        </p:spPr>
        <p:txBody>
          <a:bodyPr>
            <a:normAutofit/>
          </a:bodyPr>
          <a:lstStyle/>
          <a:p>
            <a:pPr marL="0" indent="0">
              <a:buNone/>
            </a:pPr>
            <a:r>
              <a:rPr lang="en-IN" dirty="0"/>
              <a:t>ab -n 1000 -c 2  </a:t>
            </a:r>
            <a:r>
              <a:rPr lang="en-IN" dirty="0">
                <a:hlinkClick r:id="rId2"/>
              </a:rPr>
              <a:t>http://localhost:8080</a:t>
            </a:r>
            <a:r>
              <a:rPr lang="en-IN" dirty="0"/>
              <a:t> /</a:t>
            </a:r>
            <a:r>
              <a:rPr lang="en-IN" dirty="0" err="1"/>
              <a:t>ratelimiter</a:t>
            </a:r>
            <a:endParaRPr lang="en-IN" dirty="0"/>
          </a:p>
          <a:p>
            <a:pPr marL="0" indent="0">
              <a:buNone/>
            </a:pPr>
            <a:r>
              <a:rPr lang="en-IN" dirty="0">
                <a:highlight>
                  <a:srgbClr val="FFFF00"/>
                </a:highlight>
              </a:rPr>
              <a:t>io.github.resilience4j.ratelimiter.RequestNotPermitted: </a:t>
            </a:r>
            <a:r>
              <a:rPr lang="en-IN" dirty="0" err="1">
                <a:highlight>
                  <a:srgbClr val="FFFF00"/>
                </a:highlight>
              </a:rPr>
              <a:t>RateLimiter</a:t>
            </a:r>
            <a:r>
              <a:rPr lang="en-IN" dirty="0">
                <a:highlight>
                  <a:srgbClr val="FFFF00"/>
                </a:highlight>
              </a:rPr>
              <a:t> 'name1' does not permit further calls	at io.github.resilience4j.ratelimiter.RateLimiter.waitForPermission(RateLimiter.java:287) ~[resilience4j-ratelimiter-1.0.0.jar:1.0.0]	at io.github.resilience4j.ratelimiter.RateLimiter.lambda$decorateSupplier$3(RateLimiter.java:178) ~[resilience4j-ratelimiter-1.0.0.jar:1.0.0]</a:t>
            </a:r>
          </a:p>
          <a:p>
            <a:pPr marL="0" indent="0">
              <a:buNone/>
            </a:pPr>
            <a:r>
              <a:rPr lang="en-IN" dirty="0">
                <a:highlight>
                  <a:srgbClr val="FFFF00"/>
                </a:highlight>
              </a:rPr>
              <a:t>	at </a:t>
            </a:r>
            <a:r>
              <a:rPr lang="en-IN" dirty="0" err="1">
                <a:highlight>
                  <a:srgbClr val="FFFF00"/>
                </a:highlight>
              </a:rPr>
              <a:t>io.vavr.control.Try.of</a:t>
            </a:r>
            <a:r>
              <a:rPr lang="en-IN" dirty="0">
                <a:highlight>
                  <a:srgbClr val="FFFF00"/>
                </a:highlight>
              </a:rPr>
              <a:t>(Try.java:75) ~[vavr-0.10.0.jar:na]</a:t>
            </a:r>
          </a:p>
        </p:txBody>
      </p:sp>
    </p:spTree>
    <p:extLst>
      <p:ext uri="{BB962C8B-B14F-4D97-AF65-F5344CB8AC3E}">
        <p14:creationId xmlns:p14="http://schemas.microsoft.com/office/powerpoint/2010/main" val="360949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Time Limiter: Time out</a:t>
            </a:r>
          </a:p>
        </p:txBody>
      </p:sp>
    </p:spTree>
    <p:extLst>
      <p:ext uri="{BB962C8B-B14F-4D97-AF65-F5344CB8AC3E}">
        <p14:creationId xmlns:p14="http://schemas.microsoft.com/office/powerpoint/2010/main" val="271049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0996-41C5-4B1B-B192-927DE93CEA23}"/>
              </a:ext>
            </a:extLst>
          </p:cNvPr>
          <p:cNvSpPr>
            <a:spLocks noGrp="1"/>
          </p:cNvSpPr>
          <p:nvPr>
            <p:ph type="title"/>
          </p:nvPr>
        </p:nvSpPr>
        <p:spPr/>
        <p:txBody>
          <a:bodyPr/>
          <a:lstStyle/>
          <a:p>
            <a:r>
              <a:rPr lang="en-IN" b="1" dirty="0">
                <a:solidFill>
                  <a:srgbClr val="FF0000"/>
                </a:solidFill>
              </a:rPr>
              <a:t>Timeout</a:t>
            </a:r>
          </a:p>
        </p:txBody>
      </p:sp>
      <p:sp>
        <p:nvSpPr>
          <p:cNvPr id="3" name="Content Placeholder 2">
            <a:extLst>
              <a:ext uri="{FF2B5EF4-FFF2-40B4-BE49-F238E27FC236}">
                <a16:creationId xmlns:a16="http://schemas.microsoft.com/office/drawing/2014/main" id="{6B3F23A1-E547-4C21-9453-F226358CA5F8}"/>
              </a:ext>
            </a:extLst>
          </p:cNvPr>
          <p:cNvSpPr>
            <a:spLocks noGrp="1"/>
          </p:cNvSpPr>
          <p:nvPr>
            <p:ph idx="1"/>
          </p:nvPr>
        </p:nvSpPr>
        <p:spPr>
          <a:solidFill>
            <a:schemeClr val="bg1">
              <a:lumMod val="95000"/>
            </a:schemeClr>
          </a:solidFill>
        </p:spPr>
        <p:txBody>
          <a:bodyPr>
            <a:normAutofit fontScale="92500" lnSpcReduction="10000"/>
          </a:bodyPr>
          <a:lstStyle/>
          <a:p>
            <a:r>
              <a:rPr lang="en-US" b="0" i="0" dirty="0">
                <a:solidFill>
                  <a:srgbClr val="212121"/>
                </a:solidFill>
                <a:effectLst/>
                <a:latin typeface="Catamaran-Regular"/>
              </a:rPr>
              <a:t>We do experience intermittent application slowness once in a while for no obvious reasons.</a:t>
            </a:r>
          </a:p>
          <a:p>
            <a:r>
              <a:rPr lang="en-US" b="0" i="0" dirty="0">
                <a:solidFill>
                  <a:srgbClr val="212121"/>
                </a:solidFill>
                <a:effectLst/>
                <a:latin typeface="Catamaran-Regular"/>
              </a:rPr>
              <a:t> It could have happened to all of us even for applications like google.com. </a:t>
            </a:r>
          </a:p>
          <a:p>
            <a:r>
              <a:rPr lang="en-US" b="0" i="0" dirty="0">
                <a:solidFill>
                  <a:srgbClr val="212121"/>
                </a:solidFill>
                <a:effectLst/>
                <a:latin typeface="Catamaran-Regular"/>
              </a:rPr>
              <a:t>In microservice architecture, one service (A) depends on the other service (B), sometimes due to some network issue, Service B might not respond as expected. </a:t>
            </a:r>
          </a:p>
          <a:p>
            <a:r>
              <a:rPr lang="en-US" b="0" i="0" dirty="0">
                <a:solidFill>
                  <a:srgbClr val="212121"/>
                </a:solidFill>
                <a:effectLst/>
                <a:latin typeface="Catamaran-Regular"/>
              </a:rPr>
              <a:t>This slowness could affect Service A as well as A is waiting for the response from B to proceed further. As it is not uncommon issue, It is better to take this service unavailability issue into consideration while designing your microservices. So that we could have the core services working as expected even when the dependent services are NOT available.</a:t>
            </a:r>
            <a:endParaRPr lang="en-IN" dirty="0"/>
          </a:p>
        </p:txBody>
      </p:sp>
    </p:spTree>
    <p:extLst>
      <p:ext uri="{BB962C8B-B14F-4D97-AF65-F5344CB8AC3E}">
        <p14:creationId xmlns:p14="http://schemas.microsoft.com/office/powerpoint/2010/main" val="770223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4941-8BFC-4FA4-94C9-7B0C7A3C84A8}"/>
              </a:ext>
            </a:extLst>
          </p:cNvPr>
          <p:cNvSpPr>
            <a:spLocks noGrp="1"/>
          </p:cNvSpPr>
          <p:nvPr>
            <p:ph type="title"/>
          </p:nvPr>
        </p:nvSpPr>
        <p:spPr/>
        <p:txBody>
          <a:bodyPr/>
          <a:lstStyle/>
          <a:p>
            <a:r>
              <a:rPr lang="en-IN" b="1" dirty="0">
                <a:solidFill>
                  <a:srgbClr val="FF0000"/>
                </a:solidFill>
              </a:rPr>
              <a:t>Why Timeout</a:t>
            </a:r>
          </a:p>
        </p:txBody>
      </p:sp>
      <p:sp>
        <p:nvSpPr>
          <p:cNvPr id="3" name="Content Placeholder 2">
            <a:extLst>
              <a:ext uri="{FF2B5EF4-FFF2-40B4-BE49-F238E27FC236}">
                <a16:creationId xmlns:a16="http://schemas.microsoft.com/office/drawing/2014/main" id="{B458098D-1337-4CE5-843D-2636CEAE1E4E}"/>
              </a:ext>
            </a:extLst>
          </p:cNvPr>
          <p:cNvSpPr>
            <a:spLocks noGrp="1"/>
          </p:cNvSpPr>
          <p:nvPr>
            <p:ph idx="1"/>
          </p:nvPr>
        </p:nvSpPr>
        <p:spPr>
          <a:xfrm>
            <a:off x="838200" y="1825625"/>
            <a:ext cx="10409808" cy="4513031"/>
          </a:xfrm>
        </p:spPr>
        <p:txBody>
          <a:bodyPr>
            <a:normAutofit/>
          </a:bodyPr>
          <a:lstStyle/>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Make the core services work always even when the dependent services are not available</a:t>
            </a:r>
          </a:p>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We do not want to wait indefinitely</a:t>
            </a:r>
          </a:p>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We do not want to block any threads</a:t>
            </a:r>
          </a:p>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To handle network related issues and make the system remain functional using some cached responses</a:t>
            </a:r>
          </a:p>
          <a:p>
            <a:endParaRPr lang="en-IN" sz="3600" dirty="0"/>
          </a:p>
        </p:txBody>
      </p:sp>
    </p:spTree>
    <p:extLst>
      <p:ext uri="{BB962C8B-B14F-4D97-AF65-F5344CB8AC3E}">
        <p14:creationId xmlns:p14="http://schemas.microsoft.com/office/powerpoint/2010/main" val="1953113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765F-C9CE-4CA5-897E-7D9025C7C648}"/>
              </a:ext>
            </a:extLst>
          </p:cNvPr>
          <p:cNvSpPr>
            <a:spLocks noGrp="1"/>
          </p:cNvSpPr>
          <p:nvPr>
            <p:ph type="title"/>
          </p:nvPr>
        </p:nvSpPr>
        <p:spPr/>
        <p:txBody>
          <a:bodyPr/>
          <a:lstStyle/>
          <a:p>
            <a:r>
              <a:rPr lang="en-IN" b="0" i="0" dirty="0">
                <a:solidFill>
                  <a:srgbClr val="6D757C"/>
                </a:solidFill>
                <a:effectLst/>
                <a:latin typeface="proxima nova"/>
              </a:rPr>
              <a:t>resilience4j-timelimiter</a:t>
            </a:r>
            <a:endParaRPr lang="en-IN" dirty="0"/>
          </a:p>
        </p:txBody>
      </p:sp>
      <p:sp>
        <p:nvSpPr>
          <p:cNvPr id="3" name="Content Placeholder 2">
            <a:extLst>
              <a:ext uri="{FF2B5EF4-FFF2-40B4-BE49-F238E27FC236}">
                <a16:creationId xmlns:a16="http://schemas.microsoft.com/office/drawing/2014/main" id="{1161F973-F3EA-4E83-A67B-1BD60A13788A}"/>
              </a:ext>
            </a:extLst>
          </p:cNvPr>
          <p:cNvSpPr>
            <a:spLocks noGrp="1"/>
          </p:cNvSpPr>
          <p:nvPr>
            <p:ph idx="1"/>
          </p:nvPr>
        </p:nvSpPr>
        <p:spPr>
          <a:xfrm>
            <a:off x="838200" y="1825625"/>
            <a:ext cx="10515600" cy="1885241"/>
          </a:xfrm>
        </p:spPr>
        <p:txBody>
          <a:bodyPr/>
          <a:lstStyle/>
          <a:p>
            <a:pPr algn="l">
              <a:buFont typeface="Arial" panose="020B0604020202020204" pitchFamily="34" charset="0"/>
              <a:buChar char="•"/>
            </a:pPr>
            <a:r>
              <a:rPr lang="en-US" b="0" i="0" dirty="0">
                <a:solidFill>
                  <a:srgbClr val="4C555A"/>
                </a:solidFill>
                <a:effectLst/>
                <a:latin typeface="proxima nova"/>
              </a:rPr>
              <a:t>the timeout duration</a:t>
            </a:r>
          </a:p>
          <a:p>
            <a:pPr algn="l">
              <a:buFont typeface="Arial" panose="020B0604020202020204" pitchFamily="34" charset="0"/>
              <a:buChar char="•"/>
            </a:pPr>
            <a:r>
              <a:rPr lang="en-US" b="0" i="0" dirty="0">
                <a:solidFill>
                  <a:srgbClr val="4C555A"/>
                </a:solidFill>
                <a:effectLst/>
                <a:latin typeface="proxima nova"/>
              </a:rPr>
              <a:t>whether cancel should be called on the running future</a:t>
            </a:r>
          </a:p>
          <a:p>
            <a:endParaRPr lang="en-IN" dirty="0"/>
          </a:p>
        </p:txBody>
      </p:sp>
    </p:spTree>
    <p:extLst>
      <p:ext uri="{BB962C8B-B14F-4D97-AF65-F5344CB8AC3E}">
        <p14:creationId xmlns:p14="http://schemas.microsoft.com/office/powerpoint/2010/main" val="2302829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392D82-229F-430F-912C-66ECAFB57C12}"/>
              </a:ext>
            </a:extLst>
          </p:cNvPr>
          <p:cNvSpPr>
            <a:spLocks noChangeArrowheads="1"/>
          </p:cNvSpPr>
          <p:nvPr/>
        </p:nvSpPr>
        <p:spPr bwMode="auto">
          <a:xfrm>
            <a:off x="346229" y="471239"/>
            <a:ext cx="1143443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final </a:t>
            </a:r>
            <a:r>
              <a:rPr kumimoji="0" lang="en-US" altLang="en-US" sz="1600" b="0" i="0" u="none" strike="noStrike" cap="none" normalizeH="0" baseline="0" dirty="0" err="1">
                <a:ln>
                  <a:noFill/>
                </a:ln>
                <a:solidFill>
                  <a:srgbClr val="000000"/>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FC6BF9C-8117-4B8D-AD77-B83CD85F2104}"/>
              </a:ext>
            </a:extLst>
          </p:cNvPr>
          <p:cNvSpPr>
            <a:spLocks noChangeArrowheads="1"/>
          </p:cNvSpPr>
          <p:nvPr/>
        </p:nvSpPr>
        <p:spPr bwMode="auto">
          <a:xfrm>
            <a:off x="346229" y="1021655"/>
            <a:ext cx="1174515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Hack" panose="020B0609030202020204" pitchFamily="49" charset="0"/>
              </a:rPr>
              <a:t>this</a:t>
            </a:r>
            <a:r>
              <a:rPr kumimoji="0" lang="en-US" altLang="en-US" sz="1600" b="0" i="0" u="none" strike="noStrike" cap="none" normalizeH="0" baseline="0" dirty="0" err="1">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timeLimiter</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createTimeLimiter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9B31A77-4E7A-485D-ACC6-E6D30C03DBF6}"/>
              </a:ext>
            </a:extLst>
          </p:cNvPr>
          <p:cNvSpPr>
            <a:spLocks noChangeArrowheads="1"/>
          </p:cNvSpPr>
          <p:nvPr/>
        </p:nvSpPr>
        <p:spPr bwMode="auto">
          <a:xfrm>
            <a:off x="346229" y="1757208"/>
            <a:ext cx="1166525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Hack" panose="020B0609030202020204" pitchFamily="49" charset="0"/>
              </a:rPr>
              <a:t>private </a:t>
            </a:r>
            <a:r>
              <a:rPr kumimoji="0" lang="en-US" altLang="en-US" sz="1600" b="0" i="0" u="none" strike="noStrike" cap="none" normalizeH="0" baseline="0">
                <a:ln>
                  <a:noFill/>
                </a:ln>
                <a:solidFill>
                  <a:srgbClr val="000000"/>
                </a:solidFill>
                <a:effectLst/>
                <a:latin typeface="Hack" panose="020B0609030202020204" pitchFamily="49" charset="0"/>
              </a:rPr>
              <a:t>TimeLimiter createTimeLimiter() {</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TimeLimiterConfig config = TimeLimiterConfig.</a:t>
            </a:r>
            <a:r>
              <a:rPr kumimoji="0" lang="en-US" altLang="en-US" sz="1600" b="0" i="1" u="none" strike="noStrike" cap="none" normalizeH="0" baseline="0">
                <a:ln>
                  <a:noFill/>
                </a:ln>
                <a:solidFill>
                  <a:srgbClr val="000000"/>
                </a:solidFill>
                <a:effectLst/>
                <a:latin typeface="Hack" panose="020B0609030202020204" pitchFamily="49" charset="0"/>
              </a:rPr>
              <a:t>custom</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.cancelRunningFuture(</a:t>
            </a:r>
            <a:r>
              <a:rPr kumimoji="0" lang="en-US" altLang="en-US" sz="1600" b="1" i="0" u="none" strike="noStrike" cap="none" normalizeH="0" baseline="0">
                <a:ln>
                  <a:noFill/>
                </a:ln>
                <a:solidFill>
                  <a:srgbClr val="0000FF"/>
                </a:solidFill>
                <a:effectLst/>
                <a:latin typeface="Hack" panose="020B0609030202020204" pitchFamily="49" charset="0"/>
              </a:rPr>
              <a:t>true</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.timeoutDuration(Duration.</a:t>
            </a:r>
            <a:r>
              <a:rPr kumimoji="0" lang="en-US" altLang="en-US" sz="1600" b="0" i="1" u="none" strike="noStrike" cap="none" normalizeH="0" baseline="0">
                <a:ln>
                  <a:noFill/>
                </a:ln>
                <a:solidFill>
                  <a:srgbClr val="000000"/>
                </a:solidFill>
                <a:effectLst/>
                <a:latin typeface="Hack" panose="020B0609030202020204" pitchFamily="49" charset="0"/>
              </a:rPr>
              <a:t>ofMillis</a:t>
            </a:r>
            <a:r>
              <a:rPr kumimoji="0" lang="en-US" altLang="en-US" sz="1600" b="0" i="0" u="none" strike="noStrike" cap="none" normalizeH="0" baseline="0">
                <a:ln>
                  <a:noFill/>
                </a:ln>
                <a:solidFill>
                  <a:srgbClr val="000000"/>
                </a:solidFill>
                <a:effectLst/>
                <a:latin typeface="Hack" panose="020B0609030202020204" pitchFamily="49" charset="0"/>
              </a:rPr>
              <a:t>(</a:t>
            </a:r>
            <a:r>
              <a:rPr kumimoji="0" lang="en-US" altLang="en-US" sz="1600" b="0" i="0" u="none" strike="noStrike" cap="none" normalizeH="0" baseline="0">
                <a:ln>
                  <a:noFill/>
                </a:ln>
                <a:solidFill>
                  <a:srgbClr val="0000FF"/>
                </a:solidFill>
                <a:effectLst/>
                <a:latin typeface="Hack" panose="020B0609030202020204" pitchFamily="49" charset="0"/>
              </a:rPr>
              <a:t>6000</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.build();</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TimeLimiter timeLimiter = TimeLimiter.</a:t>
            </a:r>
            <a:r>
              <a:rPr kumimoji="0" lang="en-US" altLang="en-US" sz="1600" b="0" i="1" u="none" strike="noStrike" cap="none" normalizeH="0" baseline="0">
                <a:ln>
                  <a:noFill/>
                </a:ln>
                <a:solidFill>
                  <a:srgbClr val="000000"/>
                </a:solidFill>
                <a:effectLst/>
                <a:latin typeface="Hack" panose="020B0609030202020204" pitchFamily="49" charset="0"/>
              </a:rPr>
              <a:t>of</a:t>
            </a:r>
            <a:r>
              <a:rPr kumimoji="0" lang="en-US" altLang="en-US" sz="1600" b="0" i="0" u="none" strike="noStrike" cap="none" normalizeH="0" baseline="0">
                <a:ln>
                  <a:noFill/>
                </a:ln>
                <a:solidFill>
                  <a:srgbClr val="000000"/>
                </a:solidFill>
                <a:effectLst/>
                <a:latin typeface="Hack" panose="020B0609030202020204" pitchFamily="49" charset="0"/>
              </a:rPr>
              <a:t>(</a:t>
            </a:r>
            <a:r>
              <a:rPr kumimoji="0" lang="en-US" altLang="en-US" sz="1600" b="1" i="0" u="none" strike="noStrike" cap="none" normalizeH="0" baseline="0">
                <a:ln>
                  <a:noFill/>
                </a:ln>
                <a:solidFill>
                  <a:srgbClr val="008000"/>
                </a:solidFill>
                <a:effectLst/>
                <a:latin typeface="Hack" panose="020B0609030202020204" pitchFamily="49" charset="0"/>
              </a:rPr>
              <a:t>"name2"</a:t>
            </a:r>
            <a:r>
              <a:rPr kumimoji="0" lang="en-US" altLang="en-US" sz="1600" b="0" i="0" u="none" strike="noStrike" cap="none" normalizeH="0" baseline="0">
                <a:ln>
                  <a:noFill/>
                </a:ln>
                <a:solidFill>
                  <a:srgbClr val="000000"/>
                </a:solidFill>
                <a:effectLst/>
                <a:latin typeface="Hack" panose="020B0609030202020204" pitchFamily="49" charset="0"/>
              </a:rPr>
              <a:t>, config);</a:t>
            </a:r>
            <a:br>
              <a:rPr kumimoji="0" lang="en-US" altLang="en-US" sz="1600" b="0" i="0" u="none" strike="noStrike" cap="none" normalizeH="0" baseline="0">
                <a:ln>
                  <a:noFill/>
                </a:ln>
                <a:solidFill>
                  <a:srgbClr val="000000"/>
                </a:solidFill>
                <a:effectLst/>
                <a:latin typeface="Hack" panose="020B0609030202020204" pitchFamily="49" charset="0"/>
              </a:rPr>
            </a:br>
            <a:br>
              <a:rPr kumimoji="0" lang="en-US" altLang="en-US" sz="1600" b="0" i="0" u="none" strike="noStrike" cap="none" normalizeH="0" baseline="0">
                <a:ln>
                  <a:noFill/>
                </a:ln>
                <a:solidFill>
                  <a:srgbClr val="000000"/>
                </a:solidFill>
                <a:effectLst/>
                <a:latin typeface="Hack" panose="020B0609030202020204" pitchFamily="49" charset="0"/>
              </a:rPr>
            </a:b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timeLimiter.getEventPublisher().onSuccess(event -&gt; {</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r>
              <a:rPr kumimoji="0" lang="en-US" altLang="en-US" sz="1600" b="1" i="1" u="none" strike="noStrike" cap="none" normalizeH="0" baseline="0">
                <a:ln>
                  <a:noFill/>
                </a:ln>
                <a:solidFill>
                  <a:srgbClr val="660E7A"/>
                </a:solidFill>
                <a:effectLst/>
                <a:latin typeface="Hack" panose="020B0609030202020204" pitchFamily="49" charset="0"/>
              </a:rPr>
              <a:t>LOGGER</a:t>
            </a:r>
            <a:r>
              <a:rPr kumimoji="0" lang="en-US" altLang="en-US" sz="1600" b="0" i="0" u="none" strike="noStrike" cap="none" normalizeH="0" baseline="0">
                <a:ln>
                  <a:noFill/>
                </a:ln>
                <a:solidFill>
                  <a:srgbClr val="000000"/>
                </a:solidFill>
                <a:effectLst/>
                <a:latin typeface="Hack" panose="020B0609030202020204" pitchFamily="49" charset="0"/>
              </a:rPr>
              <a:t>.info(</a:t>
            </a:r>
            <a:r>
              <a:rPr kumimoji="0" lang="en-US" altLang="en-US" sz="1600" b="1" i="0" u="none" strike="noStrike" cap="none" normalizeH="0" baseline="0">
                <a:ln>
                  <a:noFill/>
                </a:ln>
                <a:solidFill>
                  <a:srgbClr val="008000"/>
                </a:solidFill>
                <a:effectLst/>
                <a:latin typeface="Hack" panose="020B0609030202020204" pitchFamily="49" charset="0"/>
              </a:rPr>
              <a:t>"Timeout call is going"</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}).onTimeout(event -&gt; {</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r>
              <a:rPr kumimoji="0" lang="en-US" altLang="en-US" sz="1600" b="1" i="1" u="none" strike="noStrike" cap="none" normalizeH="0" baseline="0">
                <a:ln>
                  <a:noFill/>
                </a:ln>
                <a:solidFill>
                  <a:srgbClr val="660E7A"/>
                </a:solidFill>
                <a:effectLst/>
                <a:latin typeface="Hack" panose="020B0609030202020204" pitchFamily="49" charset="0"/>
              </a:rPr>
              <a:t>LOGGER</a:t>
            </a:r>
            <a:r>
              <a:rPr kumimoji="0" lang="en-US" altLang="en-US" sz="1600" b="0" i="0" u="none" strike="noStrike" cap="none" normalizeH="0" baseline="0">
                <a:ln>
                  <a:noFill/>
                </a:ln>
                <a:solidFill>
                  <a:srgbClr val="000000"/>
                </a:solidFill>
                <a:effectLst/>
                <a:latin typeface="Hack" panose="020B0609030202020204" pitchFamily="49" charset="0"/>
              </a:rPr>
              <a:t>.info(</a:t>
            </a:r>
            <a:r>
              <a:rPr kumimoji="0" lang="en-US" altLang="en-US" sz="1600" b="1" i="0" u="none" strike="noStrike" cap="none" normalizeH="0" baseline="0">
                <a:ln>
                  <a:noFill/>
                </a:ln>
                <a:solidFill>
                  <a:srgbClr val="008000"/>
                </a:solidFill>
                <a:effectLst/>
                <a:latin typeface="Hack" panose="020B0609030202020204" pitchFamily="49" charset="0"/>
              </a:rPr>
              <a:t>"Timeout happend"</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}).onError(err -&gt; {</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r>
              <a:rPr kumimoji="0" lang="en-US" altLang="en-US" sz="1600" b="1" i="1" u="none" strike="noStrike" cap="none" normalizeH="0" baseline="0">
                <a:ln>
                  <a:noFill/>
                </a:ln>
                <a:solidFill>
                  <a:srgbClr val="660E7A"/>
                </a:solidFill>
                <a:effectLst/>
                <a:latin typeface="Hack" panose="020B0609030202020204" pitchFamily="49" charset="0"/>
              </a:rPr>
              <a:t>LOGGER</a:t>
            </a:r>
            <a:r>
              <a:rPr kumimoji="0" lang="en-US" altLang="en-US" sz="1600" b="0" i="0" u="none" strike="noStrike" cap="none" normalizeH="0" baseline="0">
                <a:ln>
                  <a:noFill/>
                </a:ln>
                <a:solidFill>
                  <a:srgbClr val="000000"/>
                </a:solidFill>
                <a:effectLst/>
                <a:latin typeface="Hack" panose="020B0609030202020204" pitchFamily="49" charset="0"/>
              </a:rPr>
              <a:t>.info(</a:t>
            </a:r>
            <a:r>
              <a:rPr kumimoji="0" lang="en-US" altLang="en-US" sz="1600" b="1" i="0" u="none" strike="noStrike" cap="none" normalizeH="0" baseline="0">
                <a:ln>
                  <a:noFill/>
                </a:ln>
                <a:solidFill>
                  <a:srgbClr val="008000"/>
                </a:solidFill>
                <a:effectLst/>
                <a:latin typeface="Hack" panose="020B0609030202020204" pitchFamily="49" charset="0"/>
              </a:rPr>
              <a:t>"Error " </a:t>
            </a:r>
            <a:r>
              <a:rPr kumimoji="0" lang="en-US" altLang="en-US" sz="1600" b="0" i="0" u="none" strike="noStrike" cap="none" normalizeH="0" baseline="0">
                <a:ln>
                  <a:noFill/>
                </a:ln>
                <a:solidFill>
                  <a:srgbClr val="000000"/>
                </a:solidFill>
                <a:effectLst/>
                <a:latin typeface="Hack" panose="020B0609030202020204" pitchFamily="49" charset="0"/>
              </a:rPr>
              <a:t>+ err.toString());</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br>
              <a:rPr kumimoji="0" lang="en-US" altLang="en-US" sz="1600" b="0" i="0" u="none" strike="noStrike" cap="none" normalizeH="0" baseline="0">
                <a:ln>
                  <a:noFill/>
                </a:ln>
                <a:solidFill>
                  <a:srgbClr val="000000"/>
                </a:solidFill>
                <a:effectLst/>
                <a:latin typeface="Hack" panose="020B0609030202020204" pitchFamily="49" charset="0"/>
              </a:rPr>
            </a:b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r>
              <a:rPr kumimoji="0" lang="en-US" altLang="en-US" sz="1600" b="1" i="0" u="none" strike="noStrike" cap="none" normalizeH="0" baseline="0">
                <a:ln>
                  <a:noFill/>
                </a:ln>
                <a:solidFill>
                  <a:srgbClr val="000080"/>
                </a:solidFill>
                <a:effectLst/>
                <a:latin typeface="Hack" panose="020B0609030202020204" pitchFamily="49" charset="0"/>
              </a:rPr>
              <a:t>return </a:t>
            </a:r>
            <a:r>
              <a:rPr kumimoji="0" lang="en-US" altLang="en-US" sz="1600" b="0" i="0" u="none" strike="noStrike" cap="none" normalizeH="0" baseline="0">
                <a:ln>
                  <a:noFill/>
                </a:ln>
                <a:solidFill>
                  <a:srgbClr val="000000"/>
                </a:solidFill>
                <a:effectLst/>
                <a:latin typeface="Hack" panose="020B0609030202020204" pitchFamily="49" charset="0"/>
              </a:rPr>
              <a:t>timeLimiter;</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053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6904E4-5F8D-4A1C-8363-87EFCC9EB15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8868" y="452177"/>
            <a:ext cx="9761982" cy="5953646"/>
          </a:xfrm>
        </p:spPr>
      </p:pic>
    </p:spTree>
    <p:extLst>
      <p:ext uri="{BB962C8B-B14F-4D97-AF65-F5344CB8AC3E}">
        <p14:creationId xmlns:p14="http://schemas.microsoft.com/office/powerpoint/2010/main" val="2864388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BB49CC4-A85F-436E-A38B-14B72DFCB408}"/>
              </a:ext>
            </a:extLst>
          </p:cNvPr>
          <p:cNvSpPr>
            <a:spLocks noChangeArrowheads="1"/>
          </p:cNvSpPr>
          <p:nvPr/>
        </p:nvSpPr>
        <p:spPr bwMode="auto">
          <a:xfrm>
            <a:off x="390617" y="1280941"/>
            <a:ext cx="11141475"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"/timeout"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timeout() </a:t>
            </a:r>
            <a:r>
              <a:rPr kumimoji="0" lang="en-US" altLang="en-US" sz="1600" b="1" i="0" u="none" strike="noStrike" cap="none" normalizeH="0" baseline="0" dirty="0">
                <a:ln>
                  <a:noFill/>
                </a:ln>
                <a:solidFill>
                  <a:srgbClr val="000080"/>
                </a:solidFill>
                <a:effectLst/>
                <a:latin typeface="Hack" panose="020B0609030202020204" pitchFamily="49" charset="0"/>
              </a:rPr>
              <a:t>throws </a:t>
            </a:r>
            <a:r>
              <a:rPr kumimoji="0" lang="en-US" altLang="en-US" sz="1600" b="0" i="0" u="none" strike="noStrike" cap="none" normalizeH="0" baseline="0" dirty="0">
                <a:ln>
                  <a:noFill/>
                </a:ln>
                <a:solidFill>
                  <a:srgbClr val="000000"/>
                </a:solidFill>
                <a:effectLst/>
                <a:latin typeface="Hack" panose="020B0609030202020204" pitchFamily="49" charset="0"/>
              </a:rPr>
              <a:t>Exception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HelloWorldService</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helloWorldService</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1" i="0" u="none" strike="noStrike" cap="none" normalizeH="0" baseline="0" dirty="0">
                <a:ln>
                  <a:noFill/>
                </a:ln>
                <a:solidFill>
                  <a:srgbClr val="000080"/>
                </a:solidFill>
                <a:effectLst/>
                <a:latin typeface="Hack" panose="020B0609030202020204" pitchFamily="49" charset="0"/>
              </a:rPr>
              <a:t>new </a:t>
            </a:r>
            <a:r>
              <a:rPr kumimoji="0" lang="en-US" altLang="en-US" sz="1600" b="0" i="0" u="none" strike="noStrike" cap="none" normalizeH="0" baseline="0" dirty="0" err="1">
                <a:ln>
                  <a:noFill/>
                </a:ln>
                <a:solidFill>
                  <a:srgbClr val="000000"/>
                </a:solidFill>
                <a:effectLst/>
                <a:latin typeface="Hack" panose="020B0609030202020204" pitchFamily="49" charset="0"/>
              </a:rPr>
              <a:t>HelloWorldServiceImpl</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ScheduledExecutorService</a:t>
            </a:r>
            <a:r>
              <a:rPr kumimoji="0" lang="en-US" altLang="en-US" sz="1600" b="0" i="0" u="none" strike="noStrike" cap="none" normalizeH="0" baseline="0" dirty="0">
                <a:ln>
                  <a:noFill/>
                </a:ln>
                <a:solidFill>
                  <a:srgbClr val="000000"/>
                </a:solidFill>
                <a:effectLst/>
                <a:latin typeface="Hack" panose="020B0609030202020204" pitchFamily="49" charset="0"/>
              </a:rPr>
              <a:t> scheduler = </a:t>
            </a:r>
            <a:r>
              <a:rPr kumimoji="0" lang="en-US" altLang="en-US" sz="1600" b="0" i="0" u="none" strike="noStrike" cap="none" normalizeH="0" baseline="0" dirty="0" err="1">
                <a:ln>
                  <a:noFill/>
                </a:ln>
                <a:solidFill>
                  <a:srgbClr val="000000"/>
                </a:solidFill>
                <a:effectLst/>
                <a:latin typeface="Hack" panose="020B0609030202020204" pitchFamily="49" charset="0"/>
              </a:rPr>
              <a:t>Executors.</a:t>
            </a:r>
            <a:r>
              <a:rPr kumimoji="0" lang="en-US" altLang="en-US" sz="1600" b="0" i="1" u="none" strike="noStrike" cap="none" normalizeH="0" baseline="0" dirty="0" err="1">
                <a:ln>
                  <a:noFill/>
                </a:ln>
                <a:solidFill>
                  <a:srgbClr val="000000"/>
                </a:solidFill>
                <a:effectLst/>
                <a:latin typeface="Hack" panose="020B0609030202020204" pitchFamily="49" charset="0"/>
              </a:rPr>
              <a:t>newScheduledThreadPool</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3</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CompletableFuture&lt;String&gt; result = </a:t>
            </a:r>
            <a:r>
              <a:rPr kumimoji="0" lang="en-US" altLang="en-US" sz="1600" b="0" i="1" u="none" strike="noStrike" cap="none" normalizeH="0" baseline="0" dirty="0" err="1">
                <a:ln>
                  <a:noFill/>
                </a:ln>
                <a:solidFill>
                  <a:srgbClr val="808080"/>
                </a:solidFill>
                <a:effectLst/>
                <a:latin typeface="Hack" panose="020B0609030202020204" pitchFamily="49" charset="0"/>
              </a:rPr>
              <a:t>timeLimiter.executeCompletionStage</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scheduler, () -&gt; </a:t>
            </a:r>
            <a:r>
              <a:rPr kumimoji="0" lang="en-US" altLang="en-US" sz="1600" b="0" i="1" u="none" strike="noStrike" cap="none" normalizeH="0" baseline="0" dirty="0" err="1">
                <a:ln>
                  <a:noFill/>
                </a:ln>
                <a:solidFill>
                  <a:srgbClr val="808080"/>
                </a:solidFill>
                <a:effectLst/>
                <a:latin typeface="Hack" panose="020B0609030202020204" pitchFamily="49" charset="0"/>
              </a:rPr>
              <a:t>CompletableFuture.supplyAsync</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helloWorldService</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returnHelloWorld</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toCompletableFuture</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String result = </a:t>
            </a:r>
            <a:r>
              <a:rPr kumimoji="0" lang="en-US" altLang="en-US" sz="1600" b="0" i="1" u="none" strike="noStrike" cap="none" normalizeH="0" baseline="0" dirty="0" err="1">
                <a:ln>
                  <a:noFill/>
                </a:ln>
                <a:solidFill>
                  <a:srgbClr val="808080"/>
                </a:solidFill>
                <a:effectLst/>
                <a:latin typeface="Hack" panose="020B0609030202020204" pitchFamily="49" charset="0"/>
              </a:rPr>
              <a:t>timeLimiter.executeFutureSupplier</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 -&gt; </a:t>
            </a:r>
            <a:r>
              <a:rPr kumimoji="0" lang="en-US" altLang="en-US" sz="1600" b="0" i="1" u="none" strike="noStrike" cap="none" normalizeH="0" baseline="0" dirty="0" err="1">
                <a:ln>
                  <a:noFill/>
                </a:ln>
                <a:solidFill>
                  <a:srgbClr val="808080"/>
                </a:solidFill>
                <a:effectLst/>
                <a:latin typeface="Hack" panose="020B0609030202020204" pitchFamily="49" charset="0"/>
              </a:rPr>
              <a:t>CompletableFuture.supplyAsync</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helloWorldService</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returnHelloWorld</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String result = </a:t>
            </a:r>
            <a:r>
              <a:rPr kumimoji="0" lang="en-US" altLang="en-US" sz="1600" b="1" i="0" u="none" strike="noStrike" cap="none" normalizeH="0" baseline="0" dirty="0" err="1">
                <a:ln>
                  <a:noFill/>
                </a:ln>
                <a:solidFill>
                  <a:srgbClr val="660E7A"/>
                </a:solidFill>
                <a:effectLst/>
                <a:latin typeface="Hack" panose="020B0609030202020204" pitchFamily="49" charset="0"/>
              </a:rPr>
              <a:t>timeLimiter</a:t>
            </a:r>
            <a:r>
              <a:rPr kumimoji="0" lang="en-US" altLang="en-US" sz="1600" b="0" i="0" u="none" strike="noStrike" cap="none" normalizeH="0" baseline="0" dirty="0" err="1">
                <a:ln>
                  <a:noFill/>
                </a:ln>
                <a:solidFill>
                  <a:srgbClr val="000000"/>
                </a:solidFill>
                <a:effectLst/>
                <a:latin typeface="Hack" panose="020B0609030202020204" pitchFamily="49" charset="0"/>
              </a:rPr>
              <a:t>.executeFutureSupplier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 -&gt; </a:t>
            </a:r>
            <a:r>
              <a:rPr kumimoji="0" lang="en-US" altLang="en-US" sz="1600" b="0" i="0" u="none" strike="noStrike" cap="none" normalizeH="0" baseline="0" dirty="0" err="1">
                <a:ln>
                  <a:noFill/>
                </a:ln>
                <a:solidFill>
                  <a:srgbClr val="000000"/>
                </a:solidFill>
                <a:effectLst/>
                <a:latin typeface="Hack" panose="020B0609030202020204" pitchFamily="49" charset="0"/>
              </a:rPr>
              <a:t>CompletableFuture.</a:t>
            </a:r>
            <a:r>
              <a:rPr kumimoji="0" lang="en-US" altLang="en-US" sz="1600" b="0" i="1" u="none" strike="noStrike" cap="none" normalizeH="0" baseline="0" dirty="0" err="1">
                <a:ln>
                  <a:noFill/>
                </a:ln>
                <a:solidFill>
                  <a:srgbClr val="000000"/>
                </a:solidFill>
                <a:effectLst/>
                <a:latin typeface="Hack" panose="020B0609030202020204" pitchFamily="49" charset="0"/>
              </a:rPr>
              <a:t>supplyAsync</a:t>
            </a:r>
            <a:r>
              <a:rPr kumimoji="0" lang="en-US" altLang="en-US" sz="1600" b="0" i="0" u="none" strike="noStrike" cap="none" normalizeH="0" baseline="0" dirty="0">
                <a:ln>
                  <a:noFill/>
                </a:ln>
                <a:solidFill>
                  <a:srgbClr val="000000"/>
                </a:solidFill>
                <a:effectLst/>
                <a:latin typeface="Hack" panose="020B0609030202020204" pitchFamily="49" charset="0"/>
              </a:rPr>
              <a:t>(() -&gt; </a:t>
            </a:r>
            <a:r>
              <a:rPr kumimoji="0" lang="en-US" altLang="en-US" sz="1600" b="1" i="0" u="none" strike="noStrike" cap="none" normalizeH="0" baseline="0" dirty="0">
                <a:ln>
                  <a:noFill/>
                </a:ln>
                <a:solidFill>
                  <a:srgbClr val="008000"/>
                </a:solidFill>
                <a:effectLst/>
                <a:latin typeface="Hack" panose="020B0609030202020204" pitchFamily="49" charset="0"/>
              </a:rPr>
              <a:t>"The message was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restTemplate</a:t>
            </a:r>
            <a:r>
              <a:rPr kumimoji="0" lang="en-US" altLang="en-US" sz="1600" b="0" i="0" u="none" strike="noStrike" cap="none" normalizeH="0" baseline="0" dirty="0" err="1">
                <a:ln>
                  <a:noFill/>
                </a:ln>
                <a:solidFill>
                  <a:srgbClr val="000000"/>
                </a:solidFill>
                <a:effectLst/>
                <a:latin typeface="Hack" panose="020B0609030202020204" pitchFamily="49" charset="0"/>
              </a:rPr>
              <a:t>.getForObject</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providerUri</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String.</a:t>
            </a:r>
            <a:r>
              <a:rPr kumimoji="0" lang="en-US" altLang="en-US" sz="1600" b="1" i="0" u="none" strike="noStrike" cap="none" normalizeH="0" baseline="0" dirty="0" err="1">
                <a:ln>
                  <a:noFill/>
                </a:ln>
                <a:solidFill>
                  <a:srgbClr val="000080"/>
                </a:solidFill>
                <a:effectLst/>
                <a:latin typeface="Hack" panose="020B0609030202020204" pitchFamily="49" charset="0"/>
              </a:rPr>
              <a:t>class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a:ln>
                  <a:noFill/>
                </a:ln>
                <a:solidFill>
                  <a:srgbClr val="000000"/>
                </a:solidFill>
                <a:effectLst/>
                <a:latin typeface="Hack" panose="020B0609030202020204" pitchFamily="49" charset="0"/>
              </a:rPr>
              <a:t>result;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510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Retry</a:t>
            </a:r>
          </a:p>
        </p:txBody>
      </p:sp>
    </p:spTree>
    <p:extLst>
      <p:ext uri="{BB962C8B-B14F-4D97-AF65-F5344CB8AC3E}">
        <p14:creationId xmlns:p14="http://schemas.microsoft.com/office/powerpoint/2010/main" val="3522354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0AFE7-8E0F-4BF3-8029-E33A1C0FCA76}"/>
              </a:ext>
            </a:extLst>
          </p:cNvPr>
          <p:cNvSpPr>
            <a:spLocks noGrp="1"/>
          </p:cNvSpPr>
          <p:nvPr>
            <p:ph idx="1"/>
          </p:nvPr>
        </p:nvSpPr>
        <p:spPr>
          <a:xfrm>
            <a:off x="559293" y="905522"/>
            <a:ext cx="10599198" cy="5502260"/>
          </a:xfrm>
        </p:spPr>
        <p:txBody>
          <a:bodyPr>
            <a:normAutofit fontScale="92500" lnSpcReduction="10000"/>
          </a:bodyPr>
          <a:lstStyle/>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We had discussed the importance of having timeout when the services depend on each other. </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Even though timeout pattern works fine, It does not solve the problem fully. </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That is, either we get the response within 3 seconds in the very first attempt or we send the empty response assuming we will not get the response. </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Sometimes when google.com does not work for us, we just do not give up. we simply refresh the page once assuming things will work and it does most of the times.</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 Intermittent network issues are very common. In real life, we might be running multiple instances of  Service. One of the instances could be having the issue – so it does not respond properly to our request, If we retry the request, the load balancer could send the request to a healthy node and get the response properly. So with Retry option, we have more chance for getting the proper response.</a:t>
            </a:r>
            <a:endParaRPr lang="en-IN" dirty="0"/>
          </a:p>
        </p:txBody>
      </p:sp>
    </p:spTree>
    <p:extLst>
      <p:ext uri="{BB962C8B-B14F-4D97-AF65-F5344CB8AC3E}">
        <p14:creationId xmlns:p14="http://schemas.microsoft.com/office/powerpoint/2010/main" val="3135427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765F-C9CE-4CA5-897E-7D9025C7C648}"/>
              </a:ext>
            </a:extLst>
          </p:cNvPr>
          <p:cNvSpPr>
            <a:spLocks noGrp="1"/>
          </p:cNvSpPr>
          <p:nvPr>
            <p:ph type="title"/>
          </p:nvPr>
        </p:nvSpPr>
        <p:spPr/>
        <p:txBody>
          <a:bodyPr/>
          <a:lstStyle/>
          <a:p>
            <a:r>
              <a:rPr lang="en-IN" b="0" i="0" dirty="0">
                <a:solidFill>
                  <a:srgbClr val="6D757C"/>
                </a:solidFill>
                <a:effectLst/>
                <a:latin typeface="proxima nova"/>
              </a:rPr>
              <a:t>resilience4j-retry</a:t>
            </a:r>
            <a:endParaRPr lang="en-IN" dirty="0"/>
          </a:p>
        </p:txBody>
      </p:sp>
      <p:sp>
        <p:nvSpPr>
          <p:cNvPr id="3" name="Content Placeholder 2">
            <a:extLst>
              <a:ext uri="{FF2B5EF4-FFF2-40B4-BE49-F238E27FC236}">
                <a16:creationId xmlns:a16="http://schemas.microsoft.com/office/drawing/2014/main" id="{1161F973-F3EA-4E83-A67B-1BD60A13788A}"/>
              </a:ext>
            </a:extLst>
          </p:cNvPr>
          <p:cNvSpPr>
            <a:spLocks noGrp="1"/>
          </p:cNvSpPr>
          <p:nvPr>
            <p:ph idx="1"/>
          </p:nvPr>
        </p:nvSpPr>
        <p:spPr/>
        <p:txBody>
          <a:bodyPr/>
          <a:lstStyle/>
          <a:p>
            <a:pPr algn="l">
              <a:buFont typeface="Arial" panose="020B0604020202020204" pitchFamily="34" charset="0"/>
              <a:buChar char="•"/>
            </a:pPr>
            <a:r>
              <a:rPr lang="en-US" dirty="0">
                <a:solidFill>
                  <a:srgbClr val="4C555A"/>
                </a:solidFill>
                <a:latin typeface="proxima nova"/>
              </a:rPr>
              <a:t>T</a:t>
            </a:r>
            <a:r>
              <a:rPr lang="en-US" b="0" i="0" dirty="0">
                <a:solidFill>
                  <a:srgbClr val="4C555A"/>
                </a:solidFill>
                <a:effectLst/>
                <a:latin typeface="proxima nova"/>
              </a:rPr>
              <a:t>he maximum number of retry attempts</a:t>
            </a:r>
          </a:p>
          <a:p>
            <a:pPr algn="l">
              <a:buFont typeface="Arial" panose="020B0604020202020204" pitchFamily="34" charset="0"/>
              <a:buChar char="•"/>
            </a:pPr>
            <a:r>
              <a:rPr lang="en-US" dirty="0">
                <a:solidFill>
                  <a:srgbClr val="4C555A"/>
                </a:solidFill>
                <a:latin typeface="proxima nova"/>
              </a:rPr>
              <a:t>T</a:t>
            </a:r>
            <a:r>
              <a:rPr lang="en-US" b="0" i="0" dirty="0">
                <a:solidFill>
                  <a:srgbClr val="4C555A"/>
                </a:solidFill>
                <a:effectLst/>
                <a:latin typeface="proxima nova"/>
              </a:rPr>
              <a:t>he wait duration between successive attempts</a:t>
            </a:r>
          </a:p>
          <a:p>
            <a:pPr algn="l">
              <a:buFont typeface="Arial" panose="020B0604020202020204" pitchFamily="34" charset="0"/>
              <a:buChar char="•"/>
            </a:pPr>
            <a:r>
              <a:rPr lang="en-US" dirty="0">
                <a:solidFill>
                  <a:srgbClr val="FF0000"/>
                </a:solidFill>
                <a:latin typeface="proxima nova"/>
              </a:rPr>
              <a:t>A</a:t>
            </a:r>
            <a:r>
              <a:rPr lang="en-US" b="0" i="0" dirty="0">
                <a:solidFill>
                  <a:srgbClr val="FF0000"/>
                </a:solidFill>
                <a:effectLst/>
                <a:latin typeface="proxima nova"/>
              </a:rPr>
              <a:t> custom Predicate which evaluates if a certain response should trigger a retry attempt</a:t>
            </a:r>
          </a:p>
          <a:p>
            <a:pPr algn="l">
              <a:buFont typeface="Arial" panose="020B0604020202020204" pitchFamily="34" charset="0"/>
              <a:buChar char="•"/>
            </a:pPr>
            <a:r>
              <a:rPr lang="en-US" b="0" i="0" dirty="0">
                <a:solidFill>
                  <a:srgbClr val="002060"/>
                </a:solidFill>
                <a:effectLst/>
                <a:latin typeface="proxima nova"/>
              </a:rPr>
              <a:t>A custom Predicate which evaluates if an exception should trigger a retry attempt</a:t>
            </a:r>
          </a:p>
          <a:p>
            <a:pPr algn="l">
              <a:buFont typeface="Arial" panose="020B0604020202020204" pitchFamily="34" charset="0"/>
              <a:buChar char="•"/>
            </a:pPr>
            <a:r>
              <a:rPr lang="en-US" dirty="0">
                <a:solidFill>
                  <a:srgbClr val="4C555A"/>
                </a:solidFill>
                <a:latin typeface="proxima nova"/>
              </a:rPr>
              <a:t>A</a:t>
            </a:r>
            <a:r>
              <a:rPr lang="en-US" b="0" i="0" dirty="0">
                <a:solidFill>
                  <a:srgbClr val="4C555A"/>
                </a:solidFill>
                <a:effectLst/>
                <a:latin typeface="proxima nova"/>
              </a:rPr>
              <a:t> list of exceptions which should trigger a retry attempt</a:t>
            </a:r>
          </a:p>
          <a:p>
            <a:pPr algn="l">
              <a:buFont typeface="Arial" panose="020B0604020202020204" pitchFamily="34" charset="0"/>
              <a:buChar char="•"/>
            </a:pPr>
            <a:r>
              <a:rPr lang="en-US" dirty="0">
                <a:solidFill>
                  <a:srgbClr val="4C555A"/>
                </a:solidFill>
                <a:latin typeface="proxima nova"/>
              </a:rPr>
              <a:t>A</a:t>
            </a:r>
            <a:r>
              <a:rPr lang="en-US" b="0" i="0" dirty="0">
                <a:solidFill>
                  <a:srgbClr val="4C555A"/>
                </a:solidFill>
                <a:effectLst/>
                <a:latin typeface="proxima nova"/>
              </a:rPr>
              <a:t> list of exceptions which should be ignored and not trigger a retry attempt</a:t>
            </a:r>
          </a:p>
          <a:p>
            <a:endParaRPr lang="en-IN" dirty="0"/>
          </a:p>
        </p:txBody>
      </p:sp>
    </p:spTree>
    <p:extLst>
      <p:ext uri="{BB962C8B-B14F-4D97-AF65-F5344CB8AC3E}">
        <p14:creationId xmlns:p14="http://schemas.microsoft.com/office/powerpoint/2010/main" val="342203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9B89469-5C4A-4636-AE10-604AFFBEAB63}"/>
              </a:ext>
            </a:extLst>
          </p:cNvPr>
          <p:cNvGraphicFramePr>
            <a:graphicFrameLocks noGrp="1"/>
          </p:cNvGraphicFramePr>
          <p:nvPr>
            <p:ph idx="1"/>
            <p:extLst>
              <p:ext uri="{D42A27DB-BD31-4B8C-83A1-F6EECF244321}">
                <p14:modId xmlns:p14="http://schemas.microsoft.com/office/powerpoint/2010/main" val="1817887714"/>
              </p:ext>
            </p:extLst>
          </p:nvPr>
        </p:nvGraphicFramePr>
        <p:xfrm>
          <a:off x="470517" y="577049"/>
          <a:ext cx="11221373" cy="5903648"/>
        </p:xfrm>
        <a:graphic>
          <a:graphicData uri="http://schemas.openxmlformats.org/drawingml/2006/table">
            <a:tbl>
              <a:tblPr>
                <a:tableStyleId>{5C22544A-7EE6-4342-B048-85BDC9FD1C3A}</a:tableStyleId>
              </a:tblPr>
              <a:tblGrid>
                <a:gridCol w="1987548">
                  <a:extLst>
                    <a:ext uri="{9D8B030D-6E8A-4147-A177-3AD203B41FA5}">
                      <a16:colId xmlns:a16="http://schemas.microsoft.com/office/drawing/2014/main" val="216245184"/>
                    </a:ext>
                  </a:extLst>
                </a:gridCol>
                <a:gridCol w="1987548">
                  <a:extLst>
                    <a:ext uri="{9D8B030D-6E8A-4147-A177-3AD203B41FA5}">
                      <a16:colId xmlns:a16="http://schemas.microsoft.com/office/drawing/2014/main" val="642136666"/>
                    </a:ext>
                  </a:extLst>
                </a:gridCol>
                <a:gridCol w="7246277">
                  <a:extLst>
                    <a:ext uri="{9D8B030D-6E8A-4147-A177-3AD203B41FA5}">
                      <a16:colId xmlns:a16="http://schemas.microsoft.com/office/drawing/2014/main" val="1293798112"/>
                    </a:ext>
                  </a:extLst>
                </a:gridCol>
              </a:tblGrid>
              <a:tr h="706756">
                <a:tc>
                  <a:txBody>
                    <a:bodyPr/>
                    <a:lstStyle/>
                    <a:p>
                      <a:pPr algn="l" fontAlgn="ctr"/>
                      <a:r>
                        <a:rPr lang="en-IN" sz="2000" b="1" u="none" strike="noStrike" dirty="0">
                          <a:effectLst/>
                        </a:rPr>
                        <a:t>Config property</a:t>
                      </a:r>
                      <a:endParaRPr lang="en-IN" sz="2000" b="1" i="0" u="none" strike="noStrike" dirty="0">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b="1" u="none" strike="noStrike">
                          <a:effectLst/>
                        </a:rPr>
                        <a:t>Default value</a:t>
                      </a:r>
                      <a:endParaRPr lang="en-IN" sz="2000" b="1"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b="1" u="none" strike="noStrike" dirty="0">
                          <a:effectLst/>
                        </a:rPr>
                        <a:t>Description</a:t>
                      </a:r>
                      <a:endParaRPr lang="en-IN" sz="2000" b="1" i="0" u="none" strike="noStrike" dirty="0">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781557657"/>
                  </a:ext>
                </a:extLst>
              </a:tr>
              <a:tr h="361661">
                <a:tc>
                  <a:txBody>
                    <a:bodyPr/>
                    <a:lstStyle/>
                    <a:p>
                      <a:pPr algn="l" fontAlgn="ctr"/>
                      <a:r>
                        <a:rPr lang="en-IN" sz="2000" u="none" strike="noStrike">
                          <a:effectLst/>
                        </a:rPr>
                        <a:t>maxAttempts</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3</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The maximum number of retry attempts</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104999485"/>
                  </a:ext>
                </a:extLst>
              </a:tr>
              <a:tr h="361661">
                <a:tc>
                  <a:txBody>
                    <a:bodyPr/>
                    <a:lstStyle/>
                    <a:p>
                      <a:pPr algn="l" fontAlgn="ctr"/>
                      <a:r>
                        <a:rPr lang="en-IN" sz="2000" u="none" strike="noStrike">
                          <a:effectLst/>
                        </a:rPr>
                        <a:t>waitDuration</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500 [ms]</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A fixed wait duration between retry attempts</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1575342648"/>
                  </a:ext>
                </a:extLst>
              </a:tr>
              <a:tr h="1069783">
                <a:tc>
                  <a:txBody>
                    <a:bodyPr/>
                    <a:lstStyle/>
                    <a:p>
                      <a:pPr algn="l" fontAlgn="ctr"/>
                      <a:r>
                        <a:rPr lang="en-IN" sz="2000" u="none" strike="noStrike" dirty="0" err="1">
                          <a:effectLst/>
                        </a:rPr>
                        <a:t>intervalFunction</a:t>
                      </a:r>
                      <a:endParaRPr lang="en-IN" sz="2000" b="0" i="0" u="none" strike="noStrike" dirty="0">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dirty="0" err="1">
                          <a:effectLst/>
                        </a:rPr>
                        <a:t>numOfAttempts</a:t>
                      </a:r>
                      <a:r>
                        <a:rPr lang="en-IN" sz="2000" u="none" strike="noStrike" dirty="0">
                          <a:effectLst/>
                        </a:rPr>
                        <a:t> -&gt; </a:t>
                      </a:r>
                      <a:r>
                        <a:rPr lang="en-IN" sz="2000" u="none" strike="noStrike" dirty="0" err="1">
                          <a:effectLst/>
                        </a:rPr>
                        <a:t>waitDuration</a:t>
                      </a:r>
                      <a:endParaRPr lang="en-IN" sz="2000" b="0" i="0" u="none" strike="noStrike" dirty="0">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A function to modify the waiting interval after a failure. By default the wait duration remains constant.</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310290970"/>
                  </a:ext>
                </a:extLst>
              </a:tr>
              <a:tr h="1069783">
                <a:tc>
                  <a:txBody>
                    <a:bodyPr/>
                    <a:lstStyle/>
                    <a:p>
                      <a:pPr algn="l" fontAlgn="ctr"/>
                      <a:r>
                        <a:rPr lang="en-IN" sz="2000" u="none" strike="noStrike">
                          <a:effectLst/>
                        </a:rPr>
                        <a:t>retryOnResultPredicate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result -&gt; false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Configures a Predicate which evaluates if a result should be retried. The Predicate must return true, if the result should be retried, otherwise it must return false.</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648911230"/>
                  </a:ext>
                </a:extLst>
              </a:tr>
              <a:tr h="2334004">
                <a:tc>
                  <a:txBody>
                    <a:bodyPr/>
                    <a:lstStyle/>
                    <a:p>
                      <a:pPr algn="l" fontAlgn="ctr"/>
                      <a:r>
                        <a:rPr lang="en-IN" sz="2000" u="none" strike="noStrike">
                          <a:effectLst/>
                        </a:rPr>
                        <a:t>retryOnExceptionPredicate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throwable -&gt; true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dirty="0">
                          <a:effectLst/>
                        </a:rPr>
                        <a:t>Configures a Predicate which evaluates if an exception should be retried. The Predicate must return true, if the exception should be retried, otherwise it must return false.</a:t>
                      </a:r>
                      <a:endParaRPr lang="en-US" sz="2000" b="0" i="0" u="none" strike="noStrike" dirty="0">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193330496"/>
                  </a:ext>
                </a:extLst>
              </a:tr>
            </a:tbl>
          </a:graphicData>
        </a:graphic>
      </p:graphicFrame>
    </p:spTree>
    <p:extLst>
      <p:ext uri="{BB962C8B-B14F-4D97-AF65-F5344CB8AC3E}">
        <p14:creationId xmlns:p14="http://schemas.microsoft.com/office/powerpoint/2010/main" val="3059321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07573D-2E27-4EF1-A9B4-F2EB5515DD0F}"/>
              </a:ext>
            </a:extLst>
          </p:cNvPr>
          <p:cNvSpPr>
            <a:spLocks noGrp="1" noChangeArrowheads="1"/>
          </p:cNvSpPr>
          <p:nvPr>
            <p:ph idx="1"/>
          </p:nvPr>
        </p:nvSpPr>
        <p:spPr bwMode="auto">
          <a:xfrm>
            <a:off x="838200" y="1529557"/>
            <a:ext cx="10515600" cy="43513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a:ln>
                  <a:noFill/>
                </a:ln>
                <a:solidFill>
                  <a:srgbClr val="000000"/>
                </a:solidFill>
                <a:effectLst/>
                <a:latin typeface="Hack" panose="020B0609030202020204" pitchFamily="49" charset="0"/>
              </a:rPr>
              <a:t>Retry </a:t>
            </a:r>
            <a:r>
              <a:rPr kumimoji="0" lang="en-US" altLang="en-US" sz="1600" b="0" i="0" u="none" strike="noStrike" cap="none" normalizeH="0" baseline="0" dirty="0" err="1">
                <a:ln>
                  <a:noFill/>
                </a:ln>
                <a:solidFill>
                  <a:srgbClr val="000000"/>
                </a:solidFill>
                <a:effectLst/>
                <a:latin typeface="Hack" panose="020B0609030202020204" pitchFamily="49" charset="0"/>
              </a:rPr>
              <a:t>createRetry</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RetryConfig</a:t>
            </a:r>
            <a:r>
              <a:rPr kumimoji="0" lang="en-US" altLang="en-US" sz="1600" b="0" i="0" u="none" strike="noStrike" cap="none" normalizeH="0" baseline="0" dirty="0">
                <a:ln>
                  <a:noFill/>
                </a:ln>
                <a:solidFill>
                  <a:srgbClr val="000000"/>
                </a:solidFill>
                <a:effectLst/>
                <a:latin typeface="Hack" panose="020B0609030202020204" pitchFamily="49" charset="0"/>
              </a:rPr>
              <a:t> config = </a:t>
            </a:r>
            <a:r>
              <a:rPr kumimoji="0" lang="en-US" altLang="en-US" sz="1600" b="0" i="0" u="none" strike="noStrike" cap="none" normalizeH="0" baseline="0" dirty="0" err="1">
                <a:ln>
                  <a:noFill/>
                </a:ln>
                <a:solidFill>
                  <a:srgbClr val="000000"/>
                </a:solidFill>
                <a:effectLst/>
                <a:latin typeface="Hack" panose="020B0609030202020204" pitchFamily="49" charset="0"/>
              </a:rPr>
              <a:t>RetryConfig.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maxAttempts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2</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waitDuration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10000</a:t>
            </a:r>
            <a:r>
              <a:rPr kumimoji="0" lang="en-US" altLang="en-US" sz="1600" b="0" i="0" u="none" strike="noStrike" cap="none" normalizeH="0" baseline="0" dirty="0">
                <a:ln>
                  <a:noFill/>
                </a:ln>
                <a:solidFill>
                  <a:srgbClr val="000000"/>
                </a:solidFill>
                <a:effectLst/>
                <a:latin typeface="Hack" panose="020B0609030202020204" pitchFamily="49" charset="0"/>
              </a:rPr>
              <a:t>)).build();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RetryRegistry</a:t>
            </a:r>
            <a:r>
              <a:rPr kumimoji="0" lang="en-US" altLang="en-US" sz="1600" b="0" i="0" u="none" strike="noStrike" cap="none" normalizeH="0" baseline="0" dirty="0">
                <a:ln>
                  <a:noFill/>
                </a:ln>
                <a:solidFill>
                  <a:srgbClr val="000000"/>
                </a:solidFill>
                <a:effectLst/>
                <a:latin typeface="Hack" panose="020B0609030202020204" pitchFamily="49" charset="0"/>
              </a:rPr>
              <a:t> registry = </a:t>
            </a:r>
            <a:r>
              <a:rPr kumimoji="0" lang="en-US" altLang="en-US" sz="1600" b="0" i="0" u="none" strike="noStrike" cap="none" normalizeH="0" baseline="0" dirty="0" err="1">
                <a:ln>
                  <a:noFill/>
                </a:ln>
                <a:solidFill>
                  <a:srgbClr val="000000"/>
                </a:solidFill>
                <a:effectLst/>
                <a:latin typeface="Hack" panose="020B0609030202020204" pitchFamily="49" charset="0"/>
              </a:rPr>
              <a:t>RetryRegistry.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(config);</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Retry </a:t>
            </a:r>
            <a:r>
              <a:rPr kumimoji="0" lang="en-US" altLang="en-US" sz="1600" b="0" i="0" u="none" strike="noStrike" cap="none" normalizeH="0" baseline="0" dirty="0" err="1">
                <a:ln>
                  <a:noFill/>
                </a:ln>
                <a:solidFill>
                  <a:srgbClr val="000000"/>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registry.retry</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"app-retry"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retry.getEventPublisher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onRetry</a:t>
            </a:r>
            <a:r>
              <a:rPr kumimoji="0" lang="en-US" altLang="en-US" sz="1600" b="0" i="0" u="none" strike="noStrike" cap="none" normalizeH="0" baseline="0" dirty="0">
                <a:ln>
                  <a:noFill/>
                </a:ln>
                <a:solidFill>
                  <a:srgbClr val="000000"/>
                </a:solidFill>
                <a:effectLst/>
                <a:latin typeface="Hack" panose="020B0609030202020204" pitchFamily="49" charset="0"/>
              </a:rPr>
              <a:t>(r -&gt;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"Retrying....."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onSuccess</a:t>
            </a:r>
            <a:r>
              <a:rPr kumimoji="0" lang="en-US" altLang="en-US" sz="1600" b="0" i="0" u="none" strike="noStrike" cap="none" normalizeH="0" baseline="0" dirty="0">
                <a:ln>
                  <a:noFill/>
                </a:ln>
                <a:solidFill>
                  <a:srgbClr val="000000"/>
                </a:solidFill>
                <a:effectLst/>
                <a:latin typeface="Hack" panose="020B0609030202020204" pitchFamily="49" charset="0"/>
              </a:rPr>
              <a:t>(e -&gt;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 success!!!"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e.getName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onError</a:t>
            </a:r>
            <a:r>
              <a:rPr kumimoji="0" lang="en-US" altLang="en-US" sz="1600" b="0" i="0" u="none" strike="noStrike" cap="none" normalizeH="0" baseline="0" dirty="0">
                <a:ln>
                  <a:noFill/>
                </a:ln>
                <a:solidFill>
                  <a:srgbClr val="000000"/>
                </a:solidFill>
                <a:effectLst/>
                <a:latin typeface="Hack" panose="020B0609030202020204" pitchFamily="49" charset="0"/>
              </a:rPr>
              <a:t>(e -&gt;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 error"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e.getName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a:ln>
                  <a:noFill/>
                </a:ln>
                <a:solidFill>
                  <a:srgbClr val="000000"/>
                </a:solidFill>
                <a:effectLst/>
                <a:latin typeface="Hack" panose="020B0609030202020204" pitchFamily="49" charset="0"/>
              </a:rPr>
              <a:t>retry;</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305869C-B1F8-485D-B2AC-A45201DEDB0A}"/>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Hack" panose="020B0609030202020204" pitchFamily="49" charset="0"/>
              </a:rPr>
              <a:t>private final </a:t>
            </a:r>
            <a:r>
              <a:rPr kumimoji="0" lang="en-US" altLang="en-US" sz="1600" b="0" i="0" u="none" strike="noStrike" cap="none" normalizeH="0" baseline="0">
                <a:ln>
                  <a:noFill/>
                </a:ln>
                <a:solidFill>
                  <a:srgbClr val="000000"/>
                </a:solidFill>
                <a:effectLst/>
                <a:latin typeface="Hack" panose="020B0609030202020204" pitchFamily="49" charset="0"/>
              </a:rPr>
              <a:t>Retry </a:t>
            </a:r>
            <a:r>
              <a:rPr kumimoji="0" lang="en-US" altLang="en-US" sz="1600" b="1" i="0" u="none" strike="noStrike" cap="none" normalizeH="0" baseline="0">
                <a:ln>
                  <a:noFill/>
                </a:ln>
                <a:solidFill>
                  <a:srgbClr val="660E7A"/>
                </a:solidFill>
                <a:effectLst/>
                <a:latin typeface="Hack" panose="020B0609030202020204" pitchFamily="49" charset="0"/>
              </a:rPr>
              <a:t>retry</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96B0A3E-5BB1-40B7-9272-548900D8C4DA}"/>
              </a:ext>
            </a:extLst>
          </p:cNvPr>
          <p:cNvSpPr>
            <a:spLocks noChangeArrowheads="1"/>
          </p:cNvSpPr>
          <p:nvPr/>
        </p:nvSpPr>
        <p:spPr bwMode="auto">
          <a:xfrm>
            <a:off x="838200" y="1072357"/>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Hack" panose="020B0609030202020204" pitchFamily="49" charset="0"/>
              </a:rPr>
              <a:t>this</a:t>
            </a:r>
            <a:r>
              <a:rPr kumimoji="0" lang="en-US" altLang="en-US" sz="1600" b="0" i="0" u="none" strike="noStrike" cap="none" normalizeH="0" baseline="0" dirty="0" err="1">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retry</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createRetry</a:t>
            </a: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0900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33734F62-CE72-4C7D-8D1A-55000AA66DFA}"/>
              </a:ext>
            </a:extLst>
          </p:cNvPr>
          <p:cNvSpPr>
            <a:spLocks noGrp="1" noChangeArrowheads="1"/>
          </p:cNvSpPr>
          <p:nvPr>
            <p:ph idx="1"/>
          </p:nvPr>
        </p:nvSpPr>
        <p:spPr bwMode="auto">
          <a:xfrm>
            <a:off x="571500" y="3552825"/>
            <a:ext cx="10774363" cy="369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retry() </a:t>
            </a:r>
            <a:r>
              <a:rPr kumimoji="0" lang="en-US" altLang="en-US" sz="1600" b="1" i="0" u="none" strike="noStrike" cap="none" normalizeH="0" baseline="0" dirty="0">
                <a:ln>
                  <a:noFill/>
                </a:ln>
                <a:solidFill>
                  <a:srgbClr val="000080"/>
                </a:solidFill>
                <a:effectLst/>
                <a:latin typeface="Hack" panose="020B0609030202020204" pitchFamily="49" charset="0"/>
              </a:rPr>
              <a:t>throws </a:t>
            </a:r>
            <a:r>
              <a:rPr kumimoji="0" lang="en-US" altLang="en-US" sz="1600" b="0" i="0" u="none" strike="noStrike" cap="none" normalizeH="0" baseline="0" dirty="0">
                <a:ln>
                  <a:noFill/>
                </a:ln>
                <a:solidFill>
                  <a:srgbClr val="000000"/>
                </a:solidFill>
                <a:effectLst/>
                <a:latin typeface="Hack" panose="020B0609030202020204" pitchFamily="49" charset="0"/>
              </a:rPr>
              <a:t>Exception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CheckedFunction0&lt;String&gt; </a:t>
            </a:r>
            <a:r>
              <a:rPr kumimoji="0" lang="en-US" altLang="en-US" sz="1600" b="0" i="0" u="none" strike="noStrike" cap="none" normalizeH="0" baseline="0" dirty="0" err="1">
                <a:ln>
                  <a:noFill/>
                </a:ln>
                <a:solidFill>
                  <a:srgbClr val="000000"/>
                </a:solidFill>
                <a:effectLst/>
                <a:latin typeface="Hack" panose="020B0609030202020204" pitchFamily="49" charset="0"/>
              </a:rPr>
              <a:t>retryableSupplier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Retry.</a:t>
            </a:r>
            <a:r>
              <a:rPr kumimoji="0" lang="en-US" altLang="en-US" sz="1600" b="0" i="1" u="none" strike="noStrike" cap="none" normalizeH="0" baseline="0" dirty="0" err="1">
                <a:ln>
                  <a:noFill/>
                </a:ln>
                <a:solidFill>
                  <a:srgbClr val="000000"/>
                </a:solidFill>
                <a:effectLst/>
                <a:latin typeface="Hack" panose="020B0609030202020204" pitchFamily="49" charset="0"/>
              </a:rPr>
              <a:t>decorateCheckedSupplier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660E7A"/>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 ()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1" i="0" u="none" strike="noStrike" cap="none" normalizeH="0" baseline="0" dirty="0">
                <a:ln>
                  <a:noFill/>
                </a:ln>
                <a:solidFill>
                  <a:srgbClr val="008000"/>
                </a:solidFill>
                <a:effectLst/>
                <a:latin typeface="Hack" panose="020B0609030202020204" pitchFamily="49" charset="0"/>
              </a:rPr>
              <a:t>"The message was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restTemplate</a:t>
            </a:r>
            <a:r>
              <a:rPr kumimoji="0" lang="en-US" altLang="en-US" sz="1600" b="0" i="0" u="none" strike="noStrike" cap="none" normalizeH="0" baseline="0" dirty="0" err="1">
                <a:ln>
                  <a:noFill/>
                </a:ln>
                <a:solidFill>
                  <a:srgbClr val="000000"/>
                </a:solidFill>
                <a:effectLst/>
                <a:latin typeface="Hack" panose="020B0609030202020204" pitchFamily="49" charset="0"/>
              </a:rPr>
              <a:t>.getForObject</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providerUri</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String.</a:t>
            </a:r>
            <a:r>
              <a:rPr kumimoji="0" lang="en-US" altLang="en-US" sz="1600" b="1" i="0" u="none" strike="noStrike" cap="none" normalizeH="0" baseline="0" dirty="0" err="1">
                <a:ln>
                  <a:noFill/>
                </a:ln>
                <a:solidFill>
                  <a:srgbClr val="000080"/>
                </a:solidFill>
                <a:effectLst/>
                <a:latin typeface="Hack" panose="020B0609030202020204" pitchFamily="49" charset="0"/>
              </a:rPr>
              <a:t>class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Try&lt;String&gt; result = </a:t>
            </a:r>
            <a:r>
              <a:rPr kumimoji="0" lang="en-US" altLang="en-US" sz="1600" b="0" i="0" u="none" strike="noStrike" cap="none" normalizeH="0" baseline="0" dirty="0" err="1">
                <a:ln>
                  <a:noFill/>
                </a:ln>
                <a:solidFill>
                  <a:srgbClr val="000000"/>
                </a:solidFill>
                <a:effectLst/>
                <a:latin typeface="Hack" panose="020B0609030202020204" pitchFamily="49" charset="0"/>
              </a:rPr>
              <a:t>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retryableSupplier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.recover((throwable) -&gt; </a:t>
            </a:r>
            <a:r>
              <a:rPr kumimoji="0" lang="en-US" altLang="en-US" sz="1600" b="1" i="0" u="none" strike="noStrike" cap="none" normalizeH="0" baseline="0" dirty="0">
                <a:ln>
                  <a:noFill/>
                </a:ln>
                <a:solidFill>
                  <a:srgbClr val="008000"/>
                </a:solidFill>
                <a:effectLst/>
                <a:latin typeface="Hack" panose="020B0609030202020204" pitchFamily="49" charset="0"/>
              </a:rPr>
              <a:t>"Hello world from recovery function"</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result.get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2738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Circuit Breaker</a:t>
            </a:r>
          </a:p>
        </p:txBody>
      </p:sp>
    </p:spTree>
    <p:extLst>
      <p:ext uri="{BB962C8B-B14F-4D97-AF65-F5344CB8AC3E}">
        <p14:creationId xmlns:p14="http://schemas.microsoft.com/office/powerpoint/2010/main" val="549542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FDE7-E6D0-4DF8-94D9-1FC5DC3388CB}"/>
              </a:ext>
            </a:extLst>
          </p:cNvPr>
          <p:cNvSpPr>
            <a:spLocks noGrp="1"/>
          </p:cNvSpPr>
          <p:nvPr>
            <p:ph type="title"/>
          </p:nvPr>
        </p:nvSpPr>
        <p:spPr/>
        <p:txBody>
          <a:bodyPr/>
          <a:lstStyle/>
          <a:p>
            <a:r>
              <a:rPr lang="en-IN" b="0" i="0" dirty="0">
                <a:solidFill>
                  <a:srgbClr val="212121"/>
                </a:solidFill>
                <a:effectLst/>
                <a:latin typeface="Catamaran-Regular"/>
              </a:rPr>
              <a:t>Problems with Retry Pattern</a:t>
            </a:r>
            <a:endParaRPr lang="en-IN" dirty="0"/>
          </a:p>
        </p:txBody>
      </p:sp>
      <p:sp>
        <p:nvSpPr>
          <p:cNvPr id="3" name="Content Placeholder 2">
            <a:extLst>
              <a:ext uri="{FF2B5EF4-FFF2-40B4-BE49-F238E27FC236}">
                <a16:creationId xmlns:a16="http://schemas.microsoft.com/office/drawing/2014/main" id="{E26211FB-FCAC-44E8-B4DA-50990B62EFE3}"/>
              </a:ext>
            </a:extLst>
          </p:cNvPr>
          <p:cNvSpPr>
            <a:spLocks noGrp="1"/>
          </p:cNvSpPr>
          <p:nvPr>
            <p:ph idx="1"/>
          </p:nvPr>
        </p:nvSpPr>
        <p:spPr>
          <a:xfrm>
            <a:off x="838200" y="1825625"/>
            <a:ext cx="5420557" cy="4442010"/>
          </a:xfrm>
        </p:spPr>
        <p:txBody>
          <a:bodyPr>
            <a:normAutofit lnSpcReduction="10000"/>
          </a:bodyPr>
          <a:lstStyle/>
          <a:p>
            <a:pPr algn="l" fontAlgn="base">
              <a:buFont typeface="Arial" panose="020B0604020202020204" pitchFamily="34" charset="0"/>
              <a:buChar char="•"/>
            </a:pPr>
            <a:r>
              <a:rPr lang="en-US" b="0" i="0" dirty="0">
                <a:solidFill>
                  <a:srgbClr val="212121"/>
                </a:solidFill>
                <a:effectLst/>
                <a:latin typeface="Catamaran-Regular"/>
              </a:rPr>
              <a:t>Retry pattern seems to work great with Timeout pattern. </a:t>
            </a:r>
          </a:p>
          <a:p>
            <a:pPr algn="l" fontAlgn="base">
              <a:buFont typeface="Arial" panose="020B0604020202020204" pitchFamily="34" charset="0"/>
              <a:buChar char="•"/>
            </a:pPr>
            <a:r>
              <a:rPr lang="en-US" b="0" i="0" dirty="0">
                <a:solidFill>
                  <a:srgbClr val="212121"/>
                </a:solidFill>
                <a:effectLst/>
                <a:latin typeface="Catamaran-Regular"/>
              </a:rPr>
              <a:t>Sometimes retrying might solve problem. But if you notice, when the service is unavailable, after the first timeout, it will send another request as part of Retry..</a:t>
            </a:r>
          </a:p>
          <a:p>
            <a:pPr algn="l" fontAlgn="base">
              <a:buFont typeface="Arial" panose="020B0604020202020204" pitchFamily="34" charset="0"/>
              <a:buChar char="•"/>
            </a:pPr>
            <a:r>
              <a:rPr lang="en-US" b="0" i="0" dirty="0">
                <a:solidFill>
                  <a:srgbClr val="212121"/>
                </a:solidFill>
                <a:effectLst/>
                <a:latin typeface="Catamaran-Regular"/>
              </a:rPr>
              <a:t>Retry pattern might worsen the response time of the one-service when the another-service is not available.</a:t>
            </a:r>
          </a:p>
          <a:p>
            <a:endParaRPr lang="en-IN" dirty="0"/>
          </a:p>
        </p:txBody>
      </p:sp>
      <p:pic>
        <p:nvPicPr>
          <p:cNvPr id="6146" name="Picture 2" descr="Screenshot from 2019-10-26 20-40-12">
            <a:extLst>
              <a:ext uri="{FF2B5EF4-FFF2-40B4-BE49-F238E27FC236}">
                <a16:creationId xmlns:a16="http://schemas.microsoft.com/office/drawing/2014/main" id="{5A9FDAE5-23A3-40EB-840D-1B6B557BF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858" y="1825625"/>
            <a:ext cx="5834481" cy="383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574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B7E3-8B4A-482F-A32D-3F893CDBDA11}"/>
              </a:ext>
            </a:extLst>
          </p:cNvPr>
          <p:cNvSpPr>
            <a:spLocks noGrp="1"/>
          </p:cNvSpPr>
          <p:nvPr>
            <p:ph type="title"/>
          </p:nvPr>
        </p:nvSpPr>
        <p:spPr/>
        <p:txBody>
          <a:bodyPr/>
          <a:lstStyle/>
          <a:p>
            <a:r>
              <a:rPr lang="en-IN" b="0" i="0" dirty="0">
                <a:solidFill>
                  <a:srgbClr val="212121"/>
                </a:solidFill>
                <a:effectLst/>
                <a:latin typeface="Catamaran-Regular"/>
              </a:rPr>
              <a:t>Circuit Breaker</a:t>
            </a:r>
            <a:endParaRPr lang="en-IN" dirty="0"/>
          </a:p>
        </p:txBody>
      </p:sp>
      <p:sp>
        <p:nvSpPr>
          <p:cNvPr id="3" name="Content Placeholder 2">
            <a:extLst>
              <a:ext uri="{FF2B5EF4-FFF2-40B4-BE49-F238E27FC236}">
                <a16:creationId xmlns:a16="http://schemas.microsoft.com/office/drawing/2014/main" id="{64396022-3758-41FE-A2D6-BE95AFD7178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12121"/>
                </a:solidFill>
                <a:effectLst/>
                <a:latin typeface="Catamaran-Regular"/>
              </a:rPr>
              <a:t>Circuit breaker pattern is based on the idea of an electrical switch to protect an electrical circuit from damage caused by excess electric current.</a:t>
            </a:r>
          </a:p>
          <a:p>
            <a:pPr algn="l" fontAlgn="base">
              <a:buFont typeface="Arial" panose="020B0604020202020204" pitchFamily="34" charset="0"/>
              <a:buChar char="•"/>
            </a:pPr>
            <a:r>
              <a:rPr lang="en-US" b="0" i="0" dirty="0">
                <a:solidFill>
                  <a:srgbClr val="212121"/>
                </a:solidFill>
                <a:effectLst/>
                <a:latin typeface="Catamaran-Regular"/>
              </a:rPr>
              <a:t>The idea here is – why to send subsequent requests to the rating-service when the service is unavailable. If we already know that rating-service is down, then do not send any request, just send the response to the product-service request directly.</a:t>
            </a:r>
          </a:p>
          <a:p>
            <a:endParaRPr lang="en-IN" dirty="0"/>
          </a:p>
        </p:txBody>
      </p:sp>
    </p:spTree>
    <p:extLst>
      <p:ext uri="{BB962C8B-B14F-4D97-AF65-F5344CB8AC3E}">
        <p14:creationId xmlns:p14="http://schemas.microsoft.com/office/powerpoint/2010/main" val="300702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C575-88C8-401B-967C-E6E9EDF18DA3}"/>
              </a:ext>
            </a:extLst>
          </p:cNvPr>
          <p:cNvSpPr>
            <a:spLocks noGrp="1"/>
          </p:cNvSpPr>
          <p:nvPr>
            <p:ph type="title"/>
          </p:nvPr>
        </p:nvSpPr>
        <p:spPr/>
        <p:txBody>
          <a:bodyPr/>
          <a:lstStyle/>
          <a:p>
            <a:r>
              <a:rPr lang="en-IN" b="1" dirty="0"/>
              <a:t>Short Story</a:t>
            </a:r>
          </a:p>
        </p:txBody>
      </p:sp>
      <p:sp>
        <p:nvSpPr>
          <p:cNvPr id="3" name="Content Placeholder 2">
            <a:extLst>
              <a:ext uri="{FF2B5EF4-FFF2-40B4-BE49-F238E27FC236}">
                <a16:creationId xmlns:a16="http://schemas.microsoft.com/office/drawing/2014/main" id="{D6CED440-9122-42FC-BC6C-09EFB5FFFBC0}"/>
              </a:ext>
            </a:extLst>
          </p:cNvPr>
          <p:cNvSpPr>
            <a:spLocks noGrp="1"/>
          </p:cNvSpPr>
          <p:nvPr>
            <p:ph idx="1"/>
          </p:nvPr>
        </p:nvSpPr>
        <p:spPr>
          <a:xfrm>
            <a:off x="784932" y="1825625"/>
            <a:ext cx="10515600" cy="4351338"/>
          </a:xfrm>
          <a:effectLst>
            <a:innerShdw blurRad="63500" dist="50800" dir="8100000">
              <a:prstClr val="black">
                <a:alpha val="50000"/>
              </a:prstClr>
            </a:innerShdw>
          </a:effectLst>
        </p:spPr>
        <p:style>
          <a:lnRef idx="2">
            <a:schemeClr val="accent3"/>
          </a:lnRef>
          <a:fillRef idx="1">
            <a:schemeClr val="lt1"/>
          </a:fillRef>
          <a:effectRef idx="0">
            <a:schemeClr val="accent3"/>
          </a:effectRef>
          <a:fontRef idx="minor">
            <a:schemeClr val="dk1"/>
          </a:fontRef>
        </p:style>
        <p:txBody>
          <a:bodyPr>
            <a:normAutofit fontScale="85000" lnSpcReduction="10000"/>
          </a:bodyPr>
          <a:lstStyle/>
          <a:p>
            <a:r>
              <a:rPr lang="en-US" b="0" i="0" dirty="0">
                <a:solidFill>
                  <a:srgbClr val="212121"/>
                </a:solidFill>
                <a:effectLst/>
                <a:latin typeface="Catamaran-Regular"/>
              </a:rPr>
              <a:t>A ship is split into small multiple compartments using Bulkheads. Bulkheads are used to seal parts of the ship to prevent entire ship from sinking in case of flood. Similarly failures should be expected when we design software. </a:t>
            </a:r>
          </a:p>
          <a:p>
            <a:r>
              <a:rPr lang="en-US" b="0" i="0" dirty="0">
                <a:solidFill>
                  <a:srgbClr val="212121"/>
                </a:solidFill>
                <a:effectLst/>
                <a:latin typeface="Catamaran-Regular"/>
              </a:rPr>
              <a:t>The application should be split into multiple components and resources should be isolated in such a way that failure of one component is not affecting the other. </a:t>
            </a:r>
          </a:p>
          <a:p>
            <a:r>
              <a:rPr lang="en-US" b="0" i="0" dirty="0">
                <a:solidFill>
                  <a:srgbClr val="212121"/>
                </a:solidFill>
                <a:effectLst/>
                <a:latin typeface="Catamaran-Regular"/>
              </a:rPr>
              <a:t>For ex: </a:t>
            </a:r>
            <a:r>
              <a:rPr lang="en-US" b="0" i="0" dirty="0">
                <a:solidFill>
                  <a:srgbClr val="FF0000"/>
                </a:solidFill>
                <a:effectLst/>
                <a:latin typeface="Catamaran-Regular"/>
              </a:rPr>
              <a:t>Lets assume that there are 2 services A and B</a:t>
            </a:r>
            <a:r>
              <a:rPr lang="en-US" b="0" i="0" dirty="0">
                <a:solidFill>
                  <a:srgbClr val="212121"/>
                </a:solidFill>
                <a:effectLst/>
                <a:latin typeface="Catamaran-Regular"/>
              </a:rPr>
              <a:t>. Some of the APIs of A depend on B. </a:t>
            </a:r>
            <a:r>
              <a:rPr lang="en-US" b="0" i="0" dirty="0">
                <a:solidFill>
                  <a:srgbClr val="FF0000"/>
                </a:solidFill>
                <a:effectLst/>
                <a:latin typeface="Catamaran-Regular"/>
              </a:rPr>
              <a:t>For some reason B is very slow</a:t>
            </a:r>
            <a:r>
              <a:rPr lang="en-US" b="0" i="0" dirty="0">
                <a:solidFill>
                  <a:srgbClr val="212121"/>
                </a:solidFill>
                <a:effectLst/>
                <a:latin typeface="Catamaran-Regular"/>
              </a:rPr>
              <a:t>. So, When we get multiple concurrent requests to A which depends on B, A’s performance will also get affected. It could block A’s threads. Due to that A might not be able to serve other requests which do NOT depend on B. So, the idea here is to isolate resources / allocate some threads in A for B. So that We do not consume all the threads of A and prevent A from hanging for all the requests!</a:t>
            </a:r>
            <a:endParaRPr lang="en-IN" dirty="0"/>
          </a:p>
        </p:txBody>
      </p:sp>
    </p:spTree>
    <p:extLst>
      <p:ext uri="{BB962C8B-B14F-4D97-AF65-F5344CB8AC3E}">
        <p14:creationId xmlns:p14="http://schemas.microsoft.com/office/powerpoint/2010/main" val="1030133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rtl="0"/>
            <a:r>
              <a:rPr lang="de-DE" dirty="0"/>
              <a:t>Resilience4j: CIRCUITBREAKER</a:t>
            </a:r>
          </a:p>
        </p:txBody>
      </p:sp>
      <p:sp>
        <p:nvSpPr>
          <p:cNvPr id="3" name="Foliennummernplatzhalter 2"/>
          <p:cNvSpPr>
            <a:spLocks noGrp="1"/>
          </p:cNvSpPr>
          <p:nvPr>
            <p:ph type="sldNum" sz="quarter" idx="11"/>
          </p:nvPr>
        </p:nvSpPr>
        <p:spPr>
          <a:xfrm>
            <a:off x="11567744" y="6780532"/>
            <a:ext cx="386354" cy="290605"/>
          </a:xfrm>
        </p:spPr>
        <p:txBody>
          <a:bodyPr/>
          <a:lstStyle/>
          <a:p>
            <a:pPr algn="l" rtl="0" fontAlgn="base">
              <a:spcAft>
                <a:spcPct val="0"/>
              </a:spcAft>
            </a:pPr>
            <a:fld id="{31ED8236-F742-4994-B025-3D78EEC04644}" type="slidenum">
              <a:rPr lang="en-US" smtClean="0"/>
              <a:pPr algn="l" rtl="0" fontAlgn="base">
                <a:spcAft>
                  <a:spcPct val="0"/>
                </a:spcAft>
              </a:pPr>
              <a:t>40</a:t>
            </a:fld>
            <a:endParaRPr lang="en-US" dirty="0"/>
          </a:p>
        </p:txBody>
      </p:sp>
      <p:sp>
        <p:nvSpPr>
          <p:cNvPr id="4" name="Freeform 8"/>
          <p:cNvSpPr>
            <a:spLocks/>
          </p:cNvSpPr>
          <p:nvPr/>
        </p:nvSpPr>
        <p:spPr bwMode="gray">
          <a:xfrm>
            <a:off x="251972" y="1016307"/>
            <a:ext cx="9348096" cy="3882520"/>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solidFill>
            <a:schemeClr val="bg1"/>
          </a:solidFill>
          <a:ln w="19050" cap="sq" cmpd="sng">
            <a:noFill/>
            <a:prstDash val="solid"/>
            <a:miter lim="800000"/>
            <a:headEnd type="none" w="med" len="med"/>
            <a:tailEnd type="none" w="med" len="med"/>
          </a:ln>
          <a:effectLst/>
        </p:spPr>
        <p:txBody>
          <a:bodyPr lIns="380931" tIns="76186" rIns="114279" bIns="76186" anchor="t"/>
          <a:lstStyle/>
          <a:p>
            <a:pPr marL="228550" indent="-228550">
              <a:lnSpc>
                <a:spcPct val="104000"/>
              </a:lnSpc>
              <a:spcBef>
                <a:spcPts val="317"/>
              </a:spcBef>
              <a:buClr>
                <a:schemeClr val="tx1"/>
              </a:buClr>
              <a:buSzPct val="70000"/>
              <a:buFont typeface="Wingdings 2" panose="05020102010507070707" pitchFamily="18" charset="2"/>
              <a:buChar char="¡"/>
            </a:pPr>
            <a:endParaRPr lang="en-US" sz="2539" dirty="0"/>
          </a:p>
        </p:txBody>
      </p:sp>
      <p:pic>
        <p:nvPicPr>
          <p:cNvPr id="6" name="Grafik 5"/>
          <p:cNvPicPr>
            <a:picLocks noChangeAspect="1"/>
          </p:cNvPicPr>
          <p:nvPr/>
        </p:nvPicPr>
        <p:blipFill>
          <a:blip r:embed="rId2"/>
          <a:stretch>
            <a:fillRect/>
          </a:stretch>
        </p:blipFill>
        <p:spPr>
          <a:xfrm>
            <a:off x="6700829" y="1016307"/>
            <a:ext cx="1797835" cy="1797835"/>
          </a:xfrm>
          <a:prstGeom prst="rect">
            <a:avLst/>
          </a:prstGeom>
        </p:spPr>
      </p:pic>
      <p:pic>
        <p:nvPicPr>
          <p:cNvPr id="7" name="Grafik 6"/>
          <p:cNvPicPr>
            <a:picLocks noChangeAspect="1"/>
          </p:cNvPicPr>
          <p:nvPr/>
        </p:nvPicPr>
        <p:blipFill>
          <a:blip r:embed="rId3"/>
          <a:stretch>
            <a:fillRect/>
          </a:stretch>
        </p:blipFill>
        <p:spPr>
          <a:xfrm>
            <a:off x="6431038" y="2911787"/>
            <a:ext cx="5562874" cy="2141576"/>
          </a:xfrm>
          <a:prstGeom prst="rect">
            <a:avLst/>
          </a:prstGeom>
        </p:spPr>
      </p:pic>
      <p:sp>
        <p:nvSpPr>
          <p:cNvPr id="8" name="Rechteck 7"/>
          <p:cNvSpPr/>
          <p:nvPr/>
        </p:nvSpPr>
        <p:spPr>
          <a:xfrm>
            <a:off x="251972" y="921217"/>
            <a:ext cx="6094320" cy="3017044"/>
          </a:xfrm>
          <a:prstGeom prst="rect">
            <a:avLst/>
          </a:prstGeom>
        </p:spPr>
        <p:txBody>
          <a:bodyPr>
            <a:spAutoFit/>
          </a:bodyPr>
          <a:lstStyle/>
          <a:p>
            <a:pPr marL="228550" indent="-228550">
              <a:lnSpc>
                <a:spcPct val="104000"/>
              </a:lnSpc>
              <a:spcBef>
                <a:spcPts val="317"/>
              </a:spcBef>
              <a:buClr>
                <a:schemeClr val="tx1"/>
              </a:buClr>
              <a:buSzPct val="70000"/>
              <a:buFont typeface="Wingdings 2" panose="05020102010507070707" pitchFamily="18" charset="2"/>
              <a:buChar char="¡"/>
            </a:pPr>
            <a:r>
              <a:rPr lang="de-DE" sz="1905" dirty="0"/>
              <a:t>A state machine with three states: CLOSED, OPEN, HALF_OPEN</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Configurable threshold value for the error rate</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Allows a configurable number of test calls in the HALF_OPEN state</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Saves the status of function calls in a two-bit ring </a:t>
            </a:r>
            <a:r>
              <a:rPr lang="de-DE" sz="1905" dirty="0" err="1"/>
              <a:t>Buffer</a:t>
            </a:r>
            <a:endParaRPr lang="de-DE" sz="1905" dirty="0"/>
          </a:p>
          <a:p>
            <a:pPr marL="228550" indent="-228550">
              <a:lnSpc>
                <a:spcPct val="104000"/>
              </a:lnSpc>
              <a:spcBef>
                <a:spcPts val="317"/>
              </a:spcBef>
              <a:buClr>
                <a:schemeClr val="tx1"/>
              </a:buClr>
              <a:buSzPct val="70000"/>
              <a:buFont typeface="Wingdings 2" panose="05020102010507070707" pitchFamily="18" charset="2"/>
              <a:buChar char="¡"/>
            </a:pPr>
            <a:r>
              <a:rPr lang="de-DE" sz="1905" dirty="0"/>
              <a:t>Array with 16 </a:t>
            </a:r>
            <a:r>
              <a:rPr lang="de-DE" sz="1905" dirty="0" err="1"/>
              <a:t>long</a:t>
            </a:r>
            <a:r>
              <a:rPr lang="de-DE" sz="1905" dirty="0"/>
              <a:t> (64-bit) values ​​can save the status of 1024 calls</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No rolling time window</a:t>
            </a:r>
          </a:p>
        </p:txBody>
      </p:sp>
      <p:pic>
        <p:nvPicPr>
          <p:cNvPr id="9" name="Grafik 8"/>
          <p:cNvPicPr>
            <a:picLocks noChangeAspect="1"/>
          </p:cNvPicPr>
          <p:nvPr/>
        </p:nvPicPr>
        <p:blipFill>
          <a:blip r:embed="rId2"/>
          <a:stretch>
            <a:fillRect/>
          </a:stretch>
        </p:blipFill>
        <p:spPr>
          <a:xfrm>
            <a:off x="8498664" y="5117630"/>
            <a:ext cx="1101404" cy="1101404"/>
          </a:xfrm>
          <a:prstGeom prst="rect">
            <a:avLst/>
          </a:prstGeom>
        </p:spPr>
      </p:pic>
      <p:sp>
        <p:nvSpPr>
          <p:cNvPr id="10" name="Textfeld 9"/>
          <p:cNvSpPr txBox="1"/>
          <p:nvPr/>
        </p:nvSpPr>
        <p:spPr>
          <a:xfrm>
            <a:off x="6939481" y="481631"/>
            <a:ext cx="1258201" cy="370152"/>
          </a:xfrm>
          <a:prstGeom prst="rect">
            <a:avLst/>
          </a:prstGeom>
          <a:noFill/>
          <a:ln w="9525">
            <a:noFill/>
            <a:miter lim="800000"/>
            <a:headEnd/>
            <a:tailEnd/>
          </a:ln>
        </p:spPr>
        <p:txBody>
          <a:bodyPr vert="horz" wrap="non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sz="1905" dirty="0">
                <a:ea typeface="Swagger" pitchFamily="2" charset="0"/>
              </a:rPr>
              <a:t>1000 views</a:t>
            </a:r>
          </a:p>
        </p:txBody>
      </p:sp>
      <p:sp>
        <p:nvSpPr>
          <p:cNvPr id="11" name="Textfeld 10"/>
          <p:cNvSpPr txBox="1"/>
          <p:nvPr/>
        </p:nvSpPr>
        <p:spPr>
          <a:xfrm>
            <a:off x="8498664" y="6283301"/>
            <a:ext cx="1110889" cy="370152"/>
          </a:xfrm>
          <a:prstGeom prst="rect">
            <a:avLst/>
          </a:prstGeom>
          <a:noFill/>
          <a:ln w="9525">
            <a:noFill/>
            <a:miter lim="800000"/>
            <a:headEnd/>
            <a:tailEnd/>
          </a:ln>
        </p:spPr>
        <p:txBody>
          <a:bodyPr vert="horz" wrap="squar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sz="1905" dirty="0">
                <a:ea typeface="Swagger" pitchFamily="2" charset="0"/>
              </a:rPr>
              <a:t>10 views</a:t>
            </a:r>
          </a:p>
        </p:txBody>
      </p:sp>
      <p:sp>
        <p:nvSpPr>
          <p:cNvPr id="13" name="Textfeld 12"/>
          <p:cNvSpPr txBox="1"/>
          <p:nvPr/>
        </p:nvSpPr>
        <p:spPr>
          <a:xfrm>
            <a:off x="8969704" y="2500150"/>
            <a:ext cx="3226817" cy="313918"/>
          </a:xfrm>
          <a:prstGeom prst="rect">
            <a:avLst/>
          </a:prstGeom>
          <a:noFill/>
          <a:ln w="9525">
            <a:noFill/>
            <a:miter lim="800000"/>
            <a:headEnd/>
            <a:tailEnd/>
          </a:ln>
        </p:spPr>
        <p:txBody>
          <a:bodyPr vert="horz" wrap="non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altLang="de-DE" sz="1481" b="1" dirty="0" err="1">
                <a:latin typeface="Courier New" panose="02070309020205020404" pitchFamily="49" charset="0"/>
                <a:cs typeface="Courier New" panose="02070309020205020404" pitchFamily="49" charset="0"/>
              </a:rPr>
              <a:t>CircuitBreakerOpenException</a:t>
            </a:r>
            <a:endParaRPr lang="de-DE" sz="1481" b="1" dirty="0">
              <a:latin typeface="Courier New" panose="02070309020205020404" pitchFamily="49" charset="0"/>
              <a:ea typeface="Swagger" pitchFamily="2" charset="0"/>
              <a:cs typeface="Courier New" panose="02070309020205020404" pitchFamily="49" charset="0"/>
            </a:endParaRPr>
          </a:p>
        </p:txBody>
      </p:sp>
      <p:sp>
        <p:nvSpPr>
          <p:cNvPr id="14" name="Textfeld 13"/>
          <p:cNvSpPr txBox="1"/>
          <p:nvPr/>
        </p:nvSpPr>
        <p:spPr>
          <a:xfrm>
            <a:off x="7065750" y="2000955"/>
            <a:ext cx="1117778" cy="272433"/>
          </a:xfrm>
          <a:prstGeom prst="rect">
            <a:avLst/>
          </a:prstGeom>
          <a:noFill/>
          <a:ln w="9525">
            <a:noFill/>
            <a:miter lim="800000"/>
            <a:headEnd/>
            <a:tailEnd/>
          </a:ln>
        </p:spPr>
        <p:txBody>
          <a:bodyPr vert="horz" wrap="non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sz="1270" b="1" dirty="0">
                <a:ea typeface="Swagger" pitchFamily="2" charset="0"/>
              </a:rPr>
              <a:t>Error rate 50%</a:t>
            </a:r>
          </a:p>
        </p:txBody>
      </p:sp>
    </p:spTree>
    <p:extLst>
      <p:ext uri="{BB962C8B-B14F-4D97-AF65-F5344CB8AC3E}">
        <p14:creationId xmlns:p14="http://schemas.microsoft.com/office/powerpoint/2010/main" val="183823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AD71005-671F-4ACF-B6F3-A66F304659B4}"/>
              </a:ext>
            </a:extLst>
          </p:cNvPr>
          <p:cNvSpPr>
            <a:spLocks noGrp="1" noChangeArrowheads="1"/>
          </p:cNvSpPr>
          <p:nvPr>
            <p:ph idx="1"/>
          </p:nvPr>
        </p:nvSpPr>
        <p:spPr bwMode="auto">
          <a:xfrm>
            <a:off x="838200" y="2436092"/>
            <a:ext cx="1032103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failureRateThreshold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50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waitDurationInOpenState</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20000</a:t>
            </a:r>
            <a:r>
              <a:rPr kumimoji="0" lang="en-US" altLang="en-US" sz="1600" b="0" i="0" u="none" strike="noStrike" cap="none" normalizeH="0" baseline="0" dirty="0">
                <a:ln>
                  <a:noFill/>
                </a:ln>
                <a:solidFill>
                  <a:srgbClr val="000000"/>
                </a:solidFill>
                <a:effectLst/>
                <a:latin typeface="Hack" panose="020B0609030202020204" pitchFamily="49" charset="0"/>
              </a:rPr>
              <a:t>)).build();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"resilience-provider"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onSuccess</a:t>
            </a:r>
            <a:r>
              <a:rPr kumimoji="0" lang="en-US" altLang="en-US" sz="1600" b="0" i="0" u="none" strike="noStrike" cap="none" normalizeH="0" baseline="0" dirty="0">
                <a:ln>
                  <a:noFill/>
                </a:ln>
                <a:solidFill>
                  <a:srgbClr val="000000"/>
                </a:solidFill>
                <a:effectLst/>
                <a:latin typeface="Hack" panose="020B0609030202020204" pitchFamily="49" charset="0"/>
              </a:rPr>
              <a:t>(event -&gt;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"Call success via circuit 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onCallNotPermitted</a:t>
            </a:r>
            <a:r>
              <a:rPr kumimoji="0" lang="en-US" altLang="en-US" sz="1600" b="0" i="0" u="none" strike="noStrike" cap="none" normalizeH="0" baseline="0" dirty="0">
                <a:ln>
                  <a:noFill/>
                </a:ln>
                <a:solidFill>
                  <a:srgbClr val="000000"/>
                </a:solidFill>
                <a:effectLst/>
                <a:latin typeface="Hack" panose="020B0609030202020204" pitchFamily="49" charset="0"/>
              </a:rPr>
              <a:t>(event -&gt;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"Call denied by circuit 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onError</a:t>
            </a:r>
            <a:r>
              <a:rPr kumimoji="0" lang="en-US" altLang="en-US" sz="1600" b="0" i="0" u="none" strike="noStrike" cap="none" normalizeH="0" baseline="0" dirty="0">
                <a:ln>
                  <a:noFill/>
                </a:ln>
                <a:solidFill>
                  <a:srgbClr val="000000"/>
                </a:solidFill>
                <a:effectLst/>
                <a:latin typeface="Hack" panose="020B0609030202020204" pitchFamily="49" charset="0"/>
              </a:rPr>
              <a:t>(event -&gt;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"Call failed via circuit 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09AB2D6-A438-4A3E-A116-DE4CB28E941C}"/>
              </a:ext>
            </a:extLst>
          </p:cNvPr>
          <p:cNvSpPr>
            <a:spLocks noGrp="1" noChangeArrowheads="1"/>
          </p:cNvSpPr>
          <p:nvPr>
            <p:ph type="title"/>
          </p:nvPr>
        </p:nvSpPr>
        <p:spPr bwMode="auto">
          <a:xfrm>
            <a:off x="838200" y="597019"/>
            <a:ext cx="561564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final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6C0852A-86F2-4CB6-AE0A-C0B1241F09ED}"/>
              </a:ext>
            </a:extLst>
          </p:cNvPr>
          <p:cNvSpPr>
            <a:spLocks noChangeArrowheads="1"/>
          </p:cNvSpPr>
          <p:nvPr/>
        </p:nvSpPr>
        <p:spPr bwMode="auto">
          <a:xfrm>
            <a:off x="838200" y="108117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Hack" panose="020B0609030202020204" pitchFamily="49" charset="0"/>
              </a:rPr>
              <a:t>this</a:t>
            </a:r>
            <a:r>
              <a:rPr kumimoji="0" lang="en-US" altLang="en-US" sz="1600" b="0" i="0" u="none" strike="noStrike" cap="none" normalizeH="0" baseline="0" dirty="0" err="1">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circuitBreaker</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639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B0D07F8-FD46-45AA-BE4D-36D4CC9F163D}"/>
              </a:ext>
            </a:extLst>
          </p:cNvPr>
          <p:cNvSpPr>
            <a:spLocks noGrp="1" noChangeArrowheads="1"/>
          </p:cNvSpPr>
          <p:nvPr>
            <p:ph idx="1"/>
          </p:nvPr>
        </p:nvSpPr>
        <p:spPr bwMode="auto">
          <a:xfrm>
            <a:off x="417250" y="23458"/>
            <a:ext cx="10515600" cy="43513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circuitBreakerFail</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808000"/>
                </a:solidFill>
                <a:effectLst/>
                <a:latin typeface="Hack" panose="020B0609030202020204" pitchFamily="49" charset="0"/>
              </a:rPr>
              <a:t>@RequestParam </a:t>
            </a:r>
            <a:r>
              <a:rPr kumimoji="0" lang="en-US" altLang="en-US" sz="1600" b="1" i="0" u="none" strike="noStrike" cap="none" normalizeH="0" baseline="0" dirty="0" err="1">
                <a:ln>
                  <a:noFill/>
                </a:ln>
                <a:solidFill>
                  <a:srgbClr val="000080"/>
                </a:solidFill>
                <a:effectLst/>
                <a:latin typeface="Hack" panose="020B0609030202020204" pitchFamily="49" charset="0"/>
              </a:rPr>
              <a:t>boolean</a:t>
            </a:r>
            <a:r>
              <a:rPr kumimoji="0" lang="en-US" altLang="en-US" sz="1600" b="1" i="0" u="none" strike="noStrike" cap="none" normalizeH="0" baseline="0" dirty="0">
                <a:ln>
                  <a:noFill/>
                </a:ln>
                <a:solidFill>
                  <a:srgbClr val="00008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shouldFail</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if </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shouldFail</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callServiceViaCircuitBreaker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"/error"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1" i="0" u="none" strike="noStrike" cap="none" normalizeH="0" baseline="0" dirty="0">
                <a:ln>
                  <a:noFill/>
                </a:ln>
                <a:solidFill>
                  <a:srgbClr val="000080"/>
                </a:solidFill>
                <a:effectLst/>
                <a:latin typeface="Hack" panose="020B0609030202020204" pitchFamily="49" charset="0"/>
              </a:rPr>
              <a:t>else </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callServiceViaCircuitBreaker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9C78B14-896E-457D-A43A-9AA2C8CC581C}"/>
              </a:ext>
            </a:extLst>
          </p:cNvPr>
          <p:cNvSpPr>
            <a:spLocks noChangeArrowheads="1"/>
          </p:cNvSpPr>
          <p:nvPr/>
        </p:nvSpPr>
        <p:spPr bwMode="auto">
          <a:xfrm>
            <a:off x="417250" y="3429000"/>
            <a:ext cx="1051560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callServiceViaCircuitBreaker</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uri</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CheckedFunction0&lt;String&gt; </a:t>
            </a:r>
            <a:r>
              <a:rPr kumimoji="0" lang="en-US" altLang="en-US" sz="16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1" u="none" strike="noStrike" cap="none" normalizeH="0" baseline="0" dirty="0" err="1">
                <a:ln>
                  <a:noFill/>
                </a:ln>
                <a:solidFill>
                  <a:srgbClr val="000000"/>
                </a:solidFill>
                <a:effectLst/>
                <a:latin typeface="Hack" panose="020B0609030202020204" pitchFamily="49" charset="0"/>
              </a:rPr>
              <a:t>decorateCheckedSupplier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 -&gt; </a:t>
            </a:r>
            <a:r>
              <a:rPr kumimoji="0" lang="en-US" altLang="en-US" sz="1600" b="1" i="0" u="none" strike="noStrike" cap="none" normalizeH="0" baseline="0" dirty="0">
                <a:ln>
                  <a:noFill/>
                </a:ln>
                <a:solidFill>
                  <a:srgbClr val="008000"/>
                </a:solidFill>
                <a:effectLst/>
                <a:latin typeface="Hack" panose="020B0609030202020204" pitchFamily="49" charset="0"/>
              </a:rPr>
              <a:t>"The message was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restTemplate</a:t>
            </a:r>
            <a:r>
              <a:rPr kumimoji="0" lang="en-US" altLang="en-US" sz="1600" b="0" i="0" u="none" strike="noStrike" cap="none" normalizeH="0" baseline="0" dirty="0" err="1">
                <a:ln>
                  <a:noFill/>
                </a:ln>
                <a:solidFill>
                  <a:srgbClr val="000000"/>
                </a:solidFill>
                <a:effectLst/>
                <a:latin typeface="Hack" panose="020B0609030202020204" pitchFamily="49" charset="0"/>
              </a:rPr>
              <a:t>.getForObject</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providerUri</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660E7A"/>
                </a:solidFill>
                <a:effectLst/>
                <a:latin typeface="Hack" panose="020B0609030202020204" pitchFamily="49" charset="0"/>
              </a:rPr>
              <a:t>uri</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String.</a:t>
            </a:r>
            <a:r>
              <a:rPr kumimoji="0" lang="en-US" altLang="en-US" sz="1600" b="1" i="0" u="none" strike="noStrike" cap="none" normalizeH="0" baseline="0" dirty="0" err="1">
                <a:ln>
                  <a:noFill/>
                </a:ln>
                <a:solidFill>
                  <a:srgbClr val="000080"/>
                </a:solidFill>
                <a:effectLst/>
                <a:latin typeface="Hack" panose="020B0609030202020204" pitchFamily="49" charset="0"/>
              </a:rPr>
              <a:t>class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Try&lt;String&gt; result = </a:t>
            </a:r>
            <a:r>
              <a:rPr kumimoji="0" lang="en-US" altLang="en-US" sz="1600" b="0" i="0" u="none" strike="noStrike" cap="none" normalizeH="0" baseline="0" dirty="0" err="1">
                <a:ln>
                  <a:noFill/>
                </a:ln>
                <a:solidFill>
                  <a:srgbClr val="000000"/>
                </a:solidFill>
                <a:effectLst/>
                <a:latin typeface="Hack" panose="020B0609030202020204" pitchFamily="49" charset="0"/>
              </a:rPr>
              <a:t>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600" b="0" i="0" u="none" strike="noStrike" cap="none" normalizeH="0" baseline="0" dirty="0">
                <a:ln>
                  <a:noFill/>
                </a:ln>
                <a:solidFill>
                  <a:srgbClr val="000000"/>
                </a:solidFill>
                <a:effectLst/>
                <a:latin typeface="Hack" panose="020B0609030202020204" pitchFamily="49" charset="0"/>
              </a:rPr>
              <a:t>).recover((throwable) -&gt; </a:t>
            </a:r>
            <a:r>
              <a:rPr kumimoji="0" lang="en-US" altLang="en-US" sz="1600" b="1" i="0" u="none" strike="noStrike" cap="none" normalizeH="0" baseline="0" dirty="0">
                <a:ln>
                  <a:noFill/>
                </a:ln>
                <a:solidFill>
                  <a:srgbClr val="008000"/>
                </a:solidFill>
                <a:effectLst/>
                <a:latin typeface="Hack" panose="020B0609030202020204" pitchFamily="49" charset="0"/>
              </a:rPr>
              <a:t>"This is a circuit breaker fallback"</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result.get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5337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7003-B507-40FA-8EF0-08AB4F22FA51}"/>
              </a:ext>
            </a:extLst>
          </p:cNvPr>
          <p:cNvSpPr>
            <a:spLocks noGrp="1"/>
          </p:cNvSpPr>
          <p:nvPr>
            <p:ph type="title"/>
          </p:nvPr>
        </p:nvSpPr>
        <p:spPr>
          <a:xfrm>
            <a:off x="2228850" y="2603500"/>
            <a:ext cx="10515600" cy="1325563"/>
          </a:xfrm>
        </p:spPr>
        <p:txBody>
          <a:bodyPr/>
          <a:lstStyle/>
          <a:p>
            <a:r>
              <a:rPr lang="en-IN" dirty="0"/>
              <a:t>Thank You</a:t>
            </a:r>
          </a:p>
        </p:txBody>
      </p:sp>
    </p:spTree>
    <p:extLst>
      <p:ext uri="{BB962C8B-B14F-4D97-AF65-F5344CB8AC3E}">
        <p14:creationId xmlns:p14="http://schemas.microsoft.com/office/powerpoint/2010/main" val="408020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743450" y="1857375"/>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029075" y="3125391"/>
            <a:ext cx="1666875" cy="1094581"/>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6434138" y="3192066"/>
            <a:ext cx="2676524" cy="1027906"/>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85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743450" y="1857375"/>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3910012" y="3158728"/>
            <a:ext cx="1666875" cy="1094581"/>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6234111" y="3225403"/>
            <a:ext cx="2676524" cy="1027906"/>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65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743450" y="1857375"/>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100515" y="3140869"/>
            <a:ext cx="1681161" cy="980281"/>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6410325" y="3119041"/>
            <a:ext cx="2628900" cy="1074340"/>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71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 With Bulk Head</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429125" y="1472406"/>
            <a:ext cx="3648075" cy="16684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012407" y="3109318"/>
            <a:ext cx="1414461" cy="1105098"/>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7115175" y="3109318"/>
            <a:ext cx="2076450" cy="1126132"/>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02D405-0976-45F2-8271-C1B8D57EBD02}"/>
              </a:ext>
            </a:extLst>
          </p:cNvPr>
          <p:cNvSpPr/>
          <p:nvPr/>
        </p:nvSpPr>
        <p:spPr>
          <a:xfrm>
            <a:off x="4793457" y="2624138"/>
            <a:ext cx="1226344" cy="5167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Bulhead</a:t>
            </a:r>
          </a:p>
        </p:txBody>
      </p:sp>
      <p:sp>
        <p:nvSpPr>
          <p:cNvPr id="11" name="Rectangle: Rounded Corners 10">
            <a:extLst>
              <a:ext uri="{FF2B5EF4-FFF2-40B4-BE49-F238E27FC236}">
                <a16:creationId xmlns:a16="http://schemas.microsoft.com/office/drawing/2014/main" id="{C3641F74-F9F6-4005-B59C-426E5A81F169}"/>
              </a:ext>
            </a:extLst>
          </p:cNvPr>
          <p:cNvSpPr/>
          <p:nvPr/>
        </p:nvSpPr>
        <p:spPr>
          <a:xfrm>
            <a:off x="6666308" y="2592587"/>
            <a:ext cx="1226344" cy="5167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Bulkhead</a:t>
            </a:r>
          </a:p>
        </p:txBody>
      </p:sp>
    </p:spTree>
    <p:extLst>
      <p:ext uri="{BB962C8B-B14F-4D97-AF65-F5344CB8AC3E}">
        <p14:creationId xmlns:p14="http://schemas.microsoft.com/office/powerpoint/2010/main" val="30390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 With Bulk Head</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429125" y="1472406"/>
            <a:ext cx="3648075" cy="16684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012407" y="3109318"/>
            <a:ext cx="1414461" cy="1105098"/>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7115175" y="3109318"/>
            <a:ext cx="2076450" cy="1126132"/>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02D405-0976-45F2-8271-C1B8D57EBD02}"/>
              </a:ext>
            </a:extLst>
          </p:cNvPr>
          <p:cNvSpPr/>
          <p:nvPr/>
        </p:nvSpPr>
        <p:spPr>
          <a:xfrm>
            <a:off x="4793457" y="2624138"/>
            <a:ext cx="1226344" cy="5167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Bulhead</a:t>
            </a:r>
          </a:p>
        </p:txBody>
      </p:sp>
      <p:sp>
        <p:nvSpPr>
          <p:cNvPr id="11" name="Rectangle: Rounded Corners 10">
            <a:extLst>
              <a:ext uri="{FF2B5EF4-FFF2-40B4-BE49-F238E27FC236}">
                <a16:creationId xmlns:a16="http://schemas.microsoft.com/office/drawing/2014/main" id="{C3641F74-F9F6-4005-B59C-426E5A81F169}"/>
              </a:ext>
            </a:extLst>
          </p:cNvPr>
          <p:cNvSpPr/>
          <p:nvPr/>
        </p:nvSpPr>
        <p:spPr>
          <a:xfrm>
            <a:off x="6666308" y="2592587"/>
            <a:ext cx="1226344" cy="5167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Bulkhead</a:t>
            </a:r>
          </a:p>
        </p:txBody>
      </p:sp>
    </p:spTree>
    <p:extLst>
      <p:ext uri="{BB962C8B-B14F-4D97-AF65-F5344CB8AC3E}">
        <p14:creationId xmlns:p14="http://schemas.microsoft.com/office/powerpoint/2010/main" val="1780012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3225</Words>
  <Application>Microsoft Office PowerPoint</Application>
  <PresentationFormat>Widescreen</PresentationFormat>
  <Paragraphs>190</Paragraphs>
  <Slides>43</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6" baseType="lpstr">
      <vt:lpstr>Arial</vt:lpstr>
      <vt:lpstr>Calibri</vt:lpstr>
      <vt:lpstr>Calibri Light</vt:lpstr>
      <vt:lpstr>Catamaran-Regular</vt:lpstr>
      <vt:lpstr>Courier New</vt:lpstr>
      <vt:lpstr>Hack</vt:lpstr>
      <vt:lpstr>proxima nova</vt:lpstr>
      <vt:lpstr>Roboto</vt:lpstr>
      <vt:lpstr>Segoe UI</vt:lpstr>
      <vt:lpstr>Wingdings</vt:lpstr>
      <vt:lpstr>Wingdings 2</vt:lpstr>
      <vt:lpstr>Office Theme</vt:lpstr>
      <vt:lpstr>think-cell Folie</vt:lpstr>
      <vt:lpstr>Resilience4j Patterns</vt:lpstr>
      <vt:lpstr>Bulkhead</vt:lpstr>
      <vt:lpstr>PowerPoint Presentation</vt:lpstr>
      <vt:lpstr>Short Story</vt:lpstr>
      <vt:lpstr>Example</vt:lpstr>
      <vt:lpstr>Example</vt:lpstr>
      <vt:lpstr>Example</vt:lpstr>
      <vt:lpstr>Example With Bulk Head</vt:lpstr>
      <vt:lpstr>Example With Bulk Head</vt:lpstr>
      <vt:lpstr>Resilience4j-bulkhead</vt:lpstr>
      <vt:lpstr>Resilience4j-bulkhead-config</vt:lpstr>
      <vt:lpstr>Resilience4j-Implementation</vt:lpstr>
      <vt:lpstr>Bulkhead-Code</vt:lpstr>
      <vt:lpstr>PowerPoint Presentation</vt:lpstr>
      <vt:lpstr>PowerPoint Presentation</vt:lpstr>
      <vt:lpstr>Testing : 100 request , Single User</vt:lpstr>
      <vt:lpstr>Testing : 100 request , Concurrent User</vt:lpstr>
      <vt:lpstr>PowerPoint Presentation</vt:lpstr>
      <vt:lpstr>Rate Limiter</vt:lpstr>
      <vt:lpstr>Rate Limiter</vt:lpstr>
      <vt:lpstr>Rate Limiter Implementation</vt:lpstr>
      <vt:lpstr>PowerPoint Presentation</vt:lpstr>
      <vt:lpstr>PowerPoint Presentation</vt:lpstr>
      <vt:lpstr>Testing- Ratelimiter</vt:lpstr>
      <vt:lpstr>Time Limiter: Time out</vt:lpstr>
      <vt:lpstr>Timeout</vt:lpstr>
      <vt:lpstr>Why Timeout</vt:lpstr>
      <vt:lpstr>resilience4j-timelimiter</vt:lpstr>
      <vt:lpstr>PowerPoint Presentation</vt:lpstr>
      <vt:lpstr>PowerPoint Presentation</vt:lpstr>
      <vt:lpstr>Retry</vt:lpstr>
      <vt:lpstr>PowerPoint Presentation</vt:lpstr>
      <vt:lpstr>resilience4j-retry</vt:lpstr>
      <vt:lpstr>PowerPoint Presentation</vt:lpstr>
      <vt:lpstr>private final Retry retry; </vt:lpstr>
      <vt:lpstr>PowerPoint Presentation</vt:lpstr>
      <vt:lpstr>Circuit Breaker</vt:lpstr>
      <vt:lpstr>Problems with Retry Pattern</vt:lpstr>
      <vt:lpstr>Circuit Breaker</vt:lpstr>
      <vt:lpstr>Resilience4j: CIRCUITBREAKER</vt:lpstr>
      <vt:lpstr>private final CircuitBreaker circuitBreaker;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Resilience4j Patterns</dc:title>
  <dc:creator>Subramanian Murugan</dc:creator>
  <cp:lastModifiedBy>Subramanian Murugan</cp:lastModifiedBy>
  <cp:revision>62</cp:revision>
  <dcterms:created xsi:type="dcterms:W3CDTF">2020-08-17T13:33:31Z</dcterms:created>
  <dcterms:modified xsi:type="dcterms:W3CDTF">2021-09-01T15:24:33Z</dcterms:modified>
</cp:coreProperties>
</file>