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274" r:id="rId3"/>
    <p:sldId id="281" r:id="rId4"/>
    <p:sldId id="282" r:id="rId5"/>
    <p:sldId id="284" r:id="rId6"/>
    <p:sldId id="285" r:id="rId7"/>
    <p:sldId id="303" r:id="rId8"/>
    <p:sldId id="304" r:id="rId9"/>
    <p:sldId id="286" r:id="rId10"/>
    <p:sldId id="30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5" r:id="rId22"/>
    <p:sldId id="298" r:id="rId23"/>
    <p:sldId id="299" r:id="rId24"/>
    <p:sldId id="300" r:id="rId25"/>
    <p:sldId id="301" r:id="rId26"/>
    <p:sldId id="30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0A14-7142-4971-81CA-97EDC79D23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AB966-F9FB-4FCA-BC1D-7CFFC5CF3822}">
      <dgm:prSet phldrT="[Text]"/>
      <dgm:spPr/>
      <dgm:t>
        <a:bodyPr/>
        <a:lstStyle/>
        <a:p>
          <a:r>
            <a:rPr lang="en-IN" dirty="0"/>
            <a:t>Template HTML</a:t>
          </a:r>
        </a:p>
      </dgm:t>
    </dgm:pt>
    <dgm:pt modelId="{B0279B24-5D73-4CC5-9457-D20CE95C3744}" type="parTrans" cxnId="{77CF9E28-9ED6-4E03-8446-8F670D318CB0}">
      <dgm:prSet/>
      <dgm:spPr/>
      <dgm:t>
        <a:bodyPr/>
        <a:lstStyle/>
        <a:p>
          <a:endParaRPr lang="en-IN"/>
        </a:p>
      </dgm:t>
    </dgm:pt>
    <dgm:pt modelId="{975945E1-B5A6-408C-B91B-049799183051}" type="sibTrans" cxnId="{77CF9E28-9ED6-4E03-8446-8F670D318CB0}">
      <dgm:prSet/>
      <dgm:spPr/>
      <dgm:t>
        <a:bodyPr/>
        <a:lstStyle/>
        <a:p>
          <a:endParaRPr lang="en-IN"/>
        </a:p>
      </dgm:t>
    </dgm:pt>
    <dgm:pt modelId="{1AE9EE40-D12E-4D89-8B10-05BD91023268}">
      <dgm:prSet phldrT="[Text]"/>
      <dgm:spPr/>
      <dgm:t>
        <a:bodyPr/>
        <a:lstStyle/>
        <a:p>
          <a:r>
            <a:rPr lang="en-IN" dirty="0"/>
            <a:t>Template Instructions</a:t>
          </a:r>
        </a:p>
      </dgm:t>
    </dgm:pt>
    <dgm:pt modelId="{29C2EB79-7AD6-4279-9B82-28A86232C4FE}" type="parTrans" cxnId="{CECA8C27-C5E9-41B1-AFC5-22054DF8242D}">
      <dgm:prSet/>
      <dgm:spPr/>
      <dgm:t>
        <a:bodyPr/>
        <a:lstStyle/>
        <a:p>
          <a:endParaRPr lang="en-IN"/>
        </a:p>
      </dgm:t>
    </dgm:pt>
    <dgm:pt modelId="{CAD401B7-AC07-49BD-9030-1629A7471EA3}" type="sibTrans" cxnId="{CECA8C27-C5E9-41B1-AFC5-22054DF8242D}">
      <dgm:prSet/>
      <dgm:spPr/>
      <dgm:t>
        <a:bodyPr/>
        <a:lstStyle/>
        <a:p>
          <a:endParaRPr lang="en-IN"/>
        </a:p>
      </dgm:t>
    </dgm:pt>
    <dgm:pt modelId="{16832CBA-BC13-47FB-8132-1B60E2C2A50E}">
      <dgm:prSet phldrT="[Text]"/>
      <dgm:spPr/>
      <dgm:t>
        <a:bodyPr/>
        <a:lstStyle/>
        <a:p>
          <a:r>
            <a:rPr lang="en-IN" dirty="0"/>
            <a:t>DOM</a:t>
          </a:r>
        </a:p>
      </dgm:t>
    </dgm:pt>
    <dgm:pt modelId="{A03D36B7-1D15-455F-B1A9-7853F6F429B1}" type="parTrans" cxnId="{D1889AB2-9208-45CE-BE14-F49469C36C51}">
      <dgm:prSet/>
      <dgm:spPr/>
      <dgm:t>
        <a:bodyPr/>
        <a:lstStyle/>
        <a:p>
          <a:endParaRPr lang="en-IN"/>
        </a:p>
      </dgm:t>
    </dgm:pt>
    <dgm:pt modelId="{A2756E38-1044-445F-B064-5140CEF37FAE}" type="sibTrans" cxnId="{D1889AB2-9208-45CE-BE14-F49469C36C51}">
      <dgm:prSet/>
      <dgm:spPr/>
      <dgm:t>
        <a:bodyPr/>
        <a:lstStyle/>
        <a:p>
          <a:endParaRPr lang="en-IN"/>
        </a:p>
      </dgm:t>
    </dgm:pt>
    <dgm:pt modelId="{80A5E8DD-BAF9-45D4-BC4A-E84EFCFEF450}" type="pres">
      <dgm:prSet presAssocID="{CAA10A14-7142-4971-81CA-97EDC79D2370}" presName="Name0" presStyleCnt="0">
        <dgm:presLayoutVars>
          <dgm:dir/>
          <dgm:resizeHandles val="exact"/>
        </dgm:presLayoutVars>
      </dgm:prSet>
      <dgm:spPr/>
    </dgm:pt>
    <dgm:pt modelId="{09E7725B-3A7F-4BCB-8FC5-282C26057C68}" type="pres">
      <dgm:prSet presAssocID="{ECAAB966-F9FB-4FCA-BC1D-7CFFC5CF3822}" presName="node" presStyleLbl="node1" presStyleIdx="0" presStyleCnt="3">
        <dgm:presLayoutVars>
          <dgm:bulletEnabled val="1"/>
        </dgm:presLayoutVars>
      </dgm:prSet>
      <dgm:spPr/>
    </dgm:pt>
    <dgm:pt modelId="{B62A5683-529F-45A0-A1A6-DBD5D8D143D0}" type="pres">
      <dgm:prSet presAssocID="{975945E1-B5A6-408C-B91B-049799183051}" presName="sibTrans" presStyleLbl="sibTrans2D1" presStyleIdx="0" presStyleCnt="2"/>
      <dgm:spPr/>
    </dgm:pt>
    <dgm:pt modelId="{5C2BAE51-942E-48C1-BD19-B679DDDF83AA}" type="pres">
      <dgm:prSet presAssocID="{975945E1-B5A6-408C-B91B-049799183051}" presName="connectorText" presStyleLbl="sibTrans2D1" presStyleIdx="0" presStyleCnt="2"/>
      <dgm:spPr/>
    </dgm:pt>
    <dgm:pt modelId="{1BFE9453-BFE4-40FF-86F9-E74D05A4B4CD}" type="pres">
      <dgm:prSet presAssocID="{1AE9EE40-D12E-4D89-8B10-05BD91023268}" presName="node" presStyleLbl="node1" presStyleIdx="1" presStyleCnt="3">
        <dgm:presLayoutVars>
          <dgm:bulletEnabled val="1"/>
        </dgm:presLayoutVars>
      </dgm:prSet>
      <dgm:spPr/>
    </dgm:pt>
    <dgm:pt modelId="{198D737F-025D-4AF0-9655-14A1B05C7B38}" type="pres">
      <dgm:prSet presAssocID="{CAD401B7-AC07-49BD-9030-1629A7471EA3}" presName="sibTrans" presStyleLbl="sibTrans2D1" presStyleIdx="1" presStyleCnt="2"/>
      <dgm:spPr/>
    </dgm:pt>
    <dgm:pt modelId="{53BE0343-3FD7-40EB-81AC-3F4EB29329E0}" type="pres">
      <dgm:prSet presAssocID="{CAD401B7-AC07-49BD-9030-1629A7471EA3}" presName="connectorText" presStyleLbl="sibTrans2D1" presStyleIdx="1" presStyleCnt="2"/>
      <dgm:spPr/>
    </dgm:pt>
    <dgm:pt modelId="{CC4D3F81-2231-4739-A57C-632481A3237C}" type="pres">
      <dgm:prSet presAssocID="{16832CBA-BC13-47FB-8132-1B60E2C2A50E}" presName="node" presStyleLbl="node1" presStyleIdx="2" presStyleCnt="3">
        <dgm:presLayoutVars>
          <dgm:bulletEnabled val="1"/>
        </dgm:presLayoutVars>
      </dgm:prSet>
      <dgm:spPr/>
    </dgm:pt>
  </dgm:ptLst>
  <dgm:cxnLst>
    <dgm:cxn modelId="{7F45DD1F-E29C-456B-BEE5-99D024F586C9}" type="presOf" srcId="{CAD401B7-AC07-49BD-9030-1629A7471EA3}" destId="{53BE0343-3FD7-40EB-81AC-3F4EB29329E0}" srcOrd="1" destOrd="0" presId="urn:microsoft.com/office/officeart/2005/8/layout/process1"/>
    <dgm:cxn modelId="{CECA8C27-C5E9-41B1-AFC5-22054DF8242D}" srcId="{CAA10A14-7142-4971-81CA-97EDC79D2370}" destId="{1AE9EE40-D12E-4D89-8B10-05BD91023268}" srcOrd="1" destOrd="0" parTransId="{29C2EB79-7AD6-4279-9B82-28A86232C4FE}" sibTransId="{CAD401B7-AC07-49BD-9030-1629A7471EA3}"/>
    <dgm:cxn modelId="{77CF9E28-9ED6-4E03-8446-8F670D318CB0}" srcId="{CAA10A14-7142-4971-81CA-97EDC79D2370}" destId="{ECAAB966-F9FB-4FCA-BC1D-7CFFC5CF3822}" srcOrd="0" destOrd="0" parTransId="{B0279B24-5D73-4CC5-9457-D20CE95C3744}" sibTransId="{975945E1-B5A6-408C-B91B-049799183051}"/>
    <dgm:cxn modelId="{C62E573A-2A13-4756-BBF4-BDB5D53976D1}" type="presOf" srcId="{16832CBA-BC13-47FB-8132-1B60E2C2A50E}" destId="{CC4D3F81-2231-4739-A57C-632481A3237C}" srcOrd="0" destOrd="0" presId="urn:microsoft.com/office/officeart/2005/8/layout/process1"/>
    <dgm:cxn modelId="{027F7E3D-F8A4-47EB-B665-2E173EFADB98}" type="presOf" srcId="{CAD401B7-AC07-49BD-9030-1629A7471EA3}" destId="{198D737F-025D-4AF0-9655-14A1B05C7B38}" srcOrd="0" destOrd="0" presId="urn:microsoft.com/office/officeart/2005/8/layout/process1"/>
    <dgm:cxn modelId="{9E2ABF74-74C2-4CD2-AC44-574460EF090B}" type="presOf" srcId="{ECAAB966-F9FB-4FCA-BC1D-7CFFC5CF3822}" destId="{09E7725B-3A7F-4BCB-8FC5-282C26057C68}" srcOrd="0" destOrd="0" presId="urn:microsoft.com/office/officeart/2005/8/layout/process1"/>
    <dgm:cxn modelId="{5FE2899F-896F-47FF-9ACD-1D324339EADC}" type="presOf" srcId="{1AE9EE40-D12E-4D89-8B10-05BD91023268}" destId="{1BFE9453-BFE4-40FF-86F9-E74D05A4B4CD}" srcOrd="0" destOrd="0" presId="urn:microsoft.com/office/officeart/2005/8/layout/process1"/>
    <dgm:cxn modelId="{55F2A2A3-C313-4502-82A4-9C9254666A4C}" type="presOf" srcId="{975945E1-B5A6-408C-B91B-049799183051}" destId="{5C2BAE51-942E-48C1-BD19-B679DDDF83AA}" srcOrd="1" destOrd="0" presId="urn:microsoft.com/office/officeart/2005/8/layout/process1"/>
    <dgm:cxn modelId="{C949F5A3-7B2E-4EAA-8B2F-BFC834D1A802}" type="presOf" srcId="{CAA10A14-7142-4971-81CA-97EDC79D2370}" destId="{80A5E8DD-BAF9-45D4-BC4A-E84EFCFEF450}" srcOrd="0" destOrd="0" presId="urn:microsoft.com/office/officeart/2005/8/layout/process1"/>
    <dgm:cxn modelId="{D1889AB2-9208-45CE-BE14-F49469C36C51}" srcId="{CAA10A14-7142-4971-81CA-97EDC79D2370}" destId="{16832CBA-BC13-47FB-8132-1B60E2C2A50E}" srcOrd="2" destOrd="0" parTransId="{A03D36B7-1D15-455F-B1A9-7853F6F429B1}" sibTransId="{A2756E38-1044-445F-B064-5140CEF37FAE}"/>
    <dgm:cxn modelId="{309888EB-391A-49AB-A52C-97F4FCA80B90}" type="presOf" srcId="{975945E1-B5A6-408C-B91B-049799183051}" destId="{B62A5683-529F-45A0-A1A6-DBD5D8D143D0}" srcOrd="0" destOrd="0" presId="urn:microsoft.com/office/officeart/2005/8/layout/process1"/>
    <dgm:cxn modelId="{4947F9F2-FEDD-4AAF-8C22-6AAD7BE8B10C}" type="presParOf" srcId="{80A5E8DD-BAF9-45D4-BC4A-E84EFCFEF450}" destId="{09E7725B-3A7F-4BCB-8FC5-282C26057C68}" srcOrd="0" destOrd="0" presId="urn:microsoft.com/office/officeart/2005/8/layout/process1"/>
    <dgm:cxn modelId="{7FE61FD8-175D-46D3-A0DA-FD78C8225E52}" type="presParOf" srcId="{80A5E8DD-BAF9-45D4-BC4A-E84EFCFEF450}" destId="{B62A5683-529F-45A0-A1A6-DBD5D8D143D0}" srcOrd="1" destOrd="0" presId="urn:microsoft.com/office/officeart/2005/8/layout/process1"/>
    <dgm:cxn modelId="{3FBFC505-BD47-45B5-94EE-0FB139E672E4}" type="presParOf" srcId="{B62A5683-529F-45A0-A1A6-DBD5D8D143D0}" destId="{5C2BAE51-942E-48C1-BD19-B679DDDF83AA}" srcOrd="0" destOrd="0" presId="urn:microsoft.com/office/officeart/2005/8/layout/process1"/>
    <dgm:cxn modelId="{15B15A46-B612-4E48-B8C8-8400721A364F}" type="presParOf" srcId="{80A5E8DD-BAF9-45D4-BC4A-E84EFCFEF450}" destId="{1BFE9453-BFE4-40FF-86F9-E74D05A4B4CD}" srcOrd="2" destOrd="0" presId="urn:microsoft.com/office/officeart/2005/8/layout/process1"/>
    <dgm:cxn modelId="{1357ECBC-DE39-464A-8E60-0DBA6BFD046A}" type="presParOf" srcId="{80A5E8DD-BAF9-45D4-BC4A-E84EFCFEF450}" destId="{198D737F-025D-4AF0-9655-14A1B05C7B38}" srcOrd="3" destOrd="0" presId="urn:microsoft.com/office/officeart/2005/8/layout/process1"/>
    <dgm:cxn modelId="{DD7177CE-6A28-4E29-B6BA-37DAE4259944}" type="presParOf" srcId="{198D737F-025D-4AF0-9655-14A1B05C7B38}" destId="{53BE0343-3FD7-40EB-81AC-3F4EB29329E0}" srcOrd="0" destOrd="0" presId="urn:microsoft.com/office/officeart/2005/8/layout/process1"/>
    <dgm:cxn modelId="{3AFF7DE2-B088-4AC0-8E79-77384D6F50C6}" type="presParOf" srcId="{80A5E8DD-BAF9-45D4-BC4A-E84EFCFEF450}" destId="{CC4D3F81-2231-4739-A57C-632481A323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7725B-3A7F-4BCB-8FC5-282C26057C68}">
      <dsp:nvSpPr>
        <dsp:cNvPr id="0" name=""/>
        <dsp:cNvSpPr/>
      </dsp:nvSpPr>
      <dsp:spPr>
        <a:xfrm>
          <a:off x="8438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Template HTML</a:t>
          </a:r>
        </a:p>
      </dsp:txBody>
      <dsp:txXfrm>
        <a:off x="52761" y="1268865"/>
        <a:ext cx="2433544" cy="1424668"/>
      </dsp:txXfrm>
    </dsp:sp>
    <dsp:sp modelId="{B62A5683-529F-45A0-A1A6-DBD5D8D143D0}">
      <dsp:nvSpPr>
        <dsp:cNvPr id="0" name=""/>
        <dsp:cNvSpPr/>
      </dsp:nvSpPr>
      <dsp:spPr>
        <a:xfrm>
          <a:off x="2782847" y="16684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2782847" y="1793549"/>
        <a:ext cx="374293" cy="375301"/>
      </dsp:txXfrm>
    </dsp:sp>
    <dsp:sp modelId="{1BFE9453-BFE4-40FF-86F9-E74D05A4B4CD}">
      <dsp:nvSpPr>
        <dsp:cNvPr id="0" name=""/>
        <dsp:cNvSpPr/>
      </dsp:nvSpPr>
      <dsp:spPr>
        <a:xfrm>
          <a:off x="3539504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Template Instructions</a:t>
          </a:r>
        </a:p>
      </dsp:txBody>
      <dsp:txXfrm>
        <a:off x="3583827" y="1268865"/>
        <a:ext cx="2433544" cy="1424668"/>
      </dsp:txXfrm>
    </dsp:sp>
    <dsp:sp modelId="{198D737F-025D-4AF0-9655-14A1B05C7B38}">
      <dsp:nvSpPr>
        <dsp:cNvPr id="0" name=""/>
        <dsp:cNvSpPr/>
      </dsp:nvSpPr>
      <dsp:spPr>
        <a:xfrm>
          <a:off x="6313914" y="16684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6313914" y="1793549"/>
        <a:ext cx="374293" cy="375301"/>
      </dsp:txXfrm>
    </dsp:sp>
    <dsp:sp modelId="{CC4D3F81-2231-4739-A57C-632481A3237C}">
      <dsp:nvSpPr>
        <dsp:cNvPr id="0" name=""/>
        <dsp:cNvSpPr/>
      </dsp:nvSpPr>
      <dsp:spPr>
        <a:xfrm>
          <a:off x="7070571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DOM</a:t>
          </a:r>
        </a:p>
      </dsp:txBody>
      <dsp:txXfrm>
        <a:off x="7114894" y="12688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a-plan-for-version-8-0-and-ivy-b3318dfc19f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5951" y="3716711"/>
            <a:ext cx="9601200" cy="1625279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39279" y="5448792"/>
            <a:ext cx="8880496" cy="914100"/>
          </a:xfrm>
        </p:spPr>
        <p:txBody>
          <a:bodyPr/>
          <a:lstStyle/>
          <a:p>
            <a:r>
              <a:rPr lang="en-US" dirty="0"/>
              <a:t>Subramanian Murugan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58" y="0"/>
            <a:ext cx="3400554" cy="36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3196-4998-435D-9C95-C4FB842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IVY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3F8C0-6BA6-4D8F-A879-7E2119CD6CF4}"/>
              </a:ext>
            </a:extLst>
          </p:cNvPr>
          <p:cNvSpPr/>
          <p:nvPr/>
        </p:nvSpPr>
        <p:spPr>
          <a:xfrm>
            <a:off x="4010568" y="4773597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041CC-D507-4412-BA09-199C9C558127}"/>
              </a:ext>
            </a:extLst>
          </p:cNvPr>
          <p:cNvSpPr/>
          <p:nvPr/>
        </p:nvSpPr>
        <p:spPr>
          <a:xfrm>
            <a:off x="4272405" y="3581768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F4D57-BBE2-41ED-82B3-7BAF804BA2B2}"/>
              </a:ext>
            </a:extLst>
          </p:cNvPr>
          <p:cNvSpPr/>
          <p:nvPr/>
        </p:nvSpPr>
        <p:spPr>
          <a:xfrm>
            <a:off x="4707303" y="1816963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3CDC6-9487-4E4C-860C-DA0354328726}"/>
              </a:ext>
            </a:extLst>
          </p:cNvPr>
          <p:cNvSpPr/>
          <p:nvPr/>
        </p:nvSpPr>
        <p:spPr>
          <a:xfrm>
            <a:off x="4978811" y="2621490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IVY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158AC6-7D76-400E-8481-2D56AE98AFEF}"/>
              </a:ext>
            </a:extLst>
          </p:cNvPr>
          <p:cNvCxnSpPr/>
          <p:nvPr/>
        </p:nvCxnSpPr>
        <p:spPr>
          <a:xfrm>
            <a:off x="6338656" y="2344061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A05A8-248B-493C-A67C-3F50219CB5DD}"/>
              </a:ext>
            </a:extLst>
          </p:cNvPr>
          <p:cNvCxnSpPr/>
          <p:nvPr/>
        </p:nvCxnSpPr>
        <p:spPr>
          <a:xfrm>
            <a:off x="6338656" y="4496168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74B07-9B8E-4972-BE88-170493A4631E}"/>
              </a:ext>
            </a:extLst>
          </p:cNvPr>
          <p:cNvCxnSpPr/>
          <p:nvPr/>
        </p:nvCxnSpPr>
        <p:spPr>
          <a:xfrm>
            <a:off x="6338656" y="3290285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94142" cy="1219200"/>
          </a:xfrm>
        </p:spPr>
        <p:txBody>
          <a:bodyPr/>
          <a:lstStyle/>
          <a:p>
            <a:r>
              <a:rPr lang="en-IN" dirty="0"/>
              <a:t>Flow – Compile to JS – JS to Execution Pipe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482" y="2871990"/>
            <a:ext cx="9601198" cy="12492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6600" dirty="0">
                <a:solidFill>
                  <a:srgbClr val="0070C0"/>
                </a:solidFill>
              </a:rPr>
              <a:t>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9122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28044"/>
            <a:ext cx="2588654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Angular Typescript Source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1390" y="2442154"/>
            <a:ext cx="1906076" cy="150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7849" y="2347173"/>
            <a:ext cx="1860998" cy="169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76586" y="2298877"/>
            <a:ext cx="1386624" cy="1738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JavaScript 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5104" y="5640946"/>
            <a:ext cx="1738648" cy="94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8302" y="0"/>
            <a:ext cx="2034862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definition file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d.ts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588654" y="3097368"/>
            <a:ext cx="1622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0625" y="30973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parse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4243592" y="386365"/>
            <a:ext cx="2794710" cy="2026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585242" y="4037461"/>
            <a:ext cx="2516938" cy="10879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9" idx="0"/>
          </p:cNvCxnSpPr>
          <p:nvPr/>
        </p:nvCxnSpPr>
        <p:spPr>
          <a:xfrm>
            <a:off x="5164428" y="3942544"/>
            <a:ext cx="0" cy="16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7" idx="1"/>
          </p:cNvCxnSpPr>
          <p:nvPr/>
        </p:nvCxnSpPr>
        <p:spPr>
          <a:xfrm>
            <a:off x="6117466" y="3192349"/>
            <a:ext cx="151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8546" y="291270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transforms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748209" y="3282034"/>
            <a:ext cx="1013704" cy="23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 flipV="1">
            <a:off x="9488847" y="3168201"/>
            <a:ext cx="1187739" cy="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98471" y="31382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5BBE8-EEED-4C5C-B96D-8E16D08BD1BF}"/>
              </a:ext>
            </a:extLst>
          </p:cNvPr>
          <p:cNvSpPr txBox="1"/>
          <p:nvPr/>
        </p:nvSpPr>
        <p:spPr>
          <a:xfrm>
            <a:off x="2661591" y="2697889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TS Compiler</a:t>
            </a:r>
          </a:p>
        </p:txBody>
      </p:sp>
    </p:spTree>
    <p:extLst>
      <p:ext uri="{BB962C8B-B14F-4D97-AF65-F5344CB8AC3E}">
        <p14:creationId xmlns:p14="http://schemas.microsoft.com/office/powerpoint/2010/main" val="12536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94142" cy="1219200"/>
          </a:xfrm>
        </p:spPr>
        <p:txBody>
          <a:bodyPr/>
          <a:lstStyle/>
          <a:p>
            <a:r>
              <a:rPr lang="en-IN" dirty="0"/>
              <a:t>Flow – Compile to JS – JS to Execution Pipe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482" y="2871990"/>
            <a:ext cx="9601198" cy="12492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6600" dirty="0">
                <a:solidFill>
                  <a:srgbClr val="0070C0"/>
                </a:solidFill>
              </a:rPr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1837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Ivy Rendering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89044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8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78" y="0"/>
            <a:ext cx="9601200" cy="1219200"/>
          </a:xfrm>
        </p:spPr>
        <p:txBody>
          <a:bodyPr/>
          <a:lstStyle/>
          <a:p>
            <a:r>
              <a:rPr lang="en-IN" dirty="0" err="1"/>
              <a:t>Helloworld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10477" y="2835174"/>
            <a:ext cx="11069905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7B7B7"/>
                </a:solidFill>
                <a:latin typeface="Roboto Mono"/>
              </a:rPr>
              <a:t>// GENERATED CODE (you don't write this)</a:t>
            </a:r>
            <a:endParaRPr lang="en-IN" dirty="0"/>
          </a:p>
          <a:p>
            <a:r>
              <a:rPr lang="en-IN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D500"/>
                </a:solidFill>
                <a:latin typeface="Roboto Mono"/>
              </a:rPr>
              <a:t>0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'div',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[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'class'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'greeting'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]);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text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D500"/>
                </a:solidFill>
                <a:latin typeface="Roboto Mono"/>
              </a:rPr>
              <a:t>1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'Hello, world!'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 err="1">
                <a:solidFill>
                  <a:srgbClr val="FFFFFF"/>
                </a:solidFill>
                <a:latin typeface="Roboto Mono"/>
              </a:rPr>
              <a:t>elementEnd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();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10478" y="1383071"/>
            <a:ext cx="11069904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E4FF"/>
                </a:solidFill>
                <a:latin typeface="Roboto Mono"/>
              </a:rPr>
              <a:t>&lt;div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class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"greeting"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&gt;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Hello, world!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00E4FF"/>
                </a:solidFill>
                <a:latin typeface="Roboto Mono"/>
              </a:rPr>
              <a:t>&lt;/div&gt;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10479" y="4866865"/>
            <a:ext cx="5274412" cy="1477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name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attrs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{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const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native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renderer</a:t>
            </a:r>
            <a:r>
              <a:rPr lang="en-IN" dirty="0" err="1">
                <a:solidFill>
                  <a:srgbClr val="90A4AE"/>
                </a:solidFill>
                <a:latin typeface="Roboto Mono"/>
              </a:rPr>
              <a:t>.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createElement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name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createLNode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setUpAttributes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attrs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90A4AE"/>
                </a:solidFill>
                <a:latin typeface="Roboto Mono"/>
              </a:rPr>
              <a:t>}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48530" y="4866865"/>
            <a:ext cx="5331853" cy="1477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text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value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{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const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native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renderer</a:t>
            </a:r>
            <a:r>
              <a:rPr lang="en-IN" dirty="0" err="1">
                <a:solidFill>
                  <a:srgbClr val="90A4AE"/>
                </a:solidFill>
                <a:latin typeface="Roboto Mono"/>
              </a:rPr>
              <a:t>.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createTextNode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value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createLNode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90A4AE"/>
                </a:solidFill>
                <a:latin typeface="Roboto Mono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8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03990" cy="558085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>
                <a:solidFill>
                  <a:srgbClr val="FF0000"/>
                </a:solidFill>
              </a:rPr>
              <a:t>bundle.js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31" y="1537574"/>
            <a:ext cx="11844270" cy="44319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container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listener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pipe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 err="1">
                <a:solidFill>
                  <a:srgbClr val="FFFFFF"/>
                </a:solidFill>
                <a:latin typeface="Roboto Mono"/>
              </a:rPr>
              <a:t>elementEnd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text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9854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965" y="3580326"/>
            <a:ext cx="9601200" cy="622479"/>
          </a:xfr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E4FF"/>
                </a:solidFill>
                <a:latin typeface="Roboto Mono"/>
              </a:rPr>
              <a:t>Angular Application Building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0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25" y="1790164"/>
            <a:ext cx="9813186" cy="4893972"/>
          </a:xfrm>
          <a:solidFill>
            <a:schemeClr val="bg2">
              <a:lumMod val="1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 Angular Every thing is Object</a:t>
            </a:r>
          </a:p>
          <a:p>
            <a:r>
              <a:rPr lang="en-IN" dirty="0">
                <a:solidFill>
                  <a:schemeClr val="bg1"/>
                </a:solidFill>
              </a:rPr>
              <a:t>Every Object is Created by Angular Framework Dependency Injection System called </a:t>
            </a:r>
            <a:r>
              <a:rPr lang="en-IN" sz="4400" dirty="0">
                <a:solidFill>
                  <a:srgbClr val="00E4FF"/>
                </a:solidFill>
                <a:latin typeface="Roboto Mono"/>
              </a:rPr>
              <a:t>Injector</a:t>
            </a:r>
          </a:p>
          <a:p>
            <a:r>
              <a:rPr lang="en-IN" dirty="0">
                <a:solidFill>
                  <a:schemeClr val="bg1"/>
                </a:solidFill>
              </a:rPr>
              <a:t>Angular apps are collection of objects which interact each other to achieve app functionalities</a:t>
            </a:r>
          </a:p>
          <a:p>
            <a:r>
              <a:rPr lang="en-IN" dirty="0">
                <a:solidFill>
                  <a:schemeClr val="bg1"/>
                </a:solidFill>
              </a:rPr>
              <a:t>Angular is written using type script rich functionalities such as classes,interfaces,decorators,Generics</a:t>
            </a:r>
          </a:p>
          <a:p>
            <a:r>
              <a:rPr lang="en-IN" dirty="0">
                <a:solidFill>
                  <a:schemeClr val="bg1"/>
                </a:solidFill>
              </a:rPr>
              <a:t>Angular extends functionality with reactive Extension libs to build  powerful async Programming</a:t>
            </a:r>
          </a:p>
          <a:p>
            <a:r>
              <a:rPr lang="en-IN" dirty="0">
                <a:solidFill>
                  <a:schemeClr val="bg1"/>
                </a:solidFill>
              </a:rPr>
              <a:t>Angular uses powerful modular pattern to organize code called </a:t>
            </a:r>
            <a:r>
              <a:rPr lang="en-IN" sz="4400" dirty="0">
                <a:solidFill>
                  <a:srgbClr val="00E4FF"/>
                </a:solidFill>
                <a:latin typeface="Roboto Mono"/>
              </a:rPr>
              <a:t>ngModules</a:t>
            </a:r>
          </a:p>
          <a:p>
            <a:r>
              <a:rPr lang="en-IN" sz="2900" dirty="0">
                <a:solidFill>
                  <a:schemeClr val="bg1"/>
                </a:solidFill>
              </a:rPr>
              <a:t>Angular uses ES6 Modules for code sharing and file linking</a:t>
            </a:r>
          </a:p>
        </p:txBody>
      </p:sp>
    </p:spTree>
    <p:extLst>
      <p:ext uri="{BB962C8B-B14F-4D97-AF65-F5344CB8AC3E}">
        <p14:creationId xmlns:p14="http://schemas.microsoft.com/office/powerpoint/2010/main" val="42769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61" y="2831336"/>
            <a:ext cx="9601198" cy="1057618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Angular Infrastructure Objects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Angular Domain (Model) Objects</a:t>
            </a:r>
          </a:p>
        </p:txBody>
      </p:sp>
    </p:spTree>
    <p:extLst>
      <p:ext uri="{BB962C8B-B14F-4D97-AF65-F5344CB8AC3E}">
        <p14:creationId xmlns:p14="http://schemas.microsoft.com/office/powerpoint/2010/main" val="10303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Angular Getting Started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Building Blocks of Angular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Domain Objects – Store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828801"/>
            <a:ext cx="9601198" cy="4406746"/>
          </a:xfr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const  </a:t>
            </a:r>
            <a:r>
              <a:rPr lang="en-IN" sz="1600" dirty="0" err="1">
                <a:solidFill>
                  <a:srgbClr val="00B0F0"/>
                </a:solidFill>
              </a:rPr>
              <a:t>employess</a:t>
            </a:r>
            <a:r>
              <a:rPr lang="en-IN" sz="1600" dirty="0">
                <a:solidFill>
                  <a:srgbClr val="00B0F0"/>
                </a:solidFill>
              </a:rPr>
              <a:t> = [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{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id:1,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name: 'Subramanian’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},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{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id:2,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name :’Ram’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}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0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 Infrastructure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1828800"/>
            <a:ext cx="10789083" cy="4737253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Modules</a:t>
            </a:r>
          </a:p>
          <a:p>
            <a:r>
              <a:rPr lang="en-IN" dirty="0">
                <a:solidFill>
                  <a:srgbClr val="FFFF00"/>
                </a:solidFill>
              </a:rPr>
              <a:t>Components</a:t>
            </a:r>
          </a:p>
          <a:p>
            <a:r>
              <a:rPr lang="en-IN" dirty="0">
                <a:solidFill>
                  <a:srgbClr val="FFFF00"/>
                </a:solidFill>
              </a:rPr>
              <a:t>Directives</a:t>
            </a:r>
          </a:p>
          <a:p>
            <a:r>
              <a:rPr lang="en-IN" dirty="0">
                <a:solidFill>
                  <a:srgbClr val="FFFF00"/>
                </a:solidFill>
              </a:rPr>
              <a:t>Pipe</a:t>
            </a:r>
          </a:p>
          <a:p>
            <a:r>
              <a:rPr lang="en-IN" dirty="0">
                <a:solidFill>
                  <a:srgbClr val="FFFF00"/>
                </a:solidFill>
              </a:rPr>
              <a:t>Services and Providers</a:t>
            </a:r>
          </a:p>
          <a:p>
            <a:r>
              <a:rPr lang="en-IN" dirty="0">
                <a:solidFill>
                  <a:srgbClr val="FFFF00"/>
                </a:solidFill>
              </a:rPr>
              <a:t>Meta Objects- Component,Module,Pipe,Directive</a:t>
            </a:r>
          </a:p>
        </p:txBody>
      </p:sp>
    </p:spTree>
    <p:extLst>
      <p:ext uri="{BB962C8B-B14F-4D97-AF65-F5344CB8AC3E}">
        <p14:creationId xmlns:p14="http://schemas.microsoft.com/office/powerpoint/2010/main" val="15241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Apps Big Picture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0" y="1645007"/>
            <a:ext cx="10250265" cy="5212993"/>
          </a:xfrm>
        </p:spPr>
      </p:pic>
    </p:spTree>
    <p:extLst>
      <p:ext uri="{BB962C8B-B14F-4D97-AF65-F5344CB8AC3E}">
        <p14:creationId xmlns:p14="http://schemas.microsoft.com/office/powerpoint/2010/main" val="21362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Breaking Angular Apps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549" y="1773716"/>
            <a:ext cx="11631727" cy="4935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8609" y="2462892"/>
            <a:ext cx="2666082" cy="2919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Component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45724" y="2346593"/>
            <a:ext cx="4120309" cy="21703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                                                  Sub module-A</a:t>
            </a:r>
          </a:p>
        </p:txBody>
      </p:sp>
      <p:sp>
        <p:nvSpPr>
          <p:cNvPr id="7" name="Oval 6"/>
          <p:cNvSpPr/>
          <p:nvPr/>
        </p:nvSpPr>
        <p:spPr>
          <a:xfrm>
            <a:off x="5143313" y="2606867"/>
            <a:ext cx="1962565" cy="122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 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45726" y="4662889"/>
            <a:ext cx="4120308" cy="19004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                                                   Sub module-B</a:t>
            </a:r>
          </a:p>
        </p:txBody>
      </p:sp>
      <p:sp>
        <p:nvSpPr>
          <p:cNvPr id="9" name="Oval 8"/>
          <p:cNvSpPr/>
          <p:nvPr/>
        </p:nvSpPr>
        <p:spPr>
          <a:xfrm>
            <a:off x="5245841" y="4947951"/>
            <a:ext cx="2113154" cy="122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611" y="1846570"/>
            <a:ext cx="1146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 Module</a:t>
            </a:r>
          </a:p>
        </p:txBody>
      </p:sp>
      <p:cxnSp>
        <p:nvCxnSpPr>
          <p:cNvPr id="17" name="Straight Connector 16"/>
          <p:cNvCxnSpPr>
            <a:stCxn id="5" idx="6"/>
          </p:cNvCxnSpPr>
          <p:nvPr/>
        </p:nvCxnSpPr>
        <p:spPr>
          <a:xfrm flipV="1">
            <a:off x="3494691" y="3218304"/>
            <a:ext cx="2104598" cy="70432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83938" y="4647607"/>
            <a:ext cx="2262160" cy="8951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83938" y="1834863"/>
            <a:ext cx="2087694" cy="7554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39483" y="5792098"/>
            <a:ext cx="4003830" cy="917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6609" y="1846569"/>
            <a:ext cx="477102" cy="74370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 start up Flow</a:t>
            </a:r>
          </a:p>
        </p:txBody>
      </p:sp>
      <p:sp useBgFill="1"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548639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http://www.example.com/index.html</a:t>
            </a:r>
          </a:p>
        </p:txBody>
      </p:sp>
      <p:sp>
        <p:nvSpPr>
          <p:cNvPr id="6" name="Down Arrow 5"/>
          <p:cNvSpPr/>
          <p:nvPr/>
        </p:nvSpPr>
        <p:spPr>
          <a:xfrm>
            <a:off x="5401994" y="2419643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002324" y="3137095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loads index.html</a:t>
            </a:r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403253" y="4128866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Parses html </a:t>
            </a:r>
          </a:p>
        </p:txBody>
      </p:sp>
      <p:sp useBgFill="1">
        <p:nvSpPr>
          <p:cNvPr id="10" name="Content Placeholder 3"/>
          <p:cNvSpPr txBox="1">
            <a:spLocks/>
          </p:cNvSpPr>
          <p:nvPr/>
        </p:nvSpPr>
        <p:spPr>
          <a:xfrm>
            <a:off x="1657229" y="5193322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Loads Parsed html into memory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401994" y="3580227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489502" y="4576688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489502" y="5809957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5340" y="407964"/>
            <a:ext cx="9601198" cy="548639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Browser creates tree Structure</a:t>
            </a:r>
          </a:p>
        </p:txBody>
      </p:sp>
      <p:sp>
        <p:nvSpPr>
          <p:cNvPr id="6" name="Down Arrow 5"/>
          <p:cNvSpPr/>
          <p:nvPr/>
        </p:nvSpPr>
        <p:spPr>
          <a:xfrm>
            <a:off x="5366825" y="973015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089832" y="1812388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JS engine constructs initial DOM tree</a:t>
            </a:r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195340" y="3141784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finds &lt;app-root&gt; element – custom element</a:t>
            </a:r>
          </a:p>
        </p:txBody>
      </p:sp>
      <p:sp useBgFill="1">
        <p:nvSpPr>
          <p:cNvPr id="10" name="Content Placeholder 3"/>
          <p:cNvSpPr txBox="1">
            <a:spLocks/>
          </p:cNvSpPr>
          <p:nvPr/>
        </p:nvSpPr>
        <p:spPr>
          <a:xfrm>
            <a:off x="1272712" y="4623579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starts loading angular related 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Files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394960" y="2365716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394960" y="3690422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366825" y="5158152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8344" y="42402"/>
            <a:ext cx="7952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javascript"src</a:t>
            </a:r>
            <a:r>
              <a:rPr lang="en-IN" sz="2000" b="1" dirty="0">
                <a:solidFill>
                  <a:srgbClr val="FF0000"/>
                </a:solidFill>
              </a:rPr>
              <a:t>="runtime.js"&gt;&lt;/script&gt;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javascript"src</a:t>
            </a:r>
            <a:r>
              <a:rPr lang="en-IN" sz="2000" b="1" dirty="0">
                <a:solidFill>
                  <a:srgbClr val="FF0000"/>
                </a:solidFill>
              </a:rPr>
              <a:t>="polyfills.js"&gt;&lt;/script&gt;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="styles.js"&gt;&lt;/script&gt;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="vendor.js"&gt;&lt;/script&gt;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="main.js"&gt;&lt;/script&gt;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548554" y="2623329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Content Placeholder 3"/>
          <p:cNvSpPr txBox="1">
            <a:spLocks/>
          </p:cNvSpPr>
          <p:nvPr/>
        </p:nvSpPr>
        <p:spPr>
          <a:xfrm>
            <a:off x="0" y="3563876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app.module.js       </a:t>
            </a:r>
            <a:r>
              <a:rPr lang="en-IN" b="1" dirty="0" err="1">
                <a:solidFill>
                  <a:srgbClr val="FF0000"/>
                </a:solidFill>
              </a:rPr>
              <a:t>app.module.ts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48554" y="4098234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48884" y="4878550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app.component.js  </a:t>
            </a:r>
            <a:r>
              <a:rPr lang="en-IN" b="1" dirty="0" err="1">
                <a:solidFill>
                  <a:srgbClr val="FF0000"/>
                </a:solidFill>
              </a:rPr>
              <a:t>app.component.ts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611677" y="5398628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1" name="Content Placeholder 3"/>
          <p:cNvSpPr txBox="1">
            <a:spLocks/>
          </p:cNvSpPr>
          <p:nvPr/>
        </p:nvSpPr>
        <p:spPr>
          <a:xfrm>
            <a:off x="291906" y="6285639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First View - DOM Tree</a:t>
            </a:r>
          </a:p>
        </p:txBody>
      </p:sp>
      <p:sp useBgFill="1">
        <p:nvSpPr>
          <p:cNvPr id="12" name="Content Placeholder 3">
            <a:extLst>
              <a:ext uri="{FF2B5EF4-FFF2-40B4-BE49-F238E27FC236}">
                <a16:creationId xmlns:a16="http://schemas.microsoft.com/office/drawing/2014/main" id="{98D02650-949D-49AF-A0EC-E98B7738931A}"/>
              </a:ext>
            </a:extLst>
          </p:cNvPr>
          <p:cNvSpPr txBox="1">
            <a:spLocks/>
          </p:cNvSpPr>
          <p:nvPr/>
        </p:nvSpPr>
        <p:spPr>
          <a:xfrm>
            <a:off x="-87297" y="1781137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main.js  -main.ts </a:t>
            </a:r>
          </a:p>
        </p:txBody>
      </p:sp>
    </p:spTree>
    <p:extLst>
      <p:ext uri="{BB962C8B-B14F-4D97-AF65-F5344CB8AC3E}">
        <p14:creationId xmlns:p14="http://schemas.microsoft.com/office/powerpoint/2010/main" val="39976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a platform and framework for building client applications in HTML and TypeScript.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written based on many web Standards such  as MVC,Dependency  Injection, Web Components Spec.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Object Oriented Development Platform, In Angular many things are Objects.</a:t>
            </a:r>
          </a:p>
        </p:txBody>
      </p:sp>
    </p:spTree>
    <p:extLst>
      <p:ext uri="{BB962C8B-B14F-4D97-AF65-F5344CB8AC3E}">
        <p14:creationId xmlns:p14="http://schemas.microsoft.com/office/powerpoint/2010/main" val="42000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51" y="2404055"/>
            <a:ext cx="9601200" cy="12192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Angular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5015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083" y="115910"/>
            <a:ext cx="9601200" cy="71692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Angular Implementation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98" t="7878" r="16478" b="9198"/>
          <a:stretch/>
        </p:blipFill>
        <p:spPr>
          <a:xfrm>
            <a:off x="811370" y="940158"/>
            <a:ext cx="9735914" cy="574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24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40" y="141668"/>
            <a:ext cx="11616744" cy="63535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Move fast with Integrated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28" t="16505" r="5687" b="8494"/>
          <a:stretch/>
        </p:blipFill>
        <p:spPr>
          <a:xfrm>
            <a:off x="286040" y="1094702"/>
            <a:ext cx="11616744" cy="548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2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ECE-10F1-4CF9-B6CD-2B5D4EB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53A7F-5A09-4E78-B55E-15411D8E8D27}"/>
              </a:ext>
            </a:extLst>
          </p:cNvPr>
          <p:cNvSpPr/>
          <p:nvPr/>
        </p:nvSpPr>
        <p:spPr>
          <a:xfrm>
            <a:off x="3755255" y="4462515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E34CE-32C6-4161-8E75-22528CE8F70D}"/>
              </a:ext>
            </a:extLst>
          </p:cNvPr>
          <p:cNvSpPr/>
          <p:nvPr/>
        </p:nvSpPr>
        <p:spPr>
          <a:xfrm>
            <a:off x="4017092" y="3270686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D2D86-959F-4CCD-81F1-EF2186C04EB9}"/>
              </a:ext>
            </a:extLst>
          </p:cNvPr>
          <p:cNvSpPr/>
          <p:nvPr/>
        </p:nvSpPr>
        <p:spPr>
          <a:xfrm>
            <a:off x="4638421" y="2078857"/>
            <a:ext cx="2911984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script  Apps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40279-C582-4256-9B7A-2F46063EB2F8}"/>
              </a:ext>
            </a:extLst>
          </p:cNvPr>
          <p:cNvCxnSpPr/>
          <p:nvPr/>
        </p:nvCxnSpPr>
        <p:spPr>
          <a:xfrm>
            <a:off x="6267635" y="2993257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558DC-AB5A-48CE-8044-CB162FEB7B34}"/>
              </a:ext>
            </a:extLst>
          </p:cNvPr>
          <p:cNvCxnSpPr>
            <a:cxnSpLocks/>
          </p:cNvCxnSpPr>
          <p:nvPr/>
        </p:nvCxnSpPr>
        <p:spPr>
          <a:xfrm>
            <a:off x="6267635" y="4185086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D0AA219C-50CD-4550-837F-6340322E7543}"/>
              </a:ext>
            </a:extLst>
          </p:cNvPr>
          <p:cNvSpPr/>
          <p:nvPr/>
        </p:nvSpPr>
        <p:spPr>
          <a:xfrm>
            <a:off x="268750" y="15532"/>
            <a:ext cx="3285758" cy="20440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Written in </a:t>
            </a:r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E0EA2761-691E-4F24-955E-9819DF86D130}"/>
              </a:ext>
            </a:extLst>
          </p:cNvPr>
          <p:cNvSpPr/>
          <p:nvPr/>
        </p:nvSpPr>
        <p:spPr>
          <a:xfrm>
            <a:off x="8367005" y="195309"/>
            <a:ext cx="3285758" cy="20440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Written in </a:t>
            </a:r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AEECE-10F1-4CF9-B6CD-2B5D4EB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/Lib 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53A7F-5A09-4E78-B55E-15411D8E8D27}"/>
              </a:ext>
            </a:extLst>
          </p:cNvPr>
          <p:cNvSpPr/>
          <p:nvPr/>
        </p:nvSpPr>
        <p:spPr>
          <a:xfrm>
            <a:off x="266331" y="4489148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E34CE-32C6-4161-8E75-22528CE8F70D}"/>
              </a:ext>
            </a:extLst>
          </p:cNvPr>
          <p:cNvSpPr/>
          <p:nvPr/>
        </p:nvSpPr>
        <p:spPr>
          <a:xfrm>
            <a:off x="528168" y="3297319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D2D86-959F-4CCD-81F1-EF2186C04EB9}"/>
              </a:ext>
            </a:extLst>
          </p:cNvPr>
          <p:cNvSpPr/>
          <p:nvPr/>
        </p:nvSpPr>
        <p:spPr>
          <a:xfrm>
            <a:off x="963066" y="1532514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JQuery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40279-C582-4256-9B7A-2F46063EB2F8}"/>
              </a:ext>
            </a:extLst>
          </p:cNvPr>
          <p:cNvCxnSpPr/>
          <p:nvPr/>
        </p:nvCxnSpPr>
        <p:spPr>
          <a:xfrm>
            <a:off x="2532274" y="3019890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558DC-AB5A-48CE-8044-CB162FEB7B34}"/>
              </a:ext>
            </a:extLst>
          </p:cNvPr>
          <p:cNvCxnSpPr>
            <a:cxnSpLocks/>
          </p:cNvCxnSpPr>
          <p:nvPr/>
        </p:nvCxnSpPr>
        <p:spPr>
          <a:xfrm>
            <a:off x="2587734" y="4211719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B72AC9-9BDC-4B1E-BB50-B093B36AF9B7}"/>
              </a:ext>
            </a:extLst>
          </p:cNvPr>
          <p:cNvSpPr/>
          <p:nvPr/>
        </p:nvSpPr>
        <p:spPr>
          <a:xfrm>
            <a:off x="1234574" y="2337041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Jquery</a:t>
            </a:r>
            <a:r>
              <a:rPr lang="en-IN" dirty="0"/>
              <a:t> Engine/Runtime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4EAC14-E7F9-40CD-AA1F-48FF55E870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05642" y="1961965"/>
            <a:ext cx="12494" cy="37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B4DCE-F112-45B4-8872-A69E4C839E2D}"/>
              </a:ext>
            </a:extLst>
          </p:cNvPr>
          <p:cNvSpPr/>
          <p:nvPr/>
        </p:nvSpPr>
        <p:spPr>
          <a:xfrm>
            <a:off x="5590793" y="4480634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A21F5-46CE-4AE1-AF77-2D5AB7CFE9AE}"/>
              </a:ext>
            </a:extLst>
          </p:cNvPr>
          <p:cNvSpPr/>
          <p:nvPr/>
        </p:nvSpPr>
        <p:spPr>
          <a:xfrm>
            <a:off x="5852630" y="3288805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3CCAF-9543-467F-9F4B-E9BF05A3B665}"/>
              </a:ext>
            </a:extLst>
          </p:cNvPr>
          <p:cNvSpPr/>
          <p:nvPr/>
        </p:nvSpPr>
        <p:spPr>
          <a:xfrm>
            <a:off x="6287528" y="1524000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Apps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991AC7-855A-4F5F-ADCB-9C4DAB9D8D58}"/>
              </a:ext>
            </a:extLst>
          </p:cNvPr>
          <p:cNvCxnSpPr/>
          <p:nvPr/>
        </p:nvCxnSpPr>
        <p:spPr>
          <a:xfrm>
            <a:off x="7856736" y="3011376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00B6FE-C525-4DCF-807B-8278188CF58D}"/>
              </a:ext>
            </a:extLst>
          </p:cNvPr>
          <p:cNvCxnSpPr>
            <a:cxnSpLocks/>
          </p:cNvCxnSpPr>
          <p:nvPr/>
        </p:nvCxnSpPr>
        <p:spPr>
          <a:xfrm>
            <a:off x="7912196" y="4203205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CB8ED-8557-40E5-A135-2BF055FFC676}"/>
              </a:ext>
            </a:extLst>
          </p:cNvPr>
          <p:cNvSpPr/>
          <p:nvPr/>
        </p:nvSpPr>
        <p:spPr>
          <a:xfrm>
            <a:off x="6559036" y="2328527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Engine/Runtime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58682-D99A-4BE5-8DCC-40DFF61C066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830104" y="1953451"/>
            <a:ext cx="12494" cy="37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CEA5CB8-A2DC-4B60-9161-939165EFCCDE}"/>
              </a:ext>
            </a:extLst>
          </p:cNvPr>
          <p:cNvSpPr/>
          <p:nvPr/>
        </p:nvSpPr>
        <p:spPr>
          <a:xfrm>
            <a:off x="4136993" y="1233996"/>
            <a:ext cx="1931673" cy="178589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Written in C++</a:t>
            </a:r>
          </a:p>
        </p:txBody>
      </p:sp>
    </p:spTree>
    <p:extLst>
      <p:ext uri="{BB962C8B-B14F-4D97-AF65-F5344CB8AC3E}">
        <p14:creationId xmlns:p14="http://schemas.microsoft.com/office/powerpoint/2010/main" val="41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Ivy / Angular Ivy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2807596"/>
            <a:ext cx="9601198" cy="1171976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Ivy is the code name for Agular's </a:t>
            </a:r>
            <a:r>
              <a:rPr lang="en-US" b="0" i="0" u="sng" dirty="0">
                <a:solidFill>
                  <a:srgbClr val="1976D2"/>
                </a:solidFill>
                <a:effectLst/>
                <a:latin typeface="Roboto" panose="020B0604020202020204" pitchFamily="2" charset="0"/>
                <a:hlinkClick r:id="rId2"/>
              </a:rPr>
              <a:t>next-generation compilation and rendering pipeline</a:t>
            </a:r>
            <a:r>
              <a:rPr lang="en-US" b="0" i="0" u="sng" dirty="0">
                <a:solidFill>
                  <a:srgbClr val="1976D2"/>
                </a:solidFill>
                <a:effectLst/>
                <a:latin typeface="Roboto" panose="020B0604020202020204" pitchFamily="2" charset="0"/>
              </a:rPr>
              <a:t> / Runtime/ Engine</a:t>
            </a:r>
          </a:p>
          <a:p>
            <a:r>
              <a:rPr lang="en-IN" dirty="0"/>
              <a:t>Every Angular Apps are running on Ivy</a:t>
            </a:r>
          </a:p>
        </p:txBody>
      </p:sp>
    </p:spTree>
    <p:extLst>
      <p:ext uri="{BB962C8B-B14F-4D97-AF65-F5344CB8AC3E}">
        <p14:creationId xmlns:p14="http://schemas.microsoft.com/office/powerpoint/2010/main" val="16744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699</TotalTime>
  <Words>722</Words>
  <Application>Microsoft Office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Corbel</vt:lpstr>
      <vt:lpstr>Courier New</vt:lpstr>
      <vt:lpstr>Roboto</vt:lpstr>
      <vt:lpstr>Roboto Mono</vt:lpstr>
      <vt:lpstr>Seashells 16x9</vt:lpstr>
      <vt:lpstr>Angular</vt:lpstr>
      <vt:lpstr>Angular Getting Started</vt:lpstr>
      <vt:lpstr>What is Angular</vt:lpstr>
      <vt:lpstr>Angular Architecture </vt:lpstr>
      <vt:lpstr>  Angular Implementation Technologies</vt:lpstr>
      <vt:lpstr>Move fast with Integrated tools</vt:lpstr>
      <vt:lpstr>Java script Application Architecture</vt:lpstr>
      <vt:lpstr>Framework /Lib Application Architecture</vt:lpstr>
      <vt:lpstr>Project Ivy / Angular Ivy</vt:lpstr>
      <vt:lpstr>Angular IVY</vt:lpstr>
      <vt:lpstr>Flow – Compile to JS – JS to Execution Pipe line</vt:lpstr>
      <vt:lpstr>PowerPoint Presentation</vt:lpstr>
      <vt:lpstr>Flow – Compile to JS – JS to Execution Pipe line</vt:lpstr>
      <vt:lpstr>Ivy Rendering Pipeline</vt:lpstr>
      <vt:lpstr>Helloworld</vt:lpstr>
      <vt:lpstr>bundle.js</vt:lpstr>
      <vt:lpstr>Angular Application Building Blocks</vt:lpstr>
      <vt:lpstr>Angular Apps</vt:lpstr>
      <vt:lpstr>Angular Objects</vt:lpstr>
      <vt:lpstr>Angular Domain Objects – Store Application state</vt:lpstr>
      <vt:lpstr>Angular  Infrastructure Objects</vt:lpstr>
      <vt:lpstr>Angular Apps Big Picture</vt:lpstr>
      <vt:lpstr>Breaking Angular Apps</vt:lpstr>
      <vt:lpstr>Angular App start up Flow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Subramanian M</dc:creator>
  <cp:lastModifiedBy>Subramanian Murugan</cp:lastModifiedBy>
  <cp:revision>68</cp:revision>
  <dcterms:created xsi:type="dcterms:W3CDTF">2018-05-31T13:20:39Z</dcterms:created>
  <dcterms:modified xsi:type="dcterms:W3CDTF">2021-06-26T10:44:34Z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