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7" r:id="rId8"/>
    <p:sldId id="269" r:id="rId9"/>
    <p:sldId id="268" r:id="rId10"/>
    <p:sldId id="271" r:id="rId11"/>
    <p:sldId id="270" r:id="rId12"/>
    <p:sldId id="272" r:id="rId13"/>
    <p:sldId id="273" r:id="rId14"/>
    <p:sldId id="274" r:id="rId15"/>
    <p:sldId id="275" r:id="rId16"/>
    <p:sldId id="258" r:id="rId17"/>
    <p:sldId id="259" r:id="rId18"/>
    <p:sldId id="261" r:id="rId19"/>
    <p:sldId id="262" r:id="rId20"/>
    <p:sldId id="260"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7170-5D10-4382-8F1A-3B8DB8431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E44303-11F9-4FD5-B97C-D2A06C68C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F0144B-A2E1-40D9-95B0-60CB3D099018}"/>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5" name="Footer Placeholder 4">
            <a:extLst>
              <a:ext uri="{FF2B5EF4-FFF2-40B4-BE49-F238E27FC236}">
                <a16:creationId xmlns:a16="http://schemas.microsoft.com/office/drawing/2014/main" id="{FF772275-AC30-4234-A401-227F7D1C5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5ED56-33D6-4DEF-87AB-4F93A3FF71E1}"/>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75470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3E0D-6DE4-4A22-9F66-7E60047555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E0F352-E932-4679-98B0-CE078FD81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9C08FA-9FC2-42DD-AA8F-4E668DBF8F7B}"/>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5" name="Footer Placeholder 4">
            <a:extLst>
              <a:ext uri="{FF2B5EF4-FFF2-40B4-BE49-F238E27FC236}">
                <a16:creationId xmlns:a16="http://schemas.microsoft.com/office/drawing/2014/main" id="{3453AB68-EDD2-48B8-B04A-C8EB9FCB8B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CBF3A-D758-4443-BCBB-B304432FF8D9}"/>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12353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A6EDD-26B3-42B8-828A-944CFED32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C858DA-0E7D-4635-91DF-2181B2B719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72B20-3993-4872-8ABE-11F2E98FBA32}"/>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5" name="Footer Placeholder 4">
            <a:extLst>
              <a:ext uri="{FF2B5EF4-FFF2-40B4-BE49-F238E27FC236}">
                <a16:creationId xmlns:a16="http://schemas.microsoft.com/office/drawing/2014/main" id="{7E697846-2526-44D5-A9C1-89C81E801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3586-5572-496D-AAEE-1E74E868CB2D}"/>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4126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063E-48B3-4543-A9EB-788FA300BFC9}"/>
              </a:ext>
            </a:extLst>
          </p:cNvPr>
          <p:cNvSpPr>
            <a:spLocks noGrp="1"/>
          </p:cNvSpPr>
          <p:nvPr>
            <p:ph type="title"/>
          </p:nvPr>
        </p:nvSpPr>
        <p:spPr/>
        <p:txBody>
          <a:bodyPr/>
          <a:lstStyle>
            <a:lvl1pPr>
              <a:defRPr b="1">
                <a:latin typeface="Agency FB" panose="020B0503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2AC7D3B1-1797-43FD-BCAF-1F92FE7F636D}"/>
              </a:ext>
            </a:extLst>
          </p:cNvPr>
          <p:cNvSpPr>
            <a:spLocks noGrp="1"/>
          </p:cNvSpPr>
          <p:nvPr>
            <p:ph idx="1"/>
          </p:nvPr>
        </p:nvSpPr>
        <p:spPr/>
        <p:txBody>
          <a:bodyPr/>
          <a:lstStyle>
            <a:lvl1pPr>
              <a:defRPr>
                <a:latin typeface="Agency FB" panose="020B0503020202020204" pitchFamily="34" charset="0"/>
              </a:defRPr>
            </a:lvl1pPr>
            <a:lvl2pPr>
              <a:defRPr>
                <a:latin typeface="Agency FB" panose="020B0503020202020204" pitchFamily="34" charset="0"/>
              </a:defRPr>
            </a:lvl2pPr>
            <a:lvl3pPr>
              <a:defRPr>
                <a:latin typeface="Agency FB" panose="020B0503020202020204" pitchFamily="34" charset="0"/>
              </a:defRPr>
            </a:lvl3pPr>
            <a:lvl4pPr>
              <a:defRPr>
                <a:latin typeface="Agency FB" panose="020B0503020202020204" pitchFamily="34" charset="0"/>
              </a:defRPr>
            </a:lvl4pPr>
            <a:lvl5pPr>
              <a:defRPr>
                <a:latin typeface="Agency FB"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A4F06FA-4F5F-41D5-9E37-653808D69F86}"/>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5" name="Footer Placeholder 4">
            <a:extLst>
              <a:ext uri="{FF2B5EF4-FFF2-40B4-BE49-F238E27FC236}">
                <a16:creationId xmlns:a16="http://schemas.microsoft.com/office/drawing/2014/main" id="{2DAB8AB3-6B4B-48C1-B64E-84877CCD4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01CE0-D6ED-4DB0-BC9A-39B373CCBB3F}"/>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53625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B90D-065D-449C-AFB9-E298F81E0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B4D700-3950-4F15-BB3D-25230BC14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5F2D9-C851-49B4-B685-6C844DACC0E9}"/>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5" name="Footer Placeholder 4">
            <a:extLst>
              <a:ext uri="{FF2B5EF4-FFF2-40B4-BE49-F238E27FC236}">
                <a16:creationId xmlns:a16="http://schemas.microsoft.com/office/drawing/2014/main" id="{75CF512C-F0E6-41C9-9730-10E816715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5BF2C-9B48-45FA-91CF-1923D6924358}"/>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353640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1154-5C88-4A6B-B374-D74F7AB687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2422A7-6AA1-46D7-87A5-D26CDAB36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B11078-3E37-499C-87B9-D708B91F1C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CC0712-4AC5-4ACD-9B4E-24A34160F8B0}"/>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6" name="Footer Placeholder 5">
            <a:extLst>
              <a:ext uri="{FF2B5EF4-FFF2-40B4-BE49-F238E27FC236}">
                <a16:creationId xmlns:a16="http://schemas.microsoft.com/office/drawing/2014/main" id="{50C7EB63-1A62-480D-8EB2-2F6412C577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64A4C-6C55-43AB-A67E-106E718E0E4F}"/>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245216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C6C3-B640-4EFB-B318-54B05B5163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AABCF-8853-488C-B7E7-3FDC93B7E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AB51-F4D7-46C2-B24E-B33830797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F595C4-A2C0-493F-98EA-16734A21D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80D7D-53FE-43D3-B362-8BC04A7CA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DC3BE7-707F-42F0-B5C2-B68773667F14}"/>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8" name="Footer Placeholder 7">
            <a:extLst>
              <a:ext uri="{FF2B5EF4-FFF2-40B4-BE49-F238E27FC236}">
                <a16:creationId xmlns:a16="http://schemas.microsoft.com/office/drawing/2014/main" id="{A471F173-858D-4B56-9D58-27E8CEE62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A5078E-75C5-47CD-9BD6-92F0670D1DE3}"/>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409024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716C-962A-4F14-8CFC-0F6E3FD40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BEA192-4198-4F06-A293-0B9568A1D44B}"/>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4" name="Footer Placeholder 3">
            <a:extLst>
              <a:ext uri="{FF2B5EF4-FFF2-40B4-BE49-F238E27FC236}">
                <a16:creationId xmlns:a16="http://schemas.microsoft.com/office/drawing/2014/main" id="{2EEDB04D-8930-4E9D-A792-5DB178ABF8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FE9F61-9405-4DF0-9C31-75F55A754786}"/>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9504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EB6CB-7D25-4535-8131-DE6C5BD88A32}"/>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3" name="Footer Placeholder 2">
            <a:extLst>
              <a:ext uri="{FF2B5EF4-FFF2-40B4-BE49-F238E27FC236}">
                <a16:creationId xmlns:a16="http://schemas.microsoft.com/office/drawing/2014/main" id="{495570A0-EB95-4F1F-8265-BAFC822AF8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A2EA23-A7A5-473B-B0FE-F26A8BFD533B}"/>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27167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CDEC-5F52-4910-B020-47FF536C2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7F4531-5657-4E24-ACDE-9749DE08B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7B50F2-73AE-4D5D-9830-A5909124E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5BC75-8262-4FDC-8DC6-D625674356E1}"/>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6" name="Footer Placeholder 5">
            <a:extLst>
              <a:ext uri="{FF2B5EF4-FFF2-40B4-BE49-F238E27FC236}">
                <a16:creationId xmlns:a16="http://schemas.microsoft.com/office/drawing/2014/main" id="{B3493520-2069-4F61-860D-B96D1A889D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40553-AC6F-4A1D-99D3-12E796DEC25C}"/>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129291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EE1C-46ED-4BAE-A622-EBA0B66D4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69FD4F-3B22-41A1-BDAA-439858B15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134F69-E449-4EC8-A721-6486E48B4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A3CF3-AF6B-4C49-97A8-396C7B30B259}"/>
              </a:ext>
            </a:extLst>
          </p:cNvPr>
          <p:cNvSpPr>
            <a:spLocks noGrp="1"/>
          </p:cNvSpPr>
          <p:nvPr>
            <p:ph type="dt" sz="half" idx="10"/>
          </p:nvPr>
        </p:nvSpPr>
        <p:spPr/>
        <p:txBody>
          <a:bodyPr/>
          <a:lstStyle/>
          <a:p>
            <a:fld id="{905B406F-420A-4AAC-B695-9C02FCF0CDF6}" type="datetimeFigureOut">
              <a:rPr lang="en-IN" smtClean="0"/>
              <a:t>13-12-2020</a:t>
            </a:fld>
            <a:endParaRPr lang="en-IN"/>
          </a:p>
        </p:txBody>
      </p:sp>
      <p:sp>
        <p:nvSpPr>
          <p:cNvPr id="6" name="Footer Placeholder 5">
            <a:extLst>
              <a:ext uri="{FF2B5EF4-FFF2-40B4-BE49-F238E27FC236}">
                <a16:creationId xmlns:a16="http://schemas.microsoft.com/office/drawing/2014/main" id="{5AB04BA9-9AA3-487A-8884-7CFE4A4C4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ED0227-0D0D-4231-A107-3018B46A6945}"/>
              </a:ext>
            </a:extLst>
          </p:cNvPr>
          <p:cNvSpPr>
            <a:spLocks noGrp="1"/>
          </p:cNvSpPr>
          <p:nvPr>
            <p:ph type="sldNum" sz="quarter" idx="12"/>
          </p:nvPr>
        </p:nvSpPr>
        <p:spPr/>
        <p:txBody>
          <a:bodyPr/>
          <a:lstStyle/>
          <a:p>
            <a:fld id="{3B9319C5-41DF-4DCA-9797-56E31BDB0275}" type="slidenum">
              <a:rPr lang="en-IN" smtClean="0"/>
              <a:t>‹#›</a:t>
            </a:fld>
            <a:endParaRPr lang="en-IN"/>
          </a:p>
        </p:txBody>
      </p:sp>
    </p:spTree>
    <p:extLst>
      <p:ext uri="{BB962C8B-B14F-4D97-AF65-F5344CB8AC3E}">
        <p14:creationId xmlns:p14="http://schemas.microsoft.com/office/powerpoint/2010/main" val="101562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D4BA5-BAF1-415A-8B72-F35A12E155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EF71DB-F858-46FA-A728-FE5C32F2E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EF3EF-D34B-46AD-A733-012BE94BC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B406F-420A-4AAC-B695-9C02FCF0CDF6}" type="datetimeFigureOut">
              <a:rPr lang="en-IN" smtClean="0"/>
              <a:t>13-12-2020</a:t>
            </a:fld>
            <a:endParaRPr lang="en-IN"/>
          </a:p>
        </p:txBody>
      </p:sp>
      <p:sp>
        <p:nvSpPr>
          <p:cNvPr id="5" name="Footer Placeholder 4">
            <a:extLst>
              <a:ext uri="{FF2B5EF4-FFF2-40B4-BE49-F238E27FC236}">
                <a16:creationId xmlns:a16="http://schemas.microsoft.com/office/drawing/2014/main" id="{4E836D1D-C453-4317-B7D7-E6A1FCED8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FA00D6-704E-42EA-B82D-23421D9F7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319C5-41DF-4DCA-9797-56E31BDB0275}" type="slidenum">
              <a:rPr lang="en-IN" smtClean="0"/>
              <a:t>‹#›</a:t>
            </a:fld>
            <a:endParaRPr lang="en-IN"/>
          </a:p>
        </p:txBody>
      </p:sp>
    </p:spTree>
    <p:extLst>
      <p:ext uri="{BB962C8B-B14F-4D97-AF65-F5344CB8AC3E}">
        <p14:creationId xmlns:p14="http://schemas.microsoft.com/office/powerpoint/2010/main" val="3280197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azelcast.com/glossary/distributed-compu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AC24-D4C1-45B2-B415-957B05DC56F3}"/>
              </a:ext>
            </a:extLst>
          </p:cNvPr>
          <p:cNvSpPr>
            <a:spLocks noGrp="1"/>
          </p:cNvSpPr>
          <p:nvPr>
            <p:ph type="ctrTitle"/>
          </p:nvPr>
        </p:nvSpPr>
        <p:spPr/>
        <p:txBody>
          <a:bodyPr/>
          <a:lstStyle/>
          <a:p>
            <a:r>
              <a:rPr lang="en-IN" b="1" dirty="0">
                <a:solidFill>
                  <a:srgbClr val="FF0000"/>
                </a:solidFill>
              </a:rPr>
              <a:t>Spring Boot Caching With Redis</a:t>
            </a:r>
          </a:p>
        </p:txBody>
      </p:sp>
      <p:sp>
        <p:nvSpPr>
          <p:cNvPr id="3" name="Subtitle 2">
            <a:extLst>
              <a:ext uri="{FF2B5EF4-FFF2-40B4-BE49-F238E27FC236}">
                <a16:creationId xmlns:a16="http://schemas.microsoft.com/office/drawing/2014/main" id="{B2179F75-3E8B-4B21-915B-5FB49B4032B0}"/>
              </a:ext>
            </a:extLst>
          </p:cNvPr>
          <p:cNvSpPr>
            <a:spLocks noGrp="1"/>
          </p:cNvSpPr>
          <p:nvPr>
            <p:ph type="subTitle" idx="1"/>
          </p:nvPr>
        </p:nvSpPr>
        <p:spPr/>
        <p:txBody>
          <a:bodyPr/>
          <a:lstStyle/>
          <a:p>
            <a:r>
              <a:rPr lang="en-IN" b="1" dirty="0">
                <a:solidFill>
                  <a:srgbClr val="002060"/>
                </a:solidFill>
              </a:rPr>
              <a:t>Subramanian Murugan</a:t>
            </a:r>
          </a:p>
        </p:txBody>
      </p:sp>
    </p:spTree>
    <p:extLst>
      <p:ext uri="{BB962C8B-B14F-4D97-AF65-F5344CB8AC3E}">
        <p14:creationId xmlns:p14="http://schemas.microsoft.com/office/powerpoint/2010/main" val="314201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8B25-3C97-448C-A2FA-8ACB9ABFB130}"/>
              </a:ext>
            </a:extLst>
          </p:cNvPr>
          <p:cNvSpPr>
            <a:spLocks noGrp="1"/>
          </p:cNvSpPr>
          <p:nvPr>
            <p:ph type="title"/>
          </p:nvPr>
        </p:nvSpPr>
        <p:spPr/>
        <p:txBody>
          <a:bodyPr/>
          <a:lstStyle/>
          <a:p>
            <a:r>
              <a:rPr lang="en-IN" dirty="0"/>
              <a:t>Write Around</a:t>
            </a:r>
            <a:br>
              <a:rPr lang="en-IN" dirty="0"/>
            </a:br>
            <a:endParaRPr lang="en-IN" dirty="0"/>
          </a:p>
        </p:txBody>
      </p:sp>
      <p:sp>
        <p:nvSpPr>
          <p:cNvPr id="3" name="Content Placeholder 2">
            <a:extLst>
              <a:ext uri="{FF2B5EF4-FFF2-40B4-BE49-F238E27FC236}">
                <a16:creationId xmlns:a16="http://schemas.microsoft.com/office/drawing/2014/main" id="{A4042841-C2CD-44D3-9497-1D1F2E16E097}"/>
              </a:ext>
            </a:extLst>
          </p:cNvPr>
          <p:cNvSpPr>
            <a:spLocks noGrp="1"/>
          </p:cNvSpPr>
          <p:nvPr>
            <p:ph idx="1"/>
          </p:nvPr>
        </p:nvSpPr>
        <p:spPr/>
        <p:txBody>
          <a:bodyPr/>
          <a:lstStyle/>
          <a:p>
            <a:r>
              <a:rPr lang="en-US" dirty="0"/>
              <a:t>Applications write data to database directly</a:t>
            </a:r>
          </a:p>
          <a:p>
            <a:r>
              <a:rPr lang="en-US" dirty="0"/>
              <a:t>When read requests, Application hits Cache</a:t>
            </a:r>
          </a:p>
          <a:p>
            <a:r>
              <a:rPr lang="en-US" dirty="0"/>
              <a:t>If no data found in the cache first time, Cache loads data from Database into caching system</a:t>
            </a:r>
          </a:p>
          <a:p>
            <a:r>
              <a:rPr lang="en-US" dirty="0"/>
              <a:t>If data found in the cache , data will be returned from cache itself.</a:t>
            </a:r>
            <a:endParaRPr lang="en-IN" dirty="0"/>
          </a:p>
        </p:txBody>
      </p:sp>
    </p:spTree>
    <p:extLst>
      <p:ext uri="{BB962C8B-B14F-4D97-AF65-F5344CB8AC3E}">
        <p14:creationId xmlns:p14="http://schemas.microsoft.com/office/powerpoint/2010/main" val="252675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7E22-1F47-4A9E-BE83-2B27A59398E2}"/>
              </a:ext>
            </a:extLst>
          </p:cNvPr>
          <p:cNvSpPr>
            <a:spLocks noGrp="1"/>
          </p:cNvSpPr>
          <p:nvPr>
            <p:ph type="title"/>
          </p:nvPr>
        </p:nvSpPr>
        <p:spPr/>
        <p:txBody>
          <a:bodyPr/>
          <a:lstStyle/>
          <a:p>
            <a:r>
              <a:rPr lang="en-IN" dirty="0"/>
              <a:t>Write Around</a:t>
            </a:r>
            <a:br>
              <a:rPr lang="en-IN" dirty="0"/>
            </a:br>
            <a:endParaRPr lang="en-IN" dirty="0"/>
          </a:p>
        </p:txBody>
      </p:sp>
      <p:pic>
        <p:nvPicPr>
          <p:cNvPr id="5" name="Content Placeholder 4">
            <a:extLst>
              <a:ext uri="{FF2B5EF4-FFF2-40B4-BE49-F238E27FC236}">
                <a16:creationId xmlns:a16="http://schemas.microsoft.com/office/drawing/2014/main" id="{89C9D867-3536-4992-B035-E44549C8C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298" y="2101704"/>
            <a:ext cx="10725404" cy="3473472"/>
          </a:xfrm>
        </p:spPr>
      </p:pic>
    </p:spTree>
    <p:extLst>
      <p:ext uri="{BB962C8B-B14F-4D97-AF65-F5344CB8AC3E}">
        <p14:creationId xmlns:p14="http://schemas.microsoft.com/office/powerpoint/2010/main" val="243617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C51F-5C89-41DF-801F-44D64214822B}"/>
              </a:ext>
            </a:extLst>
          </p:cNvPr>
          <p:cNvSpPr>
            <a:spLocks noGrp="1"/>
          </p:cNvSpPr>
          <p:nvPr>
            <p:ph type="title"/>
          </p:nvPr>
        </p:nvSpPr>
        <p:spPr/>
        <p:txBody>
          <a:bodyPr/>
          <a:lstStyle/>
          <a:p>
            <a:r>
              <a:rPr lang="en-IN" dirty="0"/>
              <a:t>Write Back</a:t>
            </a:r>
          </a:p>
        </p:txBody>
      </p:sp>
      <p:sp>
        <p:nvSpPr>
          <p:cNvPr id="3" name="Content Placeholder 2">
            <a:extLst>
              <a:ext uri="{FF2B5EF4-FFF2-40B4-BE49-F238E27FC236}">
                <a16:creationId xmlns:a16="http://schemas.microsoft.com/office/drawing/2014/main" id="{B4FF15D1-D29D-40DD-BA2D-B0CC5412CDEE}"/>
              </a:ext>
            </a:extLst>
          </p:cNvPr>
          <p:cNvSpPr>
            <a:spLocks noGrp="1"/>
          </p:cNvSpPr>
          <p:nvPr>
            <p:ph idx="1"/>
          </p:nvPr>
        </p:nvSpPr>
        <p:spPr/>
        <p:txBody>
          <a:bodyPr/>
          <a:lstStyle/>
          <a:p>
            <a:r>
              <a:rPr lang="en-IN" dirty="0"/>
              <a:t>Application sends write requests to Cache System, once write is completed in Cache, Acknowledgement sent to Client Application.</a:t>
            </a:r>
          </a:p>
          <a:p>
            <a:r>
              <a:rPr lang="en-IN" dirty="0"/>
              <a:t>There is background service, which starts writing data from Cache into Database Async.</a:t>
            </a:r>
          </a:p>
        </p:txBody>
      </p:sp>
    </p:spTree>
    <p:extLst>
      <p:ext uri="{BB962C8B-B14F-4D97-AF65-F5344CB8AC3E}">
        <p14:creationId xmlns:p14="http://schemas.microsoft.com/office/powerpoint/2010/main" val="310596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6688-DD44-456E-95EE-0B93DCC1F42E}"/>
              </a:ext>
            </a:extLst>
          </p:cNvPr>
          <p:cNvSpPr>
            <a:spLocks noGrp="1"/>
          </p:cNvSpPr>
          <p:nvPr>
            <p:ph type="title"/>
          </p:nvPr>
        </p:nvSpPr>
        <p:spPr/>
        <p:txBody>
          <a:bodyPr/>
          <a:lstStyle/>
          <a:p>
            <a:r>
              <a:rPr lang="en-IN" dirty="0"/>
              <a:t>Write Back Pattern</a:t>
            </a:r>
          </a:p>
        </p:txBody>
      </p:sp>
      <p:pic>
        <p:nvPicPr>
          <p:cNvPr id="5" name="Content Placeholder 4">
            <a:extLst>
              <a:ext uri="{FF2B5EF4-FFF2-40B4-BE49-F238E27FC236}">
                <a16:creationId xmlns:a16="http://schemas.microsoft.com/office/drawing/2014/main" id="{C24FB88D-F4BB-4B20-A4FC-34DAC3404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25" y="2860393"/>
            <a:ext cx="9844550" cy="2344576"/>
          </a:xfrm>
        </p:spPr>
      </p:pic>
    </p:spTree>
    <p:extLst>
      <p:ext uri="{BB962C8B-B14F-4D97-AF65-F5344CB8AC3E}">
        <p14:creationId xmlns:p14="http://schemas.microsoft.com/office/powerpoint/2010/main" val="1665367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AEE1-3C56-49B8-94F8-B5F9DA5EDD6C}"/>
              </a:ext>
            </a:extLst>
          </p:cNvPr>
          <p:cNvSpPr>
            <a:spLocks noGrp="1"/>
          </p:cNvSpPr>
          <p:nvPr>
            <p:ph type="title"/>
          </p:nvPr>
        </p:nvSpPr>
        <p:spPr/>
        <p:txBody>
          <a:bodyPr/>
          <a:lstStyle/>
          <a:p>
            <a:r>
              <a:rPr lang="en-IN" dirty="0"/>
              <a:t>CACHE EVICTION(Removal) POLICIES</a:t>
            </a:r>
          </a:p>
        </p:txBody>
      </p:sp>
      <p:sp>
        <p:nvSpPr>
          <p:cNvPr id="3" name="Content Placeholder 2">
            <a:extLst>
              <a:ext uri="{FF2B5EF4-FFF2-40B4-BE49-F238E27FC236}">
                <a16:creationId xmlns:a16="http://schemas.microsoft.com/office/drawing/2014/main" id="{E280B707-7816-4969-8EDD-85080F46E733}"/>
              </a:ext>
            </a:extLst>
          </p:cNvPr>
          <p:cNvSpPr>
            <a:spLocks noGrp="1"/>
          </p:cNvSpPr>
          <p:nvPr>
            <p:ph idx="1"/>
          </p:nvPr>
        </p:nvSpPr>
        <p:spPr>
          <a:xfrm>
            <a:off x="704294" y="3228297"/>
            <a:ext cx="10649505" cy="2435656"/>
          </a:xfrm>
        </p:spPr>
        <p:txBody>
          <a:bodyPr>
            <a:normAutofit/>
          </a:bodyPr>
          <a:lstStyle/>
          <a:p>
            <a:pPr marL="0" indent="0" algn="ctr">
              <a:buNone/>
            </a:pPr>
            <a:r>
              <a:rPr lang="en-US" sz="3900" dirty="0"/>
              <a:t>The cached item(s) is released when the cached object(s) exceeds the quota to make up the space for the incoming new data. </a:t>
            </a:r>
          </a:p>
          <a:p>
            <a:pPr marL="0" indent="0" algn="ctr">
              <a:buNone/>
            </a:pPr>
            <a:r>
              <a:rPr lang="en-US" sz="3900" dirty="0">
                <a:highlight>
                  <a:srgbClr val="FFFF00"/>
                </a:highlight>
              </a:rPr>
              <a:t>The process of releasing blocks is called eviction</a:t>
            </a:r>
          </a:p>
          <a:p>
            <a:pPr marL="0" indent="0" algn="ctr">
              <a:buNone/>
            </a:pPr>
            <a:endParaRPr lang="en-IN" dirty="0">
              <a:solidFill>
                <a:srgbClr val="FF0000"/>
              </a:solidFill>
            </a:endParaRPr>
          </a:p>
        </p:txBody>
      </p:sp>
    </p:spTree>
    <p:extLst>
      <p:ext uri="{BB962C8B-B14F-4D97-AF65-F5344CB8AC3E}">
        <p14:creationId xmlns:p14="http://schemas.microsoft.com/office/powerpoint/2010/main" val="97992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AEE1-3C56-49B8-94F8-B5F9DA5EDD6C}"/>
              </a:ext>
            </a:extLst>
          </p:cNvPr>
          <p:cNvSpPr>
            <a:spLocks noGrp="1"/>
          </p:cNvSpPr>
          <p:nvPr>
            <p:ph type="title"/>
          </p:nvPr>
        </p:nvSpPr>
        <p:spPr/>
        <p:txBody>
          <a:bodyPr/>
          <a:lstStyle/>
          <a:p>
            <a:r>
              <a:rPr lang="en-IN" dirty="0"/>
              <a:t>CACHE EVICTION(Removal) POLICIES</a:t>
            </a:r>
          </a:p>
        </p:txBody>
      </p:sp>
      <p:sp>
        <p:nvSpPr>
          <p:cNvPr id="3" name="Content Placeholder 2">
            <a:extLst>
              <a:ext uri="{FF2B5EF4-FFF2-40B4-BE49-F238E27FC236}">
                <a16:creationId xmlns:a16="http://schemas.microsoft.com/office/drawing/2014/main" id="{E280B707-7816-4969-8EDD-85080F46E733}"/>
              </a:ext>
            </a:extLst>
          </p:cNvPr>
          <p:cNvSpPr>
            <a:spLocks noGrp="1"/>
          </p:cNvSpPr>
          <p:nvPr>
            <p:ph idx="1"/>
          </p:nvPr>
        </p:nvSpPr>
        <p:spPr>
          <a:xfrm>
            <a:off x="319596" y="1473692"/>
            <a:ext cx="11239130" cy="5184559"/>
          </a:xfrm>
        </p:spPr>
        <p:txBody>
          <a:bodyPr>
            <a:normAutofit fontScale="62500" lnSpcReduction="20000"/>
          </a:bodyPr>
          <a:lstStyle/>
          <a:p>
            <a:r>
              <a:rPr lang="en-US" sz="3900" b="1" dirty="0"/>
              <a:t>First In First Out (FIFO, QUEUE):</a:t>
            </a:r>
          </a:p>
          <a:p>
            <a:pPr lvl="1"/>
            <a:r>
              <a:rPr lang="en-US" sz="3500" dirty="0"/>
              <a:t> The cache evicts the first block accessed first regardless of any information about data (pretty dull)</a:t>
            </a:r>
          </a:p>
          <a:p>
            <a:r>
              <a:rPr lang="en-US" sz="3900" b="1" dirty="0"/>
              <a:t>Last In First Out (LIFO, STACK): </a:t>
            </a:r>
          </a:p>
          <a:p>
            <a:pPr lvl="1"/>
            <a:r>
              <a:rPr lang="en-US" sz="3500" dirty="0"/>
              <a:t>Removes the most recently accessed cache first irrespective of any information about data (pretty dull)</a:t>
            </a:r>
          </a:p>
          <a:p>
            <a:r>
              <a:rPr lang="en-US" sz="3900" b="1" dirty="0">
                <a:highlight>
                  <a:srgbClr val="00FFFF"/>
                </a:highlight>
              </a:rPr>
              <a:t>Least Recently Used (LRU):</a:t>
            </a:r>
          </a:p>
          <a:p>
            <a:pPr lvl="1"/>
            <a:r>
              <a:rPr lang="en-US" sz="3500" dirty="0">
                <a:highlight>
                  <a:srgbClr val="00FFFF"/>
                </a:highlight>
              </a:rPr>
              <a:t> Evicts the least recently used items.</a:t>
            </a:r>
          </a:p>
          <a:p>
            <a:r>
              <a:rPr lang="en-US" sz="3900" b="1" dirty="0"/>
              <a:t>Most Recently Used (MRU): </a:t>
            </a:r>
          </a:p>
          <a:p>
            <a:pPr lvl="1"/>
            <a:r>
              <a:rPr lang="en-US" sz="3500" dirty="0"/>
              <a:t>Evicts the most recently used items. (in contrast to LRU). MRU algorithms are most useful in situations where the older an item is, the more likely it is to be accessed</a:t>
            </a:r>
          </a:p>
          <a:p>
            <a:r>
              <a:rPr lang="en-US" sz="3900" b="1" dirty="0"/>
              <a:t>Least Frequently Used (LFU): </a:t>
            </a:r>
          </a:p>
          <a:p>
            <a:pPr lvl="1"/>
            <a:r>
              <a:rPr lang="en-US" sz="3500" dirty="0"/>
              <a:t>This one store counts of how often the item is needed. Evicts the lowest counts, meaning least commonly (frequently) used.</a:t>
            </a:r>
          </a:p>
          <a:p>
            <a:r>
              <a:rPr lang="en-US" sz="3900" b="1" dirty="0"/>
              <a:t>Random Replacement (RR):</a:t>
            </a:r>
          </a:p>
          <a:p>
            <a:pPr lvl="1"/>
            <a:r>
              <a:rPr lang="en-US" sz="3500" dirty="0"/>
              <a:t> Randomly selects a candidate item and discards it to make space when necessary (Not very useful)</a:t>
            </a:r>
            <a:endParaRPr lang="en-IN" dirty="0">
              <a:solidFill>
                <a:srgbClr val="FF0000"/>
              </a:solidFill>
            </a:endParaRPr>
          </a:p>
        </p:txBody>
      </p:sp>
    </p:spTree>
    <p:extLst>
      <p:ext uri="{BB962C8B-B14F-4D97-AF65-F5344CB8AC3E}">
        <p14:creationId xmlns:p14="http://schemas.microsoft.com/office/powerpoint/2010/main" val="397238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96B5-C143-417B-A253-F7E77EC6FA35}"/>
              </a:ext>
            </a:extLst>
          </p:cNvPr>
          <p:cNvSpPr>
            <a:spLocks noGrp="1"/>
          </p:cNvSpPr>
          <p:nvPr>
            <p:ph type="title"/>
          </p:nvPr>
        </p:nvSpPr>
        <p:spPr/>
        <p:txBody>
          <a:bodyPr/>
          <a:lstStyle/>
          <a:p>
            <a:r>
              <a:rPr lang="en-IN" b="1" i="0" dirty="0">
                <a:solidFill>
                  <a:srgbClr val="FF0000"/>
                </a:solidFill>
                <a:effectLst/>
                <a:latin typeface="Agency FB" panose="020B0503020202020204" pitchFamily="34" charset="0"/>
              </a:rPr>
              <a:t>Caching core concepts</a:t>
            </a:r>
            <a:endParaRPr lang="en-IN" b="1" dirty="0"/>
          </a:p>
        </p:txBody>
      </p:sp>
      <p:sp>
        <p:nvSpPr>
          <p:cNvPr id="3" name="Content Placeholder 2">
            <a:extLst>
              <a:ext uri="{FF2B5EF4-FFF2-40B4-BE49-F238E27FC236}">
                <a16:creationId xmlns:a16="http://schemas.microsoft.com/office/drawing/2014/main" id="{21561DC8-AE1C-4710-9AE4-B13D0E4114D6}"/>
              </a:ext>
            </a:extLst>
          </p:cNvPr>
          <p:cNvSpPr>
            <a:spLocks noGrp="1"/>
          </p:cNvSpPr>
          <p:nvPr>
            <p:ph idx="1"/>
          </p:nvPr>
        </p:nvSpPr>
        <p:spPr/>
        <p:txBody>
          <a:bodyPr/>
          <a:lstStyle/>
          <a:p>
            <a:r>
              <a:rPr lang="en-IN" dirty="0"/>
              <a:t>Cache Hit</a:t>
            </a:r>
          </a:p>
          <a:p>
            <a:r>
              <a:rPr lang="en-IN" dirty="0"/>
              <a:t>Cache Miss</a:t>
            </a:r>
          </a:p>
          <a:p>
            <a:r>
              <a:rPr lang="en-IN" dirty="0"/>
              <a:t>Eviction </a:t>
            </a:r>
          </a:p>
          <a:p>
            <a:endParaRPr lang="en-IN" dirty="0"/>
          </a:p>
          <a:p>
            <a:endParaRPr lang="en-IN" dirty="0"/>
          </a:p>
        </p:txBody>
      </p:sp>
    </p:spTree>
    <p:extLst>
      <p:ext uri="{BB962C8B-B14F-4D97-AF65-F5344CB8AC3E}">
        <p14:creationId xmlns:p14="http://schemas.microsoft.com/office/powerpoint/2010/main" val="54983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96B5-C143-417B-A253-F7E77EC6FA35}"/>
              </a:ext>
            </a:extLst>
          </p:cNvPr>
          <p:cNvSpPr>
            <a:spLocks noGrp="1"/>
          </p:cNvSpPr>
          <p:nvPr>
            <p:ph type="title"/>
          </p:nvPr>
        </p:nvSpPr>
        <p:spPr/>
        <p:txBody>
          <a:bodyPr/>
          <a:lstStyle/>
          <a:p>
            <a:r>
              <a:rPr lang="en-IN" b="1" i="0" dirty="0">
                <a:solidFill>
                  <a:srgbClr val="FF0000"/>
                </a:solidFill>
                <a:effectLst/>
                <a:latin typeface="Agency FB" panose="020B0503020202020204" pitchFamily="34" charset="0"/>
              </a:rPr>
              <a:t>Cache Hit</a:t>
            </a:r>
            <a:endParaRPr lang="en-IN" b="1" dirty="0"/>
          </a:p>
        </p:txBody>
      </p:sp>
      <p:sp>
        <p:nvSpPr>
          <p:cNvPr id="3" name="Content Placeholder 2">
            <a:extLst>
              <a:ext uri="{FF2B5EF4-FFF2-40B4-BE49-F238E27FC236}">
                <a16:creationId xmlns:a16="http://schemas.microsoft.com/office/drawing/2014/main" id="{21561DC8-AE1C-4710-9AE4-B13D0E4114D6}"/>
              </a:ext>
            </a:extLst>
          </p:cNvPr>
          <p:cNvSpPr>
            <a:spLocks noGrp="1"/>
          </p:cNvSpPr>
          <p:nvPr>
            <p:ph idx="1"/>
          </p:nvPr>
        </p:nvSpPr>
        <p:spPr>
          <a:xfrm>
            <a:off x="580746" y="2934702"/>
            <a:ext cx="10773053" cy="1841484"/>
          </a:xfrm>
        </p:spPr>
        <p:txBody>
          <a:bodyPr>
            <a:normAutofit fontScale="92500"/>
          </a:bodyPr>
          <a:lstStyle/>
          <a:p>
            <a:pPr marL="0" indent="0" algn="ctr">
              <a:buNone/>
            </a:pPr>
            <a:r>
              <a:rPr lang="en-US" sz="4200" b="1" dirty="0">
                <a:solidFill>
                  <a:srgbClr val="7030A0"/>
                </a:solidFill>
              </a:rPr>
              <a:t>Cache hit means the requested data already there in the cache</a:t>
            </a:r>
            <a:r>
              <a:rPr lang="en-US" dirty="0"/>
              <a:t>.</a:t>
            </a:r>
          </a:p>
          <a:p>
            <a:pPr marL="0" indent="0" algn="ctr">
              <a:buNone/>
            </a:pPr>
            <a:r>
              <a:rPr lang="en-US" sz="2800" b="1" dirty="0">
                <a:solidFill>
                  <a:srgbClr val="7030A0"/>
                </a:solidFill>
              </a:rPr>
              <a:t> This request can be served by simply reading the cache, which is comparatively faster.</a:t>
            </a:r>
          </a:p>
          <a:p>
            <a:pPr marL="0" indent="0" algn="ctr">
              <a:buNone/>
            </a:pPr>
            <a:endParaRPr lang="en-IN" dirty="0"/>
          </a:p>
        </p:txBody>
      </p:sp>
    </p:spTree>
    <p:extLst>
      <p:ext uri="{BB962C8B-B14F-4D97-AF65-F5344CB8AC3E}">
        <p14:creationId xmlns:p14="http://schemas.microsoft.com/office/powerpoint/2010/main" val="289723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96B5-C143-417B-A253-F7E77EC6FA35}"/>
              </a:ext>
            </a:extLst>
          </p:cNvPr>
          <p:cNvSpPr>
            <a:spLocks noGrp="1"/>
          </p:cNvSpPr>
          <p:nvPr>
            <p:ph type="title"/>
          </p:nvPr>
        </p:nvSpPr>
        <p:spPr/>
        <p:txBody>
          <a:bodyPr/>
          <a:lstStyle/>
          <a:p>
            <a:r>
              <a:rPr lang="en-IN" b="1" i="0" dirty="0">
                <a:solidFill>
                  <a:srgbClr val="FF0000"/>
                </a:solidFill>
                <a:effectLst/>
                <a:latin typeface="Agency FB" panose="020B0503020202020204" pitchFamily="34" charset="0"/>
              </a:rPr>
              <a:t>Cache Miss</a:t>
            </a:r>
            <a:endParaRPr lang="en-IN" b="1" dirty="0"/>
          </a:p>
        </p:txBody>
      </p:sp>
      <p:sp>
        <p:nvSpPr>
          <p:cNvPr id="3" name="Content Placeholder 2">
            <a:extLst>
              <a:ext uri="{FF2B5EF4-FFF2-40B4-BE49-F238E27FC236}">
                <a16:creationId xmlns:a16="http://schemas.microsoft.com/office/drawing/2014/main" id="{21561DC8-AE1C-4710-9AE4-B13D0E4114D6}"/>
              </a:ext>
            </a:extLst>
          </p:cNvPr>
          <p:cNvSpPr>
            <a:spLocks noGrp="1"/>
          </p:cNvSpPr>
          <p:nvPr>
            <p:ph idx="1"/>
          </p:nvPr>
        </p:nvSpPr>
        <p:spPr>
          <a:xfrm>
            <a:off x="580746" y="1690689"/>
            <a:ext cx="11262066" cy="4399393"/>
          </a:xfrm>
        </p:spPr>
        <p:txBody>
          <a:bodyPr>
            <a:normAutofit/>
          </a:bodyPr>
          <a:lstStyle/>
          <a:p>
            <a:pPr marL="0" indent="0" algn="ctr">
              <a:buNone/>
            </a:pPr>
            <a:endParaRPr lang="en-US" sz="4200" b="1" dirty="0">
              <a:solidFill>
                <a:srgbClr val="7030A0"/>
              </a:solidFill>
            </a:endParaRPr>
          </a:p>
          <a:p>
            <a:pPr marL="0" indent="0" algn="ctr">
              <a:buNone/>
            </a:pPr>
            <a:r>
              <a:rPr lang="en-US" sz="4200" b="1" dirty="0">
                <a:solidFill>
                  <a:srgbClr val="7030A0"/>
                </a:solidFill>
              </a:rPr>
              <a:t>The data has to be recomputed or fetched from its original storage location</a:t>
            </a:r>
          </a:p>
          <a:p>
            <a:pPr marL="0" indent="0" algn="ctr">
              <a:buNone/>
            </a:pPr>
            <a:r>
              <a:rPr lang="en-US" sz="3200" b="1" dirty="0">
                <a:solidFill>
                  <a:srgbClr val="C00000"/>
                </a:solidFill>
              </a:rPr>
              <a:t>A cache miss occurs either because the data was never placed in the cache, or because the data was removed (“</a:t>
            </a:r>
            <a:r>
              <a:rPr lang="en-US" sz="3200" b="1" dirty="0">
                <a:solidFill>
                  <a:srgbClr val="C00000"/>
                </a:solidFill>
                <a:highlight>
                  <a:srgbClr val="FFFF00"/>
                </a:highlight>
              </a:rPr>
              <a:t>evicted</a:t>
            </a:r>
            <a:r>
              <a:rPr lang="en-US" sz="3200" b="1" dirty="0">
                <a:solidFill>
                  <a:srgbClr val="C00000"/>
                </a:solidFill>
              </a:rPr>
              <a:t>”) from the cache by either the caching system itself or an external application that specifically made that eviction request.</a:t>
            </a:r>
            <a:endParaRPr lang="en-IN" sz="3200" b="1" dirty="0">
              <a:solidFill>
                <a:srgbClr val="C00000"/>
              </a:solidFill>
            </a:endParaRPr>
          </a:p>
        </p:txBody>
      </p:sp>
    </p:spTree>
    <p:extLst>
      <p:ext uri="{BB962C8B-B14F-4D97-AF65-F5344CB8AC3E}">
        <p14:creationId xmlns:p14="http://schemas.microsoft.com/office/powerpoint/2010/main" val="287303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4B87-27A5-4CD5-B13D-8DDB5B1B6E09}"/>
              </a:ext>
            </a:extLst>
          </p:cNvPr>
          <p:cNvSpPr>
            <a:spLocks noGrp="1"/>
          </p:cNvSpPr>
          <p:nvPr>
            <p:ph type="title"/>
          </p:nvPr>
        </p:nvSpPr>
        <p:spPr/>
        <p:txBody>
          <a:bodyPr/>
          <a:lstStyle/>
          <a:p>
            <a:r>
              <a:rPr lang="en-IN" dirty="0">
                <a:solidFill>
                  <a:srgbClr val="C00000"/>
                </a:solidFill>
              </a:rPr>
              <a:t>Cache </a:t>
            </a:r>
            <a:r>
              <a:rPr lang="en-IN" i="0" dirty="0">
                <a:solidFill>
                  <a:srgbClr val="C00000"/>
                </a:solidFill>
                <a:effectLst/>
                <a:latin typeface="Ubuntu"/>
              </a:rPr>
              <a:t>Eviction </a:t>
            </a:r>
            <a:endParaRPr lang="en-IN" dirty="0">
              <a:solidFill>
                <a:srgbClr val="C00000"/>
              </a:solidFill>
            </a:endParaRPr>
          </a:p>
        </p:txBody>
      </p:sp>
      <p:sp>
        <p:nvSpPr>
          <p:cNvPr id="3" name="Content Placeholder 2">
            <a:extLst>
              <a:ext uri="{FF2B5EF4-FFF2-40B4-BE49-F238E27FC236}">
                <a16:creationId xmlns:a16="http://schemas.microsoft.com/office/drawing/2014/main" id="{8EF265CF-F5CC-49DE-BEB7-B6DBEA0EC6C3}"/>
              </a:ext>
            </a:extLst>
          </p:cNvPr>
          <p:cNvSpPr>
            <a:spLocks noGrp="1"/>
          </p:cNvSpPr>
          <p:nvPr>
            <p:ph idx="1"/>
          </p:nvPr>
        </p:nvSpPr>
        <p:spPr>
          <a:xfrm>
            <a:off x="838200" y="2402674"/>
            <a:ext cx="10515600" cy="1805342"/>
          </a:xfrm>
        </p:spPr>
        <p:txBody>
          <a:bodyPr/>
          <a:lstStyle/>
          <a:p>
            <a:pPr marL="0" indent="0" algn="ctr">
              <a:buNone/>
            </a:pPr>
            <a:r>
              <a:rPr lang="en-US" b="0" i="0" dirty="0">
                <a:solidFill>
                  <a:srgbClr val="00B050"/>
                </a:solidFill>
                <a:effectLst/>
                <a:latin typeface="Ubuntu"/>
              </a:rPr>
              <a:t> </a:t>
            </a:r>
            <a:r>
              <a:rPr lang="en-US" sz="3200" b="1" dirty="0">
                <a:solidFill>
                  <a:srgbClr val="00B050"/>
                </a:solidFill>
              </a:rPr>
              <a:t>Eviction by the caching system itself occurs when space needs to be freed up to add new data to the cache, or if the time-to-live policy(TTL) on the data expired</a:t>
            </a:r>
            <a:endParaRPr lang="en-IN" sz="3200" b="1" dirty="0">
              <a:solidFill>
                <a:srgbClr val="00B050"/>
              </a:solidFill>
            </a:endParaRPr>
          </a:p>
        </p:txBody>
      </p:sp>
    </p:spTree>
    <p:extLst>
      <p:ext uri="{BB962C8B-B14F-4D97-AF65-F5344CB8AC3E}">
        <p14:creationId xmlns:p14="http://schemas.microsoft.com/office/powerpoint/2010/main" val="298014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2C7C-3164-40BB-B43D-6AD98A42D20A}"/>
              </a:ext>
            </a:extLst>
          </p:cNvPr>
          <p:cNvSpPr>
            <a:spLocks noGrp="1"/>
          </p:cNvSpPr>
          <p:nvPr>
            <p:ph type="title"/>
          </p:nvPr>
        </p:nvSpPr>
        <p:spPr/>
        <p:txBody>
          <a:bodyPr/>
          <a:lstStyle/>
          <a:p>
            <a:r>
              <a:rPr lang="en-IN" b="1" dirty="0">
                <a:solidFill>
                  <a:srgbClr val="FF0000"/>
                </a:solidFill>
                <a:latin typeface="Agency FB" panose="020B0503020202020204" pitchFamily="34" charset="0"/>
              </a:rPr>
              <a:t>What is </a:t>
            </a:r>
            <a:r>
              <a:rPr lang="en-IN" b="1" i="0" dirty="0">
                <a:solidFill>
                  <a:srgbClr val="FF0000"/>
                </a:solidFill>
                <a:effectLst/>
                <a:latin typeface="Agency FB" panose="020B0503020202020204" pitchFamily="34" charset="0"/>
              </a:rPr>
              <a:t>Caching</a:t>
            </a:r>
            <a:r>
              <a:rPr lang="en-IN" b="0" i="0" dirty="0">
                <a:solidFill>
                  <a:srgbClr val="FF0000"/>
                </a:solidFill>
                <a:effectLst/>
                <a:latin typeface="Agency FB" panose="020B0503020202020204" pitchFamily="34" charset="0"/>
              </a:rPr>
              <a:t> </a:t>
            </a:r>
            <a:endParaRPr lang="en-IN"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08C1051B-2299-4807-9441-FF6BF373DA7B}"/>
              </a:ext>
            </a:extLst>
          </p:cNvPr>
          <p:cNvSpPr>
            <a:spLocks noGrp="1"/>
          </p:cNvSpPr>
          <p:nvPr>
            <p:ph idx="1"/>
          </p:nvPr>
        </p:nvSpPr>
        <p:spPr>
          <a:xfrm>
            <a:off x="669524" y="3130642"/>
            <a:ext cx="10515600" cy="2027284"/>
          </a:xfrm>
        </p:spPr>
        <p:txBody>
          <a:bodyPr>
            <a:normAutofit fontScale="70000" lnSpcReduction="20000"/>
          </a:bodyPr>
          <a:lstStyle/>
          <a:p>
            <a:pPr marL="0" indent="0" algn="ctr">
              <a:buNone/>
            </a:pPr>
            <a:r>
              <a:rPr lang="en-US" sz="4000" b="0" i="0" u="none" strike="noStrike" baseline="0" dirty="0">
                <a:solidFill>
                  <a:srgbClr val="3E454C"/>
                </a:solidFill>
                <a:latin typeface="Agency FB" panose="020B0503020202020204" pitchFamily="34" charset="0"/>
              </a:rPr>
              <a:t>In computing, a cache is a component that </a:t>
            </a:r>
            <a:r>
              <a:rPr lang="en-US" sz="4000" b="1" i="0" u="none" strike="noStrike" baseline="0" dirty="0">
                <a:solidFill>
                  <a:srgbClr val="3E454C"/>
                </a:solidFill>
                <a:latin typeface="Agency FB" panose="020B0503020202020204" pitchFamily="34" charset="0"/>
              </a:rPr>
              <a:t>transparently stores data so that future requests</a:t>
            </a:r>
          </a:p>
          <a:p>
            <a:pPr marL="0" indent="0" algn="ctr">
              <a:buNone/>
            </a:pPr>
            <a:r>
              <a:rPr lang="en-US" sz="4000" b="1" i="0" u="none" strike="noStrike" baseline="0" dirty="0">
                <a:solidFill>
                  <a:srgbClr val="3E454C"/>
                </a:solidFill>
                <a:latin typeface="Agency FB" panose="020B0503020202020204" pitchFamily="34" charset="0"/>
              </a:rPr>
              <a:t>for that data can be served faster.</a:t>
            </a:r>
          </a:p>
          <a:p>
            <a:pPr marL="0" indent="0" algn="ctr">
              <a:buNone/>
            </a:pPr>
            <a:r>
              <a:rPr lang="en-US" sz="4000" dirty="0">
                <a:solidFill>
                  <a:srgbClr val="7030A0"/>
                </a:solidFill>
                <a:latin typeface="Agency FB" panose="020B0503020202020204" pitchFamily="34" charset="0"/>
              </a:rPr>
              <a:t>The data that is stored within a cache might be values that</a:t>
            </a:r>
          </a:p>
          <a:p>
            <a:pPr marL="0" indent="0" algn="ctr">
              <a:buNone/>
            </a:pPr>
            <a:r>
              <a:rPr lang="en-US" sz="4000" dirty="0">
                <a:solidFill>
                  <a:srgbClr val="7030A0"/>
                </a:solidFill>
                <a:latin typeface="Agency FB" panose="020B0503020202020204" pitchFamily="34" charset="0"/>
              </a:rPr>
              <a:t>have been computed earlier or duplicates of original values that are stored elsewhere.</a:t>
            </a:r>
            <a:endParaRPr lang="en-IN" sz="4000" dirty="0">
              <a:solidFill>
                <a:srgbClr val="7030A0"/>
              </a:solidFill>
              <a:latin typeface="Agency FB" panose="020B0503020202020204" pitchFamily="34" charset="0"/>
            </a:endParaRPr>
          </a:p>
        </p:txBody>
      </p:sp>
    </p:spTree>
    <p:extLst>
      <p:ext uri="{BB962C8B-B14F-4D97-AF65-F5344CB8AC3E}">
        <p14:creationId xmlns:p14="http://schemas.microsoft.com/office/powerpoint/2010/main" val="308602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EB1C-D5E1-49B6-A938-E1A6FBEFE395}"/>
              </a:ext>
            </a:extLst>
          </p:cNvPr>
          <p:cNvSpPr>
            <a:spLocks noGrp="1"/>
          </p:cNvSpPr>
          <p:nvPr>
            <p:ph type="title"/>
          </p:nvPr>
        </p:nvSpPr>
        <p:spPr/>
        <p:txBody>
          <a:bodyPr/>
          <a:lstStyle/>
          <a:p>
            <a:r>
              <a:rPr lang="en-IN" dirty="0"/>
              <a:t>HIT OR MISS</a:t>
            </a:r>
          </a:p>
        </p:txBody>
      </p:sp>
      <p:pic>
        <p:nvPicPr>
          <p:cNvPr id="5" name="Content Placeholder 4">
            <a:extLst>
              <a:ext uri="{FF2B5EF4-FFF2-40B4-BE49-F238E27FC236}">
                <a16:creationId xmlns:a16="http://schemas.microsoft.com/office/drawing/2014/main" id="{A78D291C-2BC8-45FC-9003-82EDF81A5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423" y="1914810"/>
            <a:ext cx="9452285" cy="4578065"/>
          </a:xfrm>
        </p:spPr>
      </p:pic>
    </p:spTree>
    <p:extLst>
      <p:ext uri="{BB962C8B-B14F-4D97-AF65-F5344CB8AC3E}">
        <p14:creationId xmlns:p14="http://schemas.microsoft.com/office/powerpoint/2010/main" val="70589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FA15-4B14-448E-9E2C-13883A4F7D79}"/>
              </a:ext>
            </a:extLst>
          </p:cNvPr>
          <p:cNvSpPr>
            <a:spLocks noGrp="1"/>
          </p:cNvSpPr>
          <p:nvPr>
            <p:ph type="title"/>
          </p:nvPr>
        </p:nvSpPr>
        <p:spPr/>
        <p:txBody>
          <a:bodyPr/>
          <a:lstStyle/>
          <a:p>
            <a:r>
              <a:rPr lang="en-IN" dirty="0"/>
              <a:t>Caching Implementations</a:t>
            </a:r>
          </a:p>
        </p:txBody>
      </p:sp>
      <p:sp>
        <p:nvSpPr>
          <p:cNvPr id="3" name="Content Placeholder 2">
            <a:extLst>
              <a:ext uri="{FF2B5EF4-FFF2-40B4-BE49-F238E27FC236}">
                <a16:creationId xmlns:a16="http://schemas.microsoft.com/office/drawing/2014/main" id="{D8C63883-9030-4CC6-8294-A86197E8D2A8}"/>
              </a:ext>
            </a:extLst>
          </p:cNvPr>
          <p:cNvSpPr>
            <a:spLocks noGrp="1"/>
          </p:cNvSpPr>
          <p:nvPr>
            <p:ph idx="1"/>
          </p:nvPr>
        </p:nvSpPr>
        <p:spPr/>
        <p:txBody>
          <a:bodyPr/>
          <a:lstStyle/>
          <a:p>
            <a:r>
              <a:rPr lang="en-IN" b="1" dirty="0">
                <a:solidFill>
                  <a:srgbClr val="FF0000"/>
                </a:solidFill>
              </a:rPr>
              <a:t>Hardware cache</a:t>
            </a:r>
          </a:p>
          <a:p>
            <a:r>
              <a:rPr lang="en-IN" b="1" dirty="0">
                <a:solidFill>
                  <a:srgbClr val="FF0000"/>
                </a:solidFill>
              </a:rPr>
              <a:t>Network cache</a:t>
            </a:r>
          </a:p>
          <a:p>
            <a:r>
              <a:rPr lang="en-IN" b="1" dirty="0">
                <a:solidFill>
                  <a:srgbClr val="FF0000"/>
                </a:solidFill>
              </a:rPr>
              <a:t>Software caches</a:t>
            </a:r>
          </a:p>
          <a:p>
            <a:pPr marL="0" indent="0">
              <a:buNone/>
            </a:pPr>
            <a:r>
              <a:rPr lang="en-IN" dirty="0"/>
              <a:t>   -Disk</a:t>
            </a:r>
          </a:p>
          <a:p>
            <a:pPr marL="0" indent="0">
              <a:buNone/>
            </a:pPr>
            <a:r>
              <a:rPr lang="en-IN" dirty="0"/>
              <a:t>   -Web</a:t>
            </a:r>
          </a:p>
          <a:p>
            <a:pPr marL="0" indent="0">
              <a:buNone/>
            </a:pPr>
            <a:r>
              <a:rPr lang="en-IN" dirty="0"/>
              <a:t>   -database</a:t>
            </a:r>
          </a:p>
          <a:p>
            <a:pPr marL="0" indent="0">
              <a:buNone/>
            </a:pPr>
            <a:r>
              <a:rPr lang="en-IN" dirty="0"/>
              <a:t>   -networking</a:t>
            </a:r>
          </a:p>
          <a:p>
            <a:pPr marL="0" indent="0">
              <a:buNone/>
            </a:pPr>
            <a:r>
              <a:rPr lang="en-IN" dirty="0"/>
              <a:t>   -application level</a:t>
            </a:r>
          </a:p>
        </p:txBody>
      </p:sp>
    </p:spTree>
    <p:extLst>
      <p:ext uri="{BB962C8B-B14F-4D97-AF65-F5344CB8AC3E}">
        <p14:creationId xmlns:p14="http://schemas.microsoft.com/office/powerpoint/2010/main" val="109766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D55C-438E-4588-95DB-9DCFC863CCD6}"/>
              </a:ext>
            </a:extLst>
          </p:cNvPr>
          <p:cNvSpPr>
            <a:spLocks noGrp="1"/>
          </p:cNvSpPr>
          <p:nvPr>
            <p:ph type="title"/>
          </p:nvPr>
        </p:nvSpPr>
        <p:spPr/>
        <p:txBody>
          <a:bodyPr/>
          <a:lstStyle/>
          <a:p>
            <a:r>
              <a:rPr lang="en-IN" dirty="0"/>
              <a:t>Spring Boot caching</a:t>
            </a:r>
          </a:p>
        </p:txBody>
      </p:sp>
      <p:sp>
        <p:nvSpPr>
          <p:cNvPr id="3" name="Content Placeholder 2">
            <a:extLst>
              <a:ext uri="{FF2B5EF4-FFF2-40B4-BE49-F238E27FC236}">
                <a16:creationId xmlns:a16="http://schemas.microsoft.com/office/drawing/2014/main" id="{D3BC4C3C-1644-4F00-9FDD-3B81A0C660B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1758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2C7C-3164-40BB-B43D-6AD98A42D20A}"/>
              </a:ext>
            </a:extLst>
          </p:cNvPr>
          <p:cNvSpPr>
            <a:spLocks noGrp="1"/>
          </p:cNvSpPr>
          <p:nvPr>
            <p:ph type="title"/>
          </p:nvPr>
        </p:nvSpPr>
        <p:spPr/>
        <p:txBody>
          <a:bodyPr/>
          <a:lstStyle/>
          <a:p>
            <a:r>
              <a:rPr lang="en-IN" dirty="0">
                <a:solidFill>
                  <a:srgbClr val="FF0000"/>
                </a:solidFill>
              </a:rPr>
              <a:t>What is memory caching?</a:t>
            </a:r>
            <a:endParaRPr lang="en-IN"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08C1051B-2299-4807-9441-FF6BF373DA7B}"/>
              </a:ext>
            </a:extLst>
          </p:cNvPr>
          <p:cNvSpPr>
            <a:spLocks noGrp="1"/>
          </p:cNvSpPr>
          <p:nvPr>
            <p:ph idx="1"/>
          </p:nvPr>
        </p:nvSpPr>
        <p:spPr>
          <a:xfrm>
            <a:off x="669524" y="3130642"/>
            <a:ext cx="10515600" cy="2027284"/>
          </a:xfrm>
        </p:spPr>
        <p:txBody>
          <a:bodyPr>
            <a:normAutofit/>
          </a:bodyPr>
          <a:lstStyle/>
          <a:p>
            <a:pPr marL="0" indent="0" algn="ctr">
              <a:buNone/>
            </a:pPr>
            <a:r>
              <a:rPr lang="en-US" sz="2600" b="1" dirty="0">
                <a:solidFill>
                  <a:srgbClr val="7030A0"/>
                </a:solidFill>
              </a:rPr>
              <a:t>Memory caching (often simply referred to as caching) is a technique in which computer applications temporarily store data in a computer’s main memory (i.e., random access memory, or RAM) to enable fast retrievals of that data</a:t>
            </a:r>
            <a:br>
              <a:rPr lang="en-IN" sz="2800" b="0" i="0" dirty="0">
                <a:solidFill>
                  <a:srgbClr val="333333"/>
                </a:solidFill>
                <a:effectLst/>
                <a:latin typeface="Ubuntu"/>
              </a:rPr>
            </a:br>
            <a:endParaRPr lang="en-IN" sz="4000" dirty="0">
              <a:solidFill>
                <a:srgbClr val="7030A0"/>
              </a:solidFill>
              <a:latin typeface="Agency FB" panose="020B0503020202020204" pitchFamily="34" charset="0"/>
            </a:endParaRPr>
          </a:p>
        </p:txBody>
      </p:sp>
    </p:spTree>
    <p:extLst>
      <p:ext uri="{BB962C8B-B14F-4D97-AF65-F5344CB8AC3E}">
        <p14:creationId xmlns:p14="http://schemas.microsoft.com/office/powerpoint/2010/main" val="1792286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2C7C-3164-40BB-B43D-6AD98A42D20A}"/>
              </a:ext>
            </a:extLst>
          </p:cNvPr>
          <p:cNvSpPr>
            <a:spLocks noGrp="1"/>
          </p:cNvSpPr>
          <p:nvPr>
            <p:ph type="title"/>
          </p:nvPr>
        </p:nvSpPr>
        <p:spPr/>
        <p:txBody>
          <a:bodyPr/>
          <a:lstStyle/>
          <a:p>
            <a:r>
              <a:rPr lang="en-IN" dirty="0">
                <a:solidFill>
                  <a:srgbClr val="FF0000"/>
                </a:solidFill>
              </a:rPr>
              <a:t>What is memory caching?</a:t>
            </a:r>
            <a:endParaRPr lang="en-IN"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08C1051B-2299-4807-9441-FF6BF373DA7B}"/>
              </a:ext>
            </a:extLst>
          </p:cNvPr>
          <p:cNvSpPr>
            <a:spLocks noGrp="1"/>
          </p:cNvSpPr>
          <p:nvPr>
            <p:ph idx="1"/>
          </p:nvPr>
        </p:nvSpPr>
        <p:spPr>
          <a:xfrm>
            <a:off x="669524" y="3130642"/>
            <a:ext cx="10515600" cy="2027284"/>
          </a:xfrm>
        </p:spPr>
        <p:txBody>
          <a:bodyPr>
            <a:normAutofit/>
          </a:bodyPr>
          <a:lstStyle/>
          <a:p>
            <a:pPr marL="0" indent="0" algn="ctr">
              <a:buNone/>
            </a:pPr>
            <a:r>
              <a:rPr lang="en-US" sz="2600" b="1" dirty="0">
                <a:solidFill>
                  <a:srgbClr val="7030A0"/>
                </a:solidFill>
              </a:rPr>
              <a:t> The RAM that is used for the temporary storage is known as the cache. Since accessing RAM is significantly faster than accessing other media like hard disk drives or networks, caching helps applications run faster due to faster access to data</a:t>
            </a:r>
            <a:br>
              <a:rPr lang="en-IN" sz="3600" b="0" i="0" dirty="0">
                <a:solidFill>
                  <a:srgbClr val="333333"/>
                </a:solidFill>
                <a:effectLst/>
                <a:latin typeface="Ubuntu"/>
              </a:rPr>
            </a:br>
            <a:endParaRPr lang="en-IN" sz="4800" dirty="0">
              <a:solidFill>
                <a:srgbClr val="7030A0"/>
              </a:solidFill>
              <a:latin typeface="Agency FB" panose="020B0503020202020204" pitchFamily="34" charset="0"/>
            </a:endParaRPr>
          </a:p>
        </p:txBody>
      </p:sp>
    </p:spTree>
    <p:extLst>
      <p:ext uri="{BB962C8B-B14F-4D97-AF65-F5344CB8AC3E}">
        <p14:creationId xmlns:p14="http://schemas.microsoft.com/office/powerpoint/2010/main" val="252706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9FA1-7730-4AF3-91E1-556DD1FF3192}"/>
              </a:ext>
            </a:extLst>
          </p:cNvPr>
          <p:cNvSpPr>
            <a:spLocks noGrp="1"/>
          </p:cNvSpPr>
          <p:nvPr>
            <p:ph type="title"/>
          </p:nvPr>
        </p:nvSpPr>
        <p:spPr/>
        <p:txBody>
          <a:bodyPr/>
          <a:lstStyle/>
          <a:p>
            <a:r>
              <a:rPr lang="en-IN" dirty="0"/>
              <a:t>Distributed Cache</a:t>
            </a:r>
          </a:p>
        </p:txBody>
      </p:sp>
      <p:sp>
        <p:nvSpPr>
          <p:cNvPr id="3" name="Content Placeholder 2">
            <a:extLst>
              <a:ext uri="{FF2B5EF4-FFF2-40B4-BE49-F238E27FC236}">
                <a16:creationId xmlns:a16="http://schemas.microsoft.com/office/drawing/2014/main" id="{F7CBF50F-E3F0-4A8F-AEE0-DDFCB895715B}"/>
              </a:ext>
            </a:extLst>
          </p:cNvPr>
          <p:cNvSpPr>
            <a:spLocks noGrp="1"/>
          </p:cNvSpPr>
          <p:nvPr>
            <p:ph idx="1"/>
          </p:nvPr>
        </p:nvSpPr>
        <p:spPr>
          <a:xfrm>
            <a:off x="838200" y="1825625"/>
            <a:ext cx="10515600" cy="4122414"/>
          </a:xfrm>
        </p:spPr>
        <p:txBody>
          <a:bodyPr/>
          <a:lstStyle/>
          <a:p>
            <a:r>
              <a:rPr lang="en-US" b="0" i="0" dirty="0">
                <a:solidFill>
                  <a:srgbClr val="333333"/>
                </a:solidFill>
                <a:effectLst/>
              </a:rPr>
              <a:t>A </a:t>
            </a:r>
            <a:r>
              <a:rPr lang="en-US" b="1" i="0" dirty="0">
                <a:solidFill>
                  <a:srgbClr val="FF0000"/>
                </a:solidFill>
                <a:effectLst/>
              </a:rPr>
              <a:t>distributed cache</a:t>
            </a:r>
            <a:r>
              <a:rPr lang="en-US" b="0" i="0" dirty="0">
                <a:solidFill>
                  <a:srgbClr val="FF0000"/>
                </a:solidFill>
                <a:effectLst/>
              </a:rPr>
              <a:t> </a:t>
            </a:r>
            <a:r>
              <a:rPr lang="en-US" b="0" i="0" dirty="0">
                <a:solidFill>
                  <a:srgbClr val="333333"/>
                </a:solidFill>
                <a:effectLst/>
              </a:rPr>
              <a:t>is a system that pools together the random-access memory (RAM) of multiple networked computers into a single in-memory data store used as a data cache to provide fast access to data.</a:t>
            </a:r>
          </a:p>
          <a:p>
            <a:r>
              <a:rPr lang="en-US" dirty="0">
                <a:solidFill>
                  <a:srgbClr val="333333"/>
                </a:solidFill>
              </a:rPr>
              <a:t>While most caches are traditionally in one physical server or hardware component, a distributed cache can grow beyond the memory limits of a single computer by linking together multiple computers–referred to as a </a:t>
            </a:r>
            <a:r>
              <a:rPr lang="en-US" dirty="0">
                <a:solidFill>
                  <a:srgbClr val="333333"/>
                </a:solidFill>
                <a:hlinkClick r:id="rId2">
                  <a:extLst>
                    <a:ext uri="{A12FA001-AC4F-418D-AE19-62706E023703}">
                      <ahyp:hlinkClr xmlns:ahyp="http://schemas.microsoft.com/office/drawing/2018/hyperlinkcolor" val="tx"/>
                    </a:ext>
                  </a:extLst>
                </a:hlinkClick>
              </a:rPr>
              <a:t>distributed architecture</a:t>
            </a:r>
            <a:r>
              <a:rPr lang="en-US" dirty="0">
                <a:solidFill>
                  <a:srgbClr val="333333"/>
                </a:solidFill>
              </a:rPr>
              <a:t> or a </a:t>
            </a:r>
            <a:r>
              <a:rPr lang="en-US" b="1" dirty="0">
                <a:solidFill>
                  <a:srgbClr val="FF0000"/>
                </a:solidFill>
              </a:rPr>
              <a:t>distributed cluster</a:t>
            </a:r>
            <a:r>
              <a:rPr lang="en-US" dirty="0">
                <a:solidFill>
                  <a:srgbClr val="333333"/>
                </a:solidFill>
              </a:rPr>
              <a:t>–for larger capacity and increased processing power</a:t>
            </a:r>
            <a:endParaRPr lang="en-IN" dirty="0">
              <a:solidFill>
                <a:srgbClr val="333333"/>
              </a:solidFill>
            </a:endParaRPr>
          </a:p>
        </p:txBody>
      </p:sp>
    </p:spTree>
    <p:extLst>
      <p:ext uri="{BB962C8B-B14F-4D97-AF65-F5344CB8AC3E}">
        <p14:creationId xmlns:p14="http://schemas.microsoft.com/office/powerpoint/2010/main" val="67209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53B0AC-9046-430D-9641-BA7B7ACC7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104" y="372621"/>
            <a:ext cx="9148977" cy="6112757"/>
          </a:xfrm>
        </p:spPr>
      </p:pic>
    </p:spTree>
    <p:extLst>
      <p:ext uri="{BB962C8B-B14F-4D97-AF65-F5344CB8AC3E}">
        <p14:creationId xmlns:p14="http://schemas.microsoft.com/office/powerpoint/2010/main" val="37779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95A9-0F56-4A68-A23E-BA4993DDDBE7}"/>
              </a:ext>
            </a:extLst>
          </p:cNvPr>
          <p:cNvSpPr>
            <a:spLocks noGrp="1"/>
          </p:cNvSpPr>
          <p:nvPr>
            <p:ph type="title"/>
          </p:nvPr>
        </p:nvSpPr>
        <p:spPr/>
        <p:txBody>
          <a:bodyPr/>
          <a:lstStyle/>
          <a:p>
            <a:r>
              <a:rPr lang="en-IN" dirty="0"/>
              <a:t>Cache Access Patterns</a:t>
            </a:r>
          </a:p>
        </p:txBody>
      </p:sp>
      <p:sp>
        <p:nvSpPr>
          <p:cNvPr id="3" name="Content Placeholder 2">
            <a:extLst>
              <a:ext uri="{FF2B5EF4-FFF2-40B4-BE49-F238E27FC236}">
                <a16:creationId xmlns:a16="http://schemas.microsoft.com/office/drawing/2014/main" id="{A799790D-F0EF-460E-B855-2B3A7FB2F3B1}"/>
              </a:ext>
            </a:extLst>
          </p:cNvPr>
          <p:cNvSpPr>
            <a:spLocks noGrp="1"/>
          </p:cNvSpPr>
          <p:nvPr>
            <p:ph idx="1"/>
          </p:nvPr>
        </p:nvSpPr>
        <p:spPr/>
        <p:txBody>
          <a:bodyPr/>
          <a:lstStyle/>
          <a:p>
            <a:r>
              <a:rPr lang="en-IN" dirty="0"/>
              <a:t>Write Through</a:t>
            </a:r>
          </a:p>
          <a:p>
            <a:r>
              <a:rPr lang="en-IN" dirty="0"/>
              <a:t>Write Around</a:t>
            </a:r>
          </a:p>
          <a:p>
            <a:r>
              <a:rPr lang="en-IN" dirty="0"/>
              <a:t>Write Back</a:t>
            </a:r>
          </a:p>
        </p:txBody>
      </p:sp>
    </p:spTree>
    <p:extLst>
      <p:ext uri="{BB962C8B-B14F-4D97-AF65-F5344CB8AC3E}">
        <p14:creationId xmlns:p14="http://schemas.microsoft.com/office/powerpoint/2010/main" val="181355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7D57-092F-42EB-BC1F-7E323E3B3D4A}"/>
              </a:ext>
            </a:extLst>
          </p:cNvPr>
          <p:cNvSpPr>
            <a:spLocks noGrp="1"/>
          </p:cNvSpPr>
          <p:nvPr>
            <p:ph type="title"/>
          </p:nvPr>
        </p:nvSpPr>
        <p:spPr/>
        <p:txBody>
          <a:bodyPr/>
          <a:lstStyle/>
          <a:p>
            <a:r>
              <a:rPr lang="en-IN" dirty="0"/>
              <a:t>Write Through Cache Pattern</a:t>
            </a:r>
            <a:br>
              <a:rPr lang="en-IN" dirty="0"/>
            </a:br>
            <a:endParaRPr lang="en-IN" dirty="0"/>
          </a:p>
        </p:txBody>
      </p:sp>
      <p:sp>
        <p:nvSpPr>
          <p:cNvPr id="4" name="Content Placeholder 3">
            <a:extLst>
              <a:ext uri="{FF2B5EF4-FFF2-40B4-BE49-F238E27FC236}">
                <a16:creationId xmlns:a16="http://schemas.microsoft.com/office/drawing/2014/main" id="{6F0A03FD-7743-4605-AA30-7D58482EF444}"/>
              </a:ext>
            </a:extLst>
          </p:cNvPr>
          <p:cNvSpPr>
            <a:spLocks noGrp="1"/>
          </p:cNvSpPr>
          <p:nvPr>
            <p:ph idx="1"/>
          </p:nvPr>
        </p:nvSpPr>
        <p:spPr>
          <a:xfrm>
            <a:off x="710214" y="1825625"/>
            <a:ext cx="11008310" cy="3509855"/>
          </a:xfrm>
        </p:spPr>
        <p:txBody>
          <a:bodyPr>
            <a:normAutofit/>
          </a:bodyPr>
          <a:lstStyle/>
          <a:p>
            <a:pPr>
              <a:buFont typeface="Wingdings" panose="05000000000000000000" pitchFamily="2" charset="2"/>
              <a:buChar char="v"/>
            </a:pPr>
            <a:r>
              <a:rPr lang="en-IN" sz="3600" dirty="0"/>
              <a:t>When ever write request comes , write operation will be done in cache system.</a:t>
            </a:r>
          </a:p>
          <a:p>
            <a:pPr>
              <a:buFont typeface="Wingdings" panose="05000000000000000000" pitchFamily="2" charset="2"/>
              <a:buChar char="v"/>
            </a:pPr>
            <a:r>
              <a:rPr lang="en-IN" sz="3600" dirty="0"/>
              <a:t>From the Cache , data will be written to Database System.</a:t>
            </a:r>
          </a:p>
          <a:p>
            <a:pPr>
              <a:buFont typeface="Wingdings" panose="05000000000000000000" pitchFamily="2" charset="2"/>
              <a:buChar char="v"/>
            </a:pPr>
            <a:r>
              <a:rPr lang="en-IN" sz="3600" dirty="0"/>
              <a:t>Once Data is written in database successfully, acknowledgement will be sent to Client Application.</a:t>
            </a:r>
          </a:p>
        </p:txBody>
      </p:sp>
    </p:spTree>
    <p:extLst>
      <p:ext uri="{BB962C8B-B14F-4D97-AF65-F5344CB8AC3E}">
        <p14:creationId xmlns:p14="http://schemas.microsoft.com/office/powerpoint/2010/main" val="198040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7D57-092F-42EB-BC1F-7E323E3B3D4A}"/>
              </a:ext>
            </a:extLst>
          </p:cNvPr>
          <p:cNvSpPr>
            <a:spLocks noGrp="1"/>
          </p:cNvSpPr>
          <p:nvPr>
            <p:ph type="title"/>
          </p:nvPr>
        </p:nvSpPr>
        <p:spPr/>
        <p:txBody>
          <a:bodyPr/>
          <a:lstStyle/>
          <a:p>
            <a:r>
              <a:rPr lang="en-IN" dirty="0"/>
              <a:t>Write Through Cache Pattern</a:t>
            </a:r>
            <a:br>
              <a:rPr lang="en-IN" dirty="0"/>
            </a:br>
            <a:endParaRPr lang="en-IN" dirty="0"/>
          </a:p>
        </p:txBody>
      </p:sp>
      <p:pic>
        <p:nvPicPr>
          <p:cNvPr id="5" name="Content Placeholder 4">
            <a:extLst>
              <a:ext uri="{FF2B5EF4-FFF2-40B4-BE49-F238E27FC236}">
                <a16:creationId xmlns:a16="http://schemas.microsoft.com/office/drawing/2014/main" id="{6FA7875E-F911-4ECE-A3B1-9F25E7C2A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758" y="1690688"/>
            <a:ext cx="10515600" cy="4521705"/>
          </a:xfrm>
        </p:spPr>
      </p:pic>
    </p:spTree>
    <p:extLst>
      <p:ext uri="{BB962C8B-B14F-4D97-AF65-F5344CB8AC3E}">
        <p14:creationId xmlns:p14="http://schemas.microsoft.com/office/powerpoint/2010/main" val="387038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1456</TotalTime>
  <Words>782</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Agency FB</vt:lpstr>
      <vt:lpstr>Arial</vt:lpstr>
      <vt:lpstr>Calibri</vt:lpstr>
      <vt:lpstr>Calibri Light</vt:lpstr>
      <vt:lpstr>Ubuntu</vt:lpstr>
      <vt:lpstr>Wingdings</vt:lpstr>
      <vt:lpstr>Office Theme</vt:lpstr>
      <vt:lpstr>Spring Boot Caching With Redis</vt:lpstr>
      <vt:lpstr>What is Caching </vt:lpstr>
      <vt:lpstr>What is memory caching?</vt:lpstr>
      <vt:lpstr>What is memory caching?</vt:lpstr>
      <vt:lpstr>Distributed Cache</vt:lpstr>
      <vt:lpstr>PowerPoint Presentation</vt:lpstr>
      <vt:lpstr>Cache Access Patterns</vt:lpstr>
      <vt:lpstr>Write Through Cache Pattern </vt:lpstr>
      <vt:lpstr>Write Through Cache Pattern </vt:lpstr>
      <vt:lpstr>Write Around </vt:lpstr>
      <vt:lpstr>Write Around </vt:lpstr>
      <vt:lpstr>Write Back</vt:lpstr>
      <vt:lpstr>Write Back Pattern</vt:lpstr>
      <vt:lpstr>CACHE EVICTION(Removal) POLICIES</vt:lpstr>
      <vt:lpstr>CACHE EVICTION(Removal) POLICIES</vt:lpstr>
      <vt:lpstr>Caching core concepts</vt:lpstr>
      <vt:lpstr>Cache Hit</vt:lpstr>
      <vt:lpstr>Cache Miss</vt:lpstr>
      <vt:lpstr>Cache Eviction </vt:lpstr>
      <vt:lpstr>HIT OR MISS</vt:lpstr>
      <vt:lpstr>Caching Implementations</vt:lpstr>
      <vt:lpstr>Spring Boot 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Caching With Redis</dc:title>
  <dc:creator>Subramanian Murugan</dc:creator>
  <cp:lastModifiedBy>Subramanian Murugan</cp:lastModifiedBy>
  <cp:revision>58</cp:revision>
  <dcterms:created xsi:type="dcterms:W3CDTF">2020-12-11T06:54:41Z</dcterms:created>
  <dcterms:modified xsi:type="dcterms:W3CDTF">2020-12-13T14:27:39Z</dcterms:modified>
</cp:coreProperties>
</file>