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dirty="0">
                <a:solidFill>
                  <a:srgbClr val="FF0000"/>
                </a:solidFill>
              </a:rPr>
              <a:t>Web Accessibility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Subramanian Murugan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Global Impact and Legal Basis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Over 1 billion people with disabilities (15-20% population).</a:t>
            </a:r>
          </a:p>
          <a:p>
            <a:r>
              <a:t>UN Convention defines web access as a human right.</a:t>
            </a:r>
          </a:p>
          <a:p>
            <a:r>
              <a:t>Many countries have ratified and enforce accessibility policies.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Accessibility benefits everyone, not just people with disabilities.</a:t>
            </a:r>
          </a:p>
          <a:p>
            <a:r>
              <a:rPr dirty="0"/>
              <a:t>It is essential, regardless of legal requirements.</a:t>
            </a:r>
          </a:p>
          <a:p>
            <a:r>
              <a:rPr dirty="0"/>
              <a:t>Visit w3.org/WAI for more information.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BB7A-6CBC-E8D8-9B90-CE30C9F0E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645395"/>
          </a:xfrm>
        </p:spPr>
        <p:txBody>
          <a:bodyPr>
            <a:normAutofit/>
          </a:bodyPr>
          <a:lstStyle/>
          <a:p>
            <a:r>
              <a:rPr lang="en-US" b="1" i="1" dirty="0"/>
              <a:t>“The power of the Web is in its universality.</a:t>
            </a:r>
            <a:br>
              <a:rPr lang="en-US" b="1" i="1" dirty="0"/>
            </a:br>
            <a:r>
              <a:rPr lang="en-US" b="1" i="1" dirty="0"/>
              <a:t>Access by everyone regardless of disability is an essential aspect.”</a:t>
            </a:r>
            <a:br>
              <a:rPr lang="en-US" b="1" i="1" dirty="0"/>
            </a:br>
            <a:r>
              <a:rPr lang="en-US" b="1" i="1" dirty="0"/>
              <a:t>By</a:t>
            </a:r>
            <a:br>
              <a:rPr lang="en-US" b="1" i="1" dirty="0"/>
            </a:br>
            <a:r>
              <a:rPr lang="en-US" sz="2800" dirty="0"/>
              <a:t>Tim Berners-Lee, W3C Director and inventor of the World Wide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41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Web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The Web is essential in daily life - work, home, and on the road.</a:t>
            </a:r>
          </a:p>
          <a:p>
            <a:r>
              <a:rPr dirty="0"/>
              <a:t>Web accessibility ensures people with disabilities can use the Web equally.</a:t>
            </a:r>
          </a:p>
          <a:p>
            <a:r>
              <a:rPr dirty="0"/>
              <a:t>Examples: </a:t>
            </a:r>
            <a:r>
              <a:rPr dirty="0" err="1"/>
              <a:t>mouthstick</a:t>
            </a:r>
            <a:r>
              <a:rPr dirty="0"/>
              <a:t> users, caption users, screen reader users.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Captions help in loud or quiet environments.</a:t>
            </a:r>
          </a:p>
          <a:p>
            <a:r>
              <a:t>Good color contrast aids visibility in glare.</a:t>
            </a:r>
          </a:p>
          <a:p>
            <a:r>
              <a:t>Helps users with age-related impairments.</a:t>
            </a:r>
          </a:p>
          <a:p>
            <a:r>
              <a:t>Improved layout and design enhances user experience for all.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Accessibility in Web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Accessibility features can be built into HTML and other technologies.</a:t>
            </a:r>
          </a:p>
          <a:p>
            <a:r>
              <a:t>Text alternatives for images aid screen readers and SEO.</a:t>
            </a:r>
          </a:p>
          <a:p>
            <a:r>
              <a:t>Headings, labels, and semantic code improve accessibility and quality.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Supporting Tools and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Authoring tools (e.g., CMS, editors) help create accessible content.</a:t>
            </a:r>
          </a:p>
          <a:p>
            <a:r>
              <a:t>Browsers, media players, and apps must support accessibility features.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W3C Accessibility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W3C standards help make the Web accessible globally.</a:t>
            </a:r>
          </a:p>
          <a:p>
            <a:r>
              <a:rPr dirty="0"/>
              <a:t>Most known: Web Content Accessibility Guidelines (WCAG).</a:t>
            </a:r>
          </a:p>
          <a:p>
            <a:r>
              <a:rPr dirty="0"/>
              <a:t>WCAG is ISO standard 40500 and EN 301 549 in Europe.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WCAG Principles</a:t>
            </a:r>
            <a:br>
              <a:rPr lang="en-US" dirty="0"/>
            </a:br>
            <a:r>
              <a:rPr lang="en-US" dirty="0"/>
              <a:t>(POUR Principles)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Perceivable - content can be seen or heard.</a:t>
            </a:r>
          </a:p>
          <a:p>
            <a:r>
              <a:t>Operable - accessible by typing or voice.</a:t>
            </a:r>
          </a:p>
          <a:p>
            <a:r>
              <a:t>Understandable - clear, simple language.</a:t>
            </a:r>
          </a:p>
          <a:p>
            <a:r>
              <a:t>Robust - compatible with assistive technologies.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Other W3C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ATAG </a:t>
            </a:r>
            <a:r>
              <a:rPr lang="en-US" dirty="0"/>
              <a:t>– (Authoring Tool Accessibility) Guide line)</a:t>
            </a:r>
            <a:r>
              <a:rPr dirty="0"/>
              <a:t> for authoring tools like CMS and code editors.</a:t>
            </a:r>
          </a:p>
          <a:p>
            <a:r>
              <a:rPr dirty="0"/>
              <a:t>UAAG </a:t>
            </a:r>
            <a:r>
              <a:rPr lang="en-US" dirty="0"/>
              <a:t>– (User Agent Accessibility Guide Line)</a:t>
            </a:r>
            <a:r>
              <a:rPr dirty="0"/>
              <a:t> for browsers and media players.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366</Words>
  <Application>Microsoft Office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Web Accessibility Overview</vt:lpstr>
      <vt:lpstr>“The power of the Web is in its universality. Access by everyone regardless of disability is an essential aspect.” By Tim Berners-Lee, W3C Director and inventor of the World Wide Web</vt:lpstr>
      <vt:lpstr>Introduction to Web Accessibility</vt:lpstr>
      <vt:lpstr>Benefits of Accessibility</vt:lpstr>
      <vt:lpstr>Accessibility in Web Technologies</vt:lpstr>
      <vt:lpstr>Supporting Tools and Software</vt:lpstr>
      <vt:lpstr>W3C Accessibility Standards</vt:lpstr>
      <vt:lpstr>WCAG Principles (POUR Principles)</vt:lpstr>
      <vt:lpstr>Other W3C Guidelines</vt:lpstr>
      <vt:lpstr>Global Impact and Legal Basis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Subramanian Murugan</cp:lastModifiedBy>
  <cp:revision>5</cp:revision>
  <dcterms:created xsi:type="dcterms:W3CDTF">2013-01-27T09:14:16Z</dcterms:created>
  <dcterms:modified xsi:type="dcterms:W3CDTF">2025-07-07T06:03:07Z</dcterms:modified>
  <cp:category/>
</cp:coreProperties>
</file>