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5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8" r:id="rId5"/>
    <p:sldId id="257" r:id="rId6"/>
    <p:sldId id="260" r:id="rId7"/>
    <p:sldId id="276" r:id="rId8"/>
    <p:sldId id="262" r:id="rId9"/>
    <p:sldId id="278" r:id="rId10"/>
    <p:sldId id="261" r:id="rId11"/>
    <p:sldId id="273" r:id="rId12"/>
    <p:sldId id="258" r:id="rId13"/>
    <p:sldId id="259" r:id="rId14"/>
    <p:sldId id="271" r:id="rId15"/>
    <p:sldId id="272" r:id="rId16"/>
    <p:sldId id="265" r:id="rId17"/>
    <p:sldId id="275" r:id="rId18"/>
    <p:sldId id="266" r:id="rId19"/>
    <p:sldId id="264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875C8-751D-4166-80B3-0F60D7773E3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012DB-CA4D-459D-972F-B269C5AFA2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44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76752-0C6F-4163-A3A9-82F2BC3FFF7A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72422-1D80-49FB-81AA-FAC88FEA6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3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72422-1D80-49FB-81AA-FAC88FEA6B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9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916238" y="4437063"/>
            <a:ext cx="471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i="1" dirty="0" smtClean="0"/>
              <a:t>Prepared by Ray Stoneham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298" y="1428736"/>
            <a:ext cx="5572164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926" y="3000372"/>
            <a:ext cx="4714908" cy="107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 userDrawn="1"/>
        </p:nvCxnSpPr>
        <p:spPr>
          <a:xfrm>
            <a:off x="0" y="784225"/>
            <a:ext cx="9144000" cy="1588"/>
          </a:xfrm>
          <a:prstGeom prst="straightConnector1">
            <a:avLst/>
          </a:prstGeom>
          <a:ln w="38100" cmpd="dbl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CD711-5BC4-4819-92A1-D48CDC013CC8}" type="datetime1">
              <a:rPr lang="en-GB"/>
              <a:pPr>
                <a:defRPr/>
              </a:pPr>
              <a:t>26/02/2016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3AD7-9E43-4E11-BFF6-AA5A361BCE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1" name="Picture 14" descr="University of Greenwich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7828"/>
            <a:ext cx="1368152" cy="676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 userDrawn="1"/>
        </p:nvCxnSpPr>
        <p:spPr>
          <a:xfrm>
            <a:off x="0" y="784225"/>
            <a:ext cx="9144000" cy="1588"/>
          </a:xfrm>
          <a:prstGeom prst="straightConnector1">
            <a:avLst/>
          </a:prstGeom>
          <a:ln w="38100" cmpd="dbl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240B-DBF7-493D-8F5F-9A0833003A01}" type="datetime1">
              <a:rPr lang="en-GB"/>
              <a:pPr>
                <a:defRPr/>
              </a:pPr>
              <a:t>26/02/2016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4AAE9-146A-4649-BE4D-60D7F13958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1" name="Picture 14" descr="University of Greenwich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7828"/>
            <a:ext cx="1368152" cy="676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4FA5-1975-4289-BAF8-52BE29432845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44ABC0-3500-491A-9AF6-70F8B411B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12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9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7384"/>
            <a:ext cx="9144000" cy="6885384"/>
            <a:chOff x="0" y="-27384"/>
            <a:chExt cx="9144000" cy="6885384"/>
          </a:xfrm>
        </p:grpSpPr>
        <p:pic>
          <p:nvPicPr>
            <p:cNvPr id="1026" name="Picture 8" descr="C:\computerandwoman.gif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0"/>
              <a:ext cx="5184576" cy="83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15" descr="C:\378776_378776.jp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6093296"/>
              <a:ext cx="1908000" cy="738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17" descr="C:\untitled5.bmp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" y="836712"/>
              <a:ext cx="1907703" cy="5235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3" descr="180px-Tablet.jpg"/>
            <p:cNvPicPr>
              <a:picLocks noChangeAspect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59200" y="5885048"/>
              <a:ext cx="784800" cy="97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18" descr="C:\untitled4.bmp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358188" y="-27384"/>
              <a:ext cx="785812" cy="259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9" descr="C:\untitled3.bmp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358188" y="2564904"/>
              <a:ext cx="785812" cy="3324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0" y="5164608"/>
              <a:ext cx="1908000" cy="928688"/>
              <a:chOff x="0" y="5143500"/>
              <a:chExt cx="2214563" cy="928688"/>
            </a:xfrm>
          </p:grpSpPr>
          <p:pic>
            <p:nvPicPr>
              <p:cNvPr id="1033" name="Picture 2" descr="handandmarker.jpg"/>
              <p:cNvPicPr>
                <a:picLocks noChangeAspect="1"/>
              </p:cNvPicPr>
              <p:nvPr userDrawn="1"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0" y="5143500"/>
                <a:ext cx="1000125" cy="92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4" name="Picture 13" descr="C:\crbs0691463.jpg"/>
              <p:cNvPicPr>
                <a:picLocks noChangeAspect="1" noChangeArrowheads="1"/>
              </p:cNvPicPr>
              <p:nvPr userDrawn="1"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000125" y="5143500"/>
                <a:ext cx="1214438" cy="92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036" name="Picture 12" descr="University of Greenwich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512" y="1512"/>
              <a:ext cx="1688168" cy="835200"/>
            </a:xfrm>
            <a:prstGeom prst="rect">
              <a:avLst/>
            </a:prstGeom>
            <a:noFill/>
          </p:spPr>
        </p:pic>
        <p:pic>
          <p:nvPicPr>
            <p:cNvPr id="1040" name="Picture 16" descr="http://media.t3.com/img/resized/ty/xl_typing.jpg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07705" y="1512"/>
              <a:ext cx="1484799" cy="835200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8930-0FA9-4088-8018-838E36F17F41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6398-6C2E-409C-9579-69CB9655D97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tx2">
                <a:lumMod val="75000"/>
              </a:schemeClr>
            </a:gs>
            <a:gs pos="100000">
              <a:srgbClr val="A0BBDC">
                <a:alpha val="0"/>
              </a:srgbClr>
            </a:gs>
            <a:gs pos="0">
              <a:srgbClr val="A0BBDC">
                <a:alpha val="0"/>
              </a:srgbClr>
            </a:gs>
            <a:gs pos="99000">
              <a:schemeClr val="accent1">
                <a:tint val="23500"/>
                <a:satMod val="160000"/>
                <a:alpha val="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3063" y="71438"/>
            <a:ext cx="6000750" cy="642937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9512" y="857250"/>
            <a:ext cx="8784976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88" y="6421438"/>
            <a:ext cx="1000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7BB7174-924F-4E2F-B70F-53CDAA245B29}" type="datetime1">
              <a:rPr lang="en-GB"/>
              <a:pPr>
                <a:defRPr/>
              </a:pPr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8750" y="6421438"/>
            <a:ext cx="6286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6688" y="642143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778FD6-3BA2-4BC8-AA39-D27BF508E5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0" y="784225"/>
            <a:ext cx="9144000" cy="1588"/>
          </a:xfrm>
          <a:prstGeom prst="straightConnector1">
            <a:avLst/>
          </a:prstGeom>
          <a:ln w="38100" cmpd="dbl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University of Greenwi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87828"/>
            <a:ext cx="1368152" cy="67687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/>
      <p:bldP spid="5" grpId="0"/>
      <p:bldP spid="6" grpId="0"/>
    </p:bld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5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gre.ac.uk/course/view.php?id=6348" TargetMode="External"/><Relationship Id="rId2" Type="http://schemas.openxmlformats.org/officeDocument/2006/relationships/hyperlink" Target="https://www.youtube.com/watch?v=NDgqqPvMn0U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gre.ac.uk/study_skills/referenc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Kco-0ye3y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endnoteweb.com/" TargetMode="External"/><Relationship Id="rId7" Type="http://schemas.openxmlformats.org/officeDocument/2006/relationships/hyperlink" Target="https://www.zotero.org/support/quick_start_guide" TargetMode="External"/><Relationship Id="rId2" Type="http://schemas.openxmlformats.org/officeDocument/2006/relationships/hyperlink" Target="http://moodle.gre.ac.uk/mod/resource/view.php?id=15259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qiqqa.com/" TargetMode="External"/><Relationship Id="rId5" Type="http://schemas.openxmlformats.org/officeDocument/2006/relationships/hyperlink" Target="http://www.mendeley.com/" TargetMode="External"/><Relationship Id="rId4" Type="http://schemas.openxmlformats.org/officeDocument/2006/relationships/hyperlink" Target="http://www.citethisform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s1.gre.ac.uk/student/Generalresources/FormatImages.pdf" TargetMode="External"/><Relationship Id="rId2" Type="http://schemas.openxmlformats.org/officeDocument/2006/relationships/hyperlink" Target="https://cms1.gre.ac.uk/student/Generalresources/SnippingTool.pdf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Formatting your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How to get a few extra marks with a little extra effort, and learn good skills at the same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5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built-in facility of your wordprocessor</a:t>
            </a:r>
          </a:p>
          <a:p>
            <a:r>
              <a:rPr lang="en-GB" dirty="0" smtClean="0"/>
              <a:t>Check for errors</a:t>
            </a:r>
          </a:p>
          <a:p>
            <a:r>
              <a:rPr lang="en-GB" dirty="0" smtClean="0"/>
              <a:t>Ensure section names are short and appropriate</a:t>
            </a:r>
          </a:p>
          <a:p>
            <a:r>
              <a:rPr lang="en-GB" dirty="0" smtClean="0"/>
              <a:t>Make sure you update the </a:t>
            </a:r>
            <a:r>
              <a:rPr lang="en-GB" dirty="0" err="1" smtClean="0"/>
              <a:t>ToC</a:t>
            </a:r>
            <a:r>
              <a:rPr lang="en-GB" dirty="0" smtClean="0"/>
              <a:t> if you edit the document</a:t>
            </a:r>
          </a:p>
          <a:p>
            <a:r>
              <a:rPr lang="en-GB" dirty="0" smtClean="0"/>
              <a:t>Include a separate </a:t>
            </a:r>
            <a:r>
              <a:rPr lang="en-GB" b="1" dirty="0" smtClean="0"/>
              <a:t>Table of Illustrations </a:t>
            </a:r>
            <a:r>
              <a:rPr lang="en-GB" dirty="0" smtClean="0"/>
              <a:t>if appropriate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8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Understand</a:t>
            </a:r>
            <a:r>
              <a:rPr lang="en-GB" dirty="0" smtClean="0"/>
              <a:t> why referencing is important</a:t>
            </a:r>
          </a:p>
          <a:p>
            <a:r>
              <a:rPr lang="en-GB" dirty="0" smtClean="0"/>
              <a:t>Use Harvard Referencing</a:t>
            </a:r>
          </a:p>
          <a:p>
            <a:pPr lvl="1"/>
            <a:r>
              <a:rPr lang="en-GB" dirty="0" smtClean="0">
                <a:hlinkClick r:id="rId2"/>
              </a:rPr>
              <a:t>Excellent video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University Moodle Course</a:t>
            </a:r>
            <a:endParaRPr lang="en-GB" dirty="0"/>
          </a:p>
          <a:p>
            <a:pPr lvl="1"/>
            <a:r>
              <a:rPr lang="en-GB" dirty="0" smtClean="0">
                <a:hlinkClick r:id="rId4"/>
              </a:rPr>
              <a:t>University Guide</a:t>
            </a:r>
            <a:endParaRPr lang="en-GB" dirty="0" smtClean="0"/>
          </a:p>
          <a:p>
            <a:r>
              <a:rPr lang="en-GB" dirty="0" smtClean="0"/>
              <a:t>Identify the surname (family name) of authors</a:t>
            </a:r>
          </a:p>
          <a:p>
            <a:r>
              <a:rPr lang="en-GB" dirty="0" smtClean="0"/>
              <a:t>Identify authors and dates for web pages</a:t>
            </a:r>
          </a:p>
          <a:p>
            <a:r>
              <a:rPr lang="en-GB" dirty="0" smtClean="0"/>
              <a:t>Give </a:t>
            </a:r>
            <a:r>
              <a:rPr lang="en-GB" b="1" dirty="0" smtClean="0"/>
              <a:t>primary sources </a:t>
            </a:r>
            <a:r>
              <a:rPr lang="en-GB" dirty="0" smtClean="0"/>
              <a:t>if possible</a:t>
            </a:r>
          </a:p>
          <a:p>
            <a:pPr lvl="1"/>
            <a:r>
              <a:rPr lang="en-GB" dirty="0" smtClean="0"/>
              <a:t>NOT Wikipedia</a:t>
            </a:r>
          </a:p>
          <a:p>
            <a:r>
              <a:rPr lang="en-GB" dirty="0" smtClean="0"/>
              <a:t>Know </a:t>
            </a:r>
            <a:r>
              <a:rPr lang="en-GB" dirty="0"/>
              <a:t>the difference between a </a:t>
            </a:r>
            <a:r>
              <a:rPr lang="en-GB" b="1" dirty="0"/>
              <a:t>reference</a:t>
            </a:r>
            <a:r>
              <a:rPr lang="en-GB" dirty="0"/>
              <a:t> and a </a:t>
            </a:r>
            <a:r>
              <a:rPr lang="en-GB" b="1" dirty="0"/>
              <a:t>bibliography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reference list</a:t>
            </a:r>
            <a:r>
              <a:rPr lang="en-GB" dirty="0"/>
              <a:t> contains only those sources you actually referred to </a:t>
            </a:r>
            <a:r>
              <a:rPr lang="en-GB" dirty="0" smtClean="0"/>
              <a:t>(cited) in </a:t>
            </a:r>
            <a:r>
              <a:rPr lang="en-GB" dirty="0"/>
              <a:t>your </a:t>
            </a:r>
            <a:r>
              <a:rPr lang="en-GB" dirty="0" smtClean="0"/>
              <a:t>work</a:t>
            </a:r>
          </a:p>
          <a:p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each </a:t>
            </a:r>
            <a:r>
              <a:rPr lang="en-GB" dirty="0" smtClean="0"/>
              <a:t>reference on </a:t>
            </a:r>
            <a:r>
              <a:rPr lang="en-GB" dirty="0"/>
              <a:t>your </a:t>
            </a:r>
            <a:r>
              <a:rPr lang="en-GB" dirty="0" smtClean="0"/>
              <a:t>list </a:t>
            </a:r>
            <a:r>
              <a:rPr lang="en-GB" dirty="0"/>
              <a:t>there will be some citation in your </a:t>
            </a:r>
            <a:r>
              <a:rPr lang="en-GB" dirty="0" smtClean="0"/>
              <a:t>work</a:t>
            </a:r>
          </a:p>
          <a:p>
            <a:r>
              <a:rPr lang="en-GB" dirty="0" smtClean="0"/>
              <a:t>References </a:t>
            </a:r>
            <a:r>
              <a:rPr lang="en-GB" dirty="0"/>
              <a:t>can be listed in the order in which they appear (in which case they are numbered 1, 2, 3, etc.) or an author [date] system can be </a:t>
            </a:r>
            <a:r>
              <a:rPr lang="en-GB" dirty="0" smtClean="0"/>
              <a:t>used </a:t>
            </a:r>
          </a:p>
          <a:p>
            <a:r>
              <a:rPr lang="en-GB" dirty="0" smtClean="0"/>
              <a:t>References </a:t>
            </a:r>
            <a:r>
              <a:rPr lang="en-GB" dirty="0"/>
              <a:t>are specific (</a:t>
            </a:r>
            <a:r>
              <a:rPr lang="en-GB" dirty="0" err="1"/>
              <a:t>eg</a:t>
            </a:r>
            <a:r>
              <a:rPr lang="en-GB" dirty="0"/>
              <a:t> to a  specific page or web URL) so page numbers are </a:t>
            </a:r>
            <a:r>
              <a:rPr lang="en-GB" dirty="0" smtClean="0"/>
              <a:t>expected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b="1" dirty="0"/>
              <a:t>bibliography</a:t>
            </a:r>
            <a:r>
              <a:rPr lang="en-GB" dirty="0"/>
              <a:t> is a list of all </a:t>
            </a:r>
            <a:r>
              <a:rPr lang="en-GB" b="1" dirty="0" smtClean="0"/>
              <a:t>relevant</a:t>
            </a:r>
            <a:r>
              <a:rPr lang="en-GB" dirty="0" smtClean="0"/>
              <a:t> sources </a:t>
            </a:r>
            <a:r>
              <a:rPr lang="en-GB" dirty="0"/>
              <a:t>you </a:t>
            </a:r>
            <a:r>
              <a:rPr lang="en-GB" dirty="0" smtClean="0"/>
              <a:t>consulted</a:t>
            </a:r>
          </a:p>
          <a:p>
            <a:r>
              <a:rPr lang="en-GB" dirty="0" smtClean="0"/>
              <a:t>This </a:t>
            </a:r>
            <a:r>
              <a:rPr lang="en-GB" dirty="0"/>
              <a:t>list contains all those books, articles, website, etc. you cite in your work but also those ones you consulted but didn't actually </a:t>
            </a:r>
            <a:r>
              <a:rPr lang="en-GB" dirty="0" smtClean="0"/>
              <a:t>cite</a:t>
            </a:r>
          </a:p>
          <a:p>
            <a:r>
              <a:rPr lang="en-GB" dirty="0" smtClean="0"/>
              <a:t>Bibliography </a:t>
            </a:r>
            <a:r>
              <a:rPr lang="en-GB" dirty="0"/>
              <a:t>entries can be quite general (e.g. a whole book or website) or specific (e.g. a chapter in a book</a:t>
            </a:r>
            <a:r>
              <a:rPr lang="en-GB" dirty="0" smtClean="0"/>
              <a:t>)</a:t>
            </a:r>
            <a:endParaRPr lang="en-GB" b="1" dirty="0" smtClean="0"/>
          </a:p>
          <a:p>
            <a:r>
              <a:rPr lang="en-GB" b="1" dirty="0" smtClean="0"/>
              <a:t>Bibliographies </a:t>
            </a:r>
            <a:r>
              <a:rPr lang="en-GB" b="1" dirty="0"/>
              <a:t>must be in alphabetical order by </a:t>
            </a:r>
            <a:r>
              <a:rPr lang="en-GB" b="1" dirty="0" smtClean="0"/>
              <a:t>surname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1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 with Referencing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MS Word</a:t>
            </a:r>
          </a:p>
          <a:p>
            <a:pPr lvl="1"/>
            <a:r>
              <a:rPr lang="en-GB" dirty="0" smtClean="0"/>
              <a:t>Use Harvard (Anglia) style </a:t>
            </a:r>
          </a:p>
          <a:p>
            <a:pPr lvl="1"/>
            <a:r>
              <a:rPr lang="en-GB" dirty="0" smtClean="0">
                <a:hlinkClick r:id="rId2"/>
              </a:rPr>
              <a:t>Watch this excellent video</a:t>
            </a:r>
            <a:endParaRPr lang="en-GB" dirty="0" smtClean="0"/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Identifying the surname</a:t>
            </a:r>
          </a:p>
          <a:p>
            <a:pPr lvl="2"/>
            <a:r>
              <a:rPr lang="en-GB" dirty="0" smtClean="0"/>
              <a:t>Christine </a:t>
            </a:r>
            <a:r>
              <a:rPr lang="en-GB" b="1" dirty="0" smtClean="0"/>
              <a:t>du </a:t>
            </a:r>
            <a:r>
              <a:rPr lang="en-GB" b="1" dirty="0" err="1" smtClean="0"/>
              <a:t>Toit</a:t>
            </a:r>
            <a:endParaRPr lang="en-GB" dirty="0"/>
          </a:p>
          <a:p>
            <a:pPr lvl="2"/>
            <a:r>
              <a:rPr lang="en-GB" dirty="0" smtClean="0"/>
              <a:t>du </a:t>
            </a:r>
            <a:r>
              <a:rPr lang="en-GB" dirty="0" err="1" smtClean="0"/>
              <a:t>Toit</a:t>
            </a:r>
            <a:r>
              <a:rPr lang="en-GB" dirty="0" smtClean="0"/>
              <a:t>, Christine</a:t>
            </a:r>
          </a:p>
          <a:p>
            <a:pPr lvl="1"/>
            <a:r>
              <a:rPr lang="en-GB" dirty="0" smtClean="0"/>
              <a:t>Multiple authors (more than 2)</a:t>
            </a:r>
          </a:p>
          <a:p>
            <a:pPr lvl="2"/>
            <a:r>
              <a:rPr lang="en-GB" dirty="0" smtClean="0"/>
              <a:t>Stoneham, R., Kiernan, M. et al.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Reference Management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EndNote</a:t>
            </a:r>
            <a:endParaRPr lang="en-GB" dirty="0" smtClean="0"/>
          </a:p>
          <a:p>
            <a:pPr lvl="1"/>
            <a:r>
              <a:rPr lang="en-GB" dirty="0" err="1" smtClean="0">
                <a:hlinkClick r:id="rId3"/>
              </a:rPr>
              <a:t>MyEndNoteWeb</a:t>
            </a:r>
            <a:endParaRPr lang="en-GB" dirty="0" smtClean="0"/>
          </a:p>
          <a:p>
            <a:r>
              <a:rPr lang="en-GB" dirty="0">
                <a:hlinkClick r:id="rId4"/>
              </a:rPr>
              <a:t>Cite This For </a:t>
            </a:r>
            <a:r>
              <a:rPr lang="en-GB" dirty="0" smtClean="0">
                <a:hlinkClick r:id="rId4"/>
              </a:rPr>
              <a:t>Me</a:t>
            </a:r>
            <a:endParaRPr lang="en-GB" dirty="0" smtClean="0"/>
          </a:p>
          <a:p>
            <a:r>
              <a:rPr lang="en-GB" dirty="0" err="1" smtClean="0">
                <a:hlinkClick r:id="rId5"/>
              </a:rPr>
              <a:t>Mendeley</a:t>
            </a:r>
            <a:endParaRPr lang="en-GB" dirty="0" smtClean="0"/>
          </a:p>
          <a:p>
            <a:r>
              <a:rPr lang="en-GB" dirty="0" err="1" smtClean="0">
                <a:hlinkClick r:id="rId6"/>
              </a:rPr>
              <a:t>Qiqqa</a:t>
            </a:r>
            <a:endParaRPr lang="en-GB" dirty="0" smtClean="0"/>
          </a:p>
          <a:p>
            <a:r>
              <a:rPr lang="en-GB" dirty="0" err="1" smtClean="0">
                <a:hlinkClick r:id="rId7"/>
              </a:rPr>
              <a:t>Zotero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4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Contain supporting documentation referenced in the main body of the report</a:t>
            </a:r>
          </a:p>
          <a:p>
            <a:r>
              <a:rPr lang="en-GB" dirty="0" smtClean="0"/>
              <a:t>Labelled Appendix A, B, C, etc.</a:t>
            </a:r>
          </a:p>
          <a:p>
            <a:r>
              <a:rPr lang="en-GB" dirty="0" smtClean="0"/>
              <a:t>Appendices must always be </a:t>
            </a:r>
            <a:r>
              <a:rPr lang="en-GB" b="1" dirty="0" smtClean="0"/>
              <a:t>after everything else </a:t>
            </a:r>
            <a:r>
              <a:rPr lang="en-GB" dirty="0" smtClean="0"/>
              <a:t>in the report</a:t>
            </a:r>
          </a:p>
          <a:p>
            <a:r>
              <a:rPr lang="en-GB" dirty="0" smtClean="0"/>
              <a:t>Appendices must be after the Bibliography</a:t>
            </a:r>
          </a:p>
          <a:p>
            <a:r>
              <a:rPr lang="en-GB" dirty="0" smtClean="0"/>
              <a:t>You do not necessarily need appendices</a:t>
            </a:r>
          </a:p>
          <a:p>
            <a:r>
              <a:rPr lang="en-GB" dirty="0" smtClean="0"/>
              <a:t>But if you have them you must </a:t>
            </a:r>
            <a:r>
              <a:rPr lang="en-GB" b="1" dirty="0" smtClean="0"/>
              <a:t>cross-reference </a:t>
            </a:r>
            <a:r>
              <a:rPr lang="en-GB" dirty="0" smtClean="0"/>
              <a:t>them all somewhere in the text</a:t>
            </a:r>
          </a:p>
        </p:txBody>
      </p:sp>
    </p:spTree>
    <p:extLst>
      <p:ext uri="{BB962C8B-B14F-4D97-AF65-F5344CB8AC3E}">
        <p14:creationId xmlns:p14="http://schemas.microsoft.com/office/powerpoint/2010/main" val="31798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 NOT SHOUT</a:t>
            </a:r>
          </a:p>
          <a:p>
            <a:r>
              <a:rPr lang="en-GB" u="sng" dirty="0" smtClean="0"/>
              <a:t>Avoid using underline – it is ugly</a:t>
            </a:r>
          </a:p>
          <a:p>
            <a:r>
              <a:rPr lang="en-GB" dirty="0" smtClean="0"/>
              <a:t>Check your </a:t>
            </a:r>
            <a:r>
              <a:rPr lang="en-GB" dirty="0" err="1" smtClean="0"/>
              <a:t>speling</a:t>
            </a:r>
            <a:r>
              <a:rPr lang="en-GB" dirty="0" smtClean="0"/>
              <a:t> </a:t>
            </a:r>
          </a:p>
          <a:p>
            <a:r>
              <a:rPr lang="en-GB" dirty="0" smtClean="0"/>
              <a:t>Check you’re grammar</a:t>
            </a:r>
          </a:p>
          <a:p>
            <a:r>
              <a:rPr lang="en-GB" dirty="0" smtClean="0"/>
              <a:t>Don’t abbrev.</a:t>
            </a:r>
          </a:p>
          <a:p>
            <a:r>
              <a:rPr lang="en-GB" dirty="0"/>
              <a:t>Check to see if you any words </a:t>
            </a:r>
            <a:r>
              <a:rPr lang="en-GB" dirty="0" smtClean="0"/>
              <a:t>out</a:t>
            </a:r>
          </a:p>
          <a:p>
            <a:r>
              <a:rPr lang="en-GB" dirty="0" smtClean="0"/>
              <a:t>BTW do not use terms like GR8, IMHO or BTW</a:t>
            </a:r>
          </a:p>
          <a:p>
            <a:r>
              <a:rPr lang="en-GB" dirty="0" smtClean="0"/>
              <a:t>Do not use a long sentence when you can say the same thing in a short sentence and be much more effective.</a:t>
            </a:r>
          </a:p>
          <a:p>
            <a:r>
              <a:rPr lang="en-GB" dirty="0"/>
              <a:t>Last but not least, lay off </a:t>
            </a:r>
            <a:r>
              <a:rPr lang="en-GB" dirty="0" err="1"/>
              <a:t>cliches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6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Learn to </a:t>
            </a:r>
            <a:r>
              <a:rPr lang="en-GB" dirty="0" err="1"/>
              <a:t>w</a:t>
            </a:r>
            <a:r>
              <a:rPr lang="en-GB" dirty="0" err="1" smtClean="0"/>
              <a:t>ordprocess</a:t>
            </a:r>
            <a:r>
              <a:rPr lang="en-GB" dirty="0" smtClean="0"/>
              <a:t> properly</a:t>
            </a:r>
          </a:p>
          <a:p>
            <a:r>
              <a:rPr lang="en-GB" dirty="0" smtClean="0"/>
              <a:t>Understand why referencing and cross referencing are important</a:t>
            </a:r>
          </a:p>
          <a:p>
            <a:r>
              <a:rPr lang="en-GB" dirty="0" smtClean="0"/>
              <a:t>Avoid “Copy and Paste”</a:t>
            </a:r>
          </a:p>
          <a:p>
            <a:r>
              <a:rPr lang="en-GB" dirty="0" smtClean="0"/>
              <a:t>Be consistent</a:t>
            </a:r>
          </a:p>
          <a:p>
            <a:r>
              <a:rPr lang="en-GB" dirty="0" smtClean="0"/>
              <a:t>Pay “attention to detail”</a:t>
            </a:r>
          </a:p>
          <a:p>
            <a:r>
              <a:rPr lang="en-GB" dirty="0" smtClean="0"/>
              <a:t>Make it look professional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412776"/>
            <a:ext cx="59531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6967" y="5085184"/>
            <a:ext cx="764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Pollard, C. William (2000), </a:t>
            </a:r>
            <a:r>
              <a:rPr lang="en-GB" i="1" dirty="0" smtClean="0"/>
              <a:t>The Soul of the Firm</a:t>
            </a:r>
            <a:r>
              <a:rPr lang="en-GB" dirty="0" smtClean="0"/>
              <a:t>, Zondervan, Grand Rapids, p.123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basic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Learn to </a:t>
            </a:r>
            <a:r>
              <a:rPr lang="en-GB" b="1" dirty="0" smtClean="0"/>
              <a:t>use your chosen Wordprocessor</a:t>
            </a:r>
            <a:r>
              <a:rPr lang="en-GB" b="1" dirty="0"/>
              <a:t> </a:t>
            </a:r>
            <a:r>
              <a:rPr lang="en-GB" b="1" dirty="0" smtClean="0"/>
              <a:t>properly</a:t>
            </a:r>
          </a:p>
          <a:p>
            <a:r>
              <a:rPr lang="en-GB" dirty="0" smtClean="0"/>
              <a:t>Focus on </a:t>
            </a:r>
            <a:r>
              <a:rPr lang="en-GB" b="1" dirty="0" smtClean="0"/>
              <a:t>quality</a:t>
            </a:r>
            <a:r>
              <a:rPr lang="en-GB" dirty="0" smtClean="0"/>
              <a:t>, not quantity</a:t>
            </a:r>
          </a:p>
          <a:p>
            <a:r>
              <a:rPr lang="en-GB" dirty="0" smtClean="0"/>
              <a:t>Write in </a:t>
            </a:r>
            <a:r>
              <a:rPr lang="en-GB" b="1" dirty="0" smtClean="0"/>
              <a:t>your own words </a:t>
            </a:r>
            <a:r>
              <a:rPr lang="en-GB" dirty="0" smtClean="0"/>
              <a:t>starting on a blank page</a:t>
            </a:r>
          </a:p>
          <a:p>
            <a:r>
              <a:rPr lang="en-GB" b="1" dirty="0" smtClean="0"/>
              <a:t>Learn to reference</a:t>
            </a:r>
            <a:r>
              <a:rPr lang="en-GB" dirty="0" smtClean="0"/>
              <a:t>, not copy and paste</a:t>
            </a:r>
          </a:p>
          <a:p>
            <a:r>
              <a:rPr lang="en-GB" dirty="0" smtClean="0"/>
              <a:t>Assume the audience will have technical knowledge of the subject, and </a:t>
            </a:r>
            <a:r>
              <a:rPr lang="en-GB" b="1" dirty="0" smtClean="0"/>
              <a:t>build on that</a:t>
            </a:r>
          </a:p>
          <a:p>
            <a:r>
              <a:rPr lang="en-GB" b="1" dirty="0" smtClean="0"/>
              <a:t>Focus</a:t>
            </a:r>
            <a:r>
              <a:rPr lang="en-GB" dirty="0" smtClean="0"/>
              <a:t> on what you have achieved in your </a:t>
            </a:r>
            <a:r>
              <a:rPr lang="en-GB" dirty="0" smtClean="0"/>
              <a:t>work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4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Font</a:t>
            </a:r>
          </a:p>
          <a:p>
            <a:pPr lvl="1"/>
            <a:r>
              <a:rPr lang="en-GB" dirty="0" smtClean="0"/>
              <a:t>Must be a serif font</a:t>
            </a:r>
          </a:p>
          <a:p>
            <a:pPr lvl="1"/>
            <a:r>
              <a:rPr lang="en-GB" dirty="0" smtClean="0"/>
              <a:t>Recommend</a:t>
            </a:r>
            <a:r>
              <a:rPr lang="en-GB" dirty="0"/>
              <a:t>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Times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New Roman 12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point</a:t>
            </a:r>
          </a:p>
          <a:p>
            <a:r>
              <a:rPr lang="en-GB" dirty="0" smtClean="0"/>
              <a:t>Paragraphs</a:t>
            </a:r>
            <a:endParaRPr lang="en-GB" dirty="0"/>
          </a:p>
          <a:p>
            <a:pPr lvl="1"/>
            <a:r>
              <a:rPr lang="en-GB" dirty="0"/>
              <a:t>1.5 line spacing</a:t>
            </a:r>
          </a:p>
          <a:p>
            <a:pPr lvl="1"/>
            <a:r>
              <a:rPr lang="en-GB" dirty="0"/>
              <a:t>Left </a:t>
            </a:r>
            <a:r>
              <a:rPr lang="en-GB" dirty="0" smtClean="0"/>
              <a:t>justification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a line space between </a:t>
            </a:r>
            <a:r>
              <a:rPr lang="en-GB" dirty="0" smtClean="0"/>
              <a:t>paragraphs</a:t>
            </a:r>
            <a:endParaRPr lang="en-GB" dirty="0"/>
          </a:p>
          <a:p>
            <a:r>
              <a:rPr lang="en-GB" dirty="0" smtClean="0"/>
              <a:t>Page </a:t>
            </a:r>
            <a:r>
              <a:rPr lang="en-GB" dirty="0" smtClean="0"/>
              <a:t>headers</a:t>
            </a:r>
          </a:p>
          <a:p>
            <a:pPr lvl="1"/>
            <a:r>
              <a:rPr lang="en-GB" dirty="0" smtClean="0"/>
              <a:t>Include title and page numbers</a:t>
            </a:r>
          </a:p>
          <a:p>
            <a:r>
              <a:rPr lang="en-GB" dirty="0" smtClean="0"/>
              <a:t>DO NOT use a decorative template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856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Use </a:t>
            </a:r>
            <a:r>
              <a:rPr lang="en-GB" b="1" dirty="0"/>
              <a:t>styles</a:t>
            </a:r>
            <a:r>
              <a:rPr lang="en-GB" dirty="0"/>
              <a:t> </a:t>
            </a:r>
            <a:r>
              <a:rPr lang="en-GB" dirty="0" smtClean="0"/>
              <a:t>to </a:t>
            </a:r>
            <a:r>
              <a:rPr lang="en-GB" dirty="0"/>
              <a:t>format the headings as level 1, level </a:t>
            </a:r>
            <a:r>
              <a:rPr lang="en-GB" dirty="0" smtClean="0"/>
              <a:t>2, level 3, etc.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rucial </a:t>
            </a:r>
            <a:r>
              <a:rPr lang="en-GB" dirty="0"/>
              <a:t>for automatic generation of a </a:t>
            </a:r>
            <a:r>
              <a:rPr lang="en-GB" dirty="0" smtClean="0"/>
              <a:t>Table of Contents page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akes </a:t>
            </a:r>
            <a:r>
              <a:rPr lang="en-GB" dirty="0"/>
              <a:t>modification of a heading style </a:t>
            </a:r>
            <a:r>
              <a:rPr lang="en-GB" dirty="0" smtClean="0"/>
              <a:t>easy</a:t>
            </a:r>
            <a:endParaRPr lang="en-GB" dirty="0"/>
          </a:p>
          <a:p>
            <a:pPr lvl="0"/>
            <a:r>
              <a:rPr lang="en-GB" dirty="0"/>
              <a:t>Set up the </a:t>
            </a:r>
            <a:r>
              <a:rPr lang="en-GB" b="1" dirty="0"/>
              <a:t>outline numbering </a:t>
            </a:r>
            <a:r>
              <a:rPr lang="en-GB" dirty="0" smtClean="0"/>
              <a:t>to automatically number </a:t>
            </a:r>
            <a:r>
              <a:rPr lang="en-GB" dirty="0"/>
              <a:t>your headings 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69160"/>
            <a:ext cx="176129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4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Write in the passive voice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understood that all actions are done by the author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“This report describes the development of  a prototype …”</a:t>
            </a:r>
          </a:p>
          <a:p>
            <a:pPr lvl="1"/>
            <a:r>
              <a:rPr lang="en-GB" dirty="0" smtClean="0"/>
              <a:t>“A prototype was developed …”</a:t>
            </a:r>
          </a:p>
          <a:p>
            <a:r>
              <a:rPr lang="en-GB" dirty="0" smtClean="0"/>
              <a:t>NOT “The author developed this prototype…”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4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rite in the third person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Reports demonstrate facts that do not depend on the observer, so should avoid using the first and second person (I</a:t>
            </a:r>
            <a:r>
              <a:rPr lang="en-GB" dirty="0" smtClean="0"/>
              <a:t>, me, my, we, our </a:t>
            </a:r>
            <a:r>
              <a:rPr lang="en-GB" dirty="0"/>
              <a:t>OR us)</a:t>
            </a:r>
          </a:p>
          <a:p>
            <a:r>
              <a:rPr lang="en-GB" dirty="0" smtClean="0"/>
              <a:t>"The colours that were chosen were from a set of standards agreed by .. "</a:t>
            </a:r>
          </a:p>
          <a:p>
            <a:r>
              <a:rPr lang="en-GB" dirty="0" smtClean="0"/>
              <a:t>NOT “I thought the colours were a good choice”</a:t>
            </a:r>
          </a:p>
          <a:p>
            <a:r>
              <a:rPr lang="en-GB" dirty="0" smtClean="0"/>
              <a:t>First person is acceptable, but not necessary,  in evaluative parts</a:t>
            </a:r>
          </a:p>
          <a:p>
            <a:pPr lvl="1"/>
            <a:r>
              <a:rPr lang="en-GB" dirty="0" smtClean="0"/>
              <a:t>“In hindsight, I wish I had listened to my lecturer”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1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Grabbing</a:t>
            </a:r>
          </a:p>
          <a:p>
            <a:pPr lvl="1"/>
            <a:r>
              <a:rPr lang="en-GB" dirty="0" smtClean="0"/>
              <a:t>Use the </a:t>
            </a:r>
            <a:r>
              <a:rPr lang="en-GB" dirty="0" smtClean="0">
                <a:hlinkClick r:id="rId2"/>
              </a:rPr>
              <a:t>Snipping Tool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Formatting</a:t>
            </a:r>
            <a:endParaRPr lang="en-GB" dirty="0" smtClean="0"/>
          </a:p>
          <a:p>
            <a:r>
              <a:rPr lang="en-GB" dirty="0" smtClean="0"/>
              <a:t>Cropping</a:t>
            </a:r>
          </a:p>
          <a:p>
            <a:pPr lvl="1"/>
            <a:r>
              <a:rPr lang="en-GB" dirty="0" smtClean="0"/>
              <a:t>Remove the surrounding browser image</a:t>
            </a:r>
          </a:p>
          <a:p>
            <a:pPr lvl="1"/>
            <a:r>
              <a:rPr lang="en-GB" dirty="0" smtClean="0"/>
              <a:t>But include the URL</a:t>
            </a:r>
          </a:p>
          <a:p>
            <a:r>
              <a:rPr lang="en-GB" dirty="0" smtClean="0"/>
              <a:t>Resizing</a:t>
            </a:r>
          </a:p>
          <a:p>
            <a:pPr lvl="1"/>
            <a:r>
              <a:rPr lang="en-GB" dirty="0" smtClean="0"/>
              <a:t>Improve the  aesthetics</a:t>
            </a:r>
          </a:p>
          <a:p>
            <a:r>
              <a:rPr lang="en-GB" dirty="0" smtClean="0"/>
              <a:t>Reducing file size</a:t>
            </a:r>
          </a:p>
          <a:p>
            <a:pPr lvl="1"/>
            <a:r>
              <a:rPr lang="en-GB" dirty="0" smtClean="0"/>
              <a:t>Without losing image quality</a:t>
            </a:r>
          </a:p>
          <a:p>
            <a:r>
              <a:rPr lang="en-GB" dirty="0" smtClean="0"/>
              <a:t>Captioning</a:t>
            </a:r>
            <a:endParaRPr lang="en-GB" dirty="0"/>
          </a:p>
          <a:p>
            <a:pPr lvl="1"/>
            <a:r>
              <a:rPr lang="en-GB" dirty="0"/>
              <a:t>With automatic numbering</a:t>
            </a:r>
          </a:p>
          <a:p>
            <a:pPr lvl="1"/>
            <a:r>
              <a:rPr lang="en-GB" dirty="0"/>
              <a:t>For cross-referencing (as in Figure 3…)</a:t>
            </a:r>
          </a:p>
          <a:p>
            <a:pPr lvl="1"/>
            <a:r>
              <a:rPr lang="en-GB" dirty="0"/>
              <a:t>All images must be referenced in the </a:t>
            </a:r>
            <a:r>
              <a:rPr lang="en-GB" dirty="0" smtClean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2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Title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“You </a:t>
            </a:r>
            <a:r>
              <a:rPr lang="en-GB" dirty="0" smtClean="0"/>
              <a:t>never get a second chance </a:t>
            </a:r>
            <a:r>
              <a:rPr lang="en-GB" dirty="0"/>
              <a:t>to make a first impression” </a:t>
            </a:r>
            <a:r>
              <a:rPr lang="en-GB" dirty="0" smtClean="0"/>
              <a:t>(Anon.)</a:t>
            </a:r>
            <a:endParaRPr lang="en-GB" dirty="0"/>
          </a:p>
          <a:p>
            <a:r>
              <a:rPr lang="en-GB" dirty="0"/>
              <a:t>No spelling </a:t>
            </a:r>
            <a:r>
              <a:rPr lang="en-GB" dirty="0" smtClean="0"/>
              <a:t>mistakes</a:t>
            </a:r>
          </a:p>
          <a:p>
            <a:r>
              <a:rPr lang="en-GB" dirty="0" smtClean="0"/>
              <a:t>Word count</a:t>
            </a:r>
          </a:p>
          <a:p>
            <a:pPr lvl="1"/>
            <a:r>
              <a:rPr lang="en-GB" dirty="0" smtClean="0"/>
              <a:t>must be accurate</a:t>
            </a:r>
          </a:p>
          <a:p>
            <a:pPr lvl="1"/>
            <a:r>
              <a:rPr lang="en-GB" dirty="0" smtClean="0"/>
              <a:t>exclude Preliminaries and Appendices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362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545</TotalTime>
  <Words>850</Words>
  <Application>Microsoft Office PowerPoint</Application>
  <PresentationFormat>On-screen Show (4:3)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template</vt:lpstr>
      <vt:lpstr>1_Custom Design</vt:lpstr>
      <vt:lpstr>Custom Design</vt:lpstr>
      <vt:lpstr>Formatting your report</vt:lpstr>
      <vt:lpstr>PowerPoint Presentation</vt:lpstr>
      <vt:lpstr>Some basic issues</vt:lpstr>
      <vt:lpstr>Text</vt:lpstr>
      <vt:lpstr>Headings</vt:lpstr>
      <vt:lpstr>Write in the passive voice</vt:lpstr>
      <vt:lpstr>Write in the third person</vt:lpstr>
      <vt:lpstr>Images</vt:lpstr>
      <vt:lpstr>The Title Page</vt:lpstr>
      <vt:lpstr>Table of Contents</vt:lpstr>
      <vt:lpstr>Referencing</vt:lpstr>
      <vt:lpstr>References</vt:lpstr>
      <vt:lpstr>Bibliographies</vt:lpstr>
      <vt:lpstr>Help with Referencing</vt:lpstr>
      <vt:lpstr>Reference Management Software</vt:lpstr>
      <vt:lpstr>Appendices</vt:lpstr>
      <vt:lpstr>Some tips</vt:lpstr>
      <vt:lpstr>Summary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Formatting your report</dc:title>
  <dc:creator>Raymond Stoneham</dc:creator>
  <cp:lastModifiedBy>Raymond Stoneham</cp:lastModifiedBy>
  <cp:revision>41</cp:revision>
  <cp:lastPrinted>2014-05-15T09:02:38Z</cp:lastPrinted>
  <dcterms:created xsi:type="dcterms:W3CDTF">2014-05-07T09:37:01Z</dcterms:created>
  <dcterms:modified xsi:type="dcterms:W3CDTF">2016-02-26T14:31:02Z</dcterms:modified>
</cp:coreProperties>
</file>