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1"/>
  </p:notesMasterIdLst>
  <p:sldIdLst>
    <p:sldId id="256" r:id="rId2"/>
    <p:sldId id="265" r:id="rId3"/>
    <p:sldId id="295" r:id="rId4"/>
    <p:sldId id="294" r:id="rId5"/>
    <p:sldId id="266" r:id="rId6"/>
    <p:sldId id="289" r:id="rId7"/>
    <p:sldId id="257" r:id="rId8"/>
    <p:sldId id="258" r:id="rId9"/>
    <p:sldId id="260" r:id="rId10"/>
    <p:sldId id="261" r:id="rId11"/>
    <p:sldId id="293" r:id="rId12"/>
    <p:sldId id="262" r:id="rId13"/>
    <p:sldId id="264" r:id="rId14"/>
    <p:sldId id="267" r:id="rId15"/>
    <p:sldId id="292" r:id="rId16"/>
    <p:sldId id="268" r:id="rId17"/>
    <p:sldId id="269" r:id="rId18"/>
    <p:sldId id="290" r:id="rId19"/>
    <p:sldId id="270" r:id="rId20"/>
    <p:sldId id="291"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63"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F000B4-AEA5-43AE-BF87-57474C48F9CE}" type="datetimeFigureOut">
              <a:rPr lang="en-US" smtClean="0"/>
              <a:pPr/>
              <a:t>14-Oct-19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02FF9E-4DB1-4F52-8A6C-7AEBED0A8C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02FF9E-4DB1-4F52-8A6C-7AEBED0A8C33}"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C12724-62BB-4F65-8CA4-4E731AE132FF}" type="datetimeFigureOut">
              <a:rPr lang="en-US" smtClean="0"/>
              <a:pPr/>
              <a:t>14-Oct-19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12724-62BB-4F65-8CA4-4E731AE132FF}" type="datetimeFigureOut">
              <a:rPr lang="en-US" smtClean="0"/>
              <a:pPr/>
              <a:t>14-Oct-19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12724-62BB-4F65-8CA4-4E731AE132FF}" type="datetimeFigureOut">
              <a:rPr lang="en-US" smtClean="0"/>
              <a:pPr/>
              <a:t>14-Oct-19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12724-62BB-4F65-8CA4-4E731AE132FF}" type="datetimeFigureOut">
              <a:rPr lang="en-US" smtClean="0"/>
              <a:pPr/>
              <a:t>14-Oct-19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C12724-62BB-4F65-8CA4-4E731AE132FF}" type="datetimeFigureOut">
              <a:rPr lang="en-US" smtClean="0"/>
              <a:pPr/>
              <a:t>14-Oct-19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C12724-62BB-4F65-8CA4-4E731AE132FF}" type="datetimeFigureOut">
              <a:rPr lang="en-US" smtClean="0"/>
              <a:pPr/>
              <a:t>14-Oct-19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C12724-62BB-4F65-8CA4-4E731AE132FF}" type="datetimeFigureOut">
              <a:rPr lang="en-US" smtClean="0"/>
              <a:pPr/>
              <a:t>14-Oct-19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C12724-62BB-4F65-8CA4-4E731AE132FF}" type="datetimeFigureOut">
              <a:rPr lang="en-US" smtClean="0"/>
              <a:pPr/>
              <a:t>14-Oct-19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12724-62BB-4F65-8CA4-4E731AE132FF}" type="datetimeFigureOut">
              <a:rPr lang="en-US" smtClean="0"/>
              <a:pPr/>
              <a:t>14-Oct-19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C12724-62BB-4F65-8CA4-4E731AE132FF}" type="datetimeFigureOut">
              <a:rPr lang="en-US" smtClean="0"/>
              <a:pPr/>
              <a:t>14-Oct-19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C12724-62BB-4F65-8CA4-4E731AE132FF}" type="datetimeFigureOut">
              <a:rPr lang="en-US" smtClean="0"/>
              <a:pPr/>
              <a:t>14-Oct-19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C12724-62BB-4F65-8CA4-4E731AE132FF}" type="datetimeFigureOut">
              <a:rPr lang="en-US" smtClean="0"/>
              <a:pPr/>
              <a:t>14-Oct-19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9E0808-898B-489C-B964-111B830613B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28600"/>
            <a:ext cx="6172200" cy="914399"/>
          </a:xfrm>
        </p:spPr>
        <p:txBody>
          <a:bodyPr>
            <a:normAutofit/>
          </a:bodyPr>
          <a:lstStyle/>
          <a:p>
            <a:r>
              <a:rPr lang="en-US" sz="2800" b="1" dirty="0" smtClean="0">
                <a:latin typeface="Cambria" pitchFamily="18" charset="0"/>
              </a:rPr>
              <a:t>MULTIPLAYER SNAKE GAME</a:t>
            </a:r>
            <a:endParaRPr lang="en-US" sz="2800" b="1" dirty="0">
              <a:latin typeface="Cambria" pitchFamily="18" charset="0"/>
            </a:endParaRPr>
          </a:p>
        </p:txBody>
      </p:sp>
      <p:pic>
        <p:nvPicPr>
          <p:cNvPr id="4" name="image38.jpg" descr="download.jpg"/>
          <p:cNvPicPr/>
          <p:nvPr/>
        </p:nvPicPr>
        <p:blipFill>
          <a:blip r:embed="rId2" cstate="print"/>
          <a:srcRect/>
          <a:stretch>
            <a:fillRect/>
          </a:stretch>
        </p:blipFill>
        <p:spPr>
          <a:xfrm>
            <a:off x="152400" y="209550"/>
            <a:ext cx="766763" cy="760478"/>
          </a:xfrm>
          <a:prstGeom prst="rect">
            <a:avLst/>
          </a:prstGeom>
          <a:ln/>
        </p:spPr>
      </p:pic>
      <p:pic>
        <p:nvPicPr>
          <p:cNvPr id="5" name="image26.jpg" descr="download (1).jpg"/>
          <p:cNvPicPr/>
          <p:nvPr/>
        </p:nvPicPr>
        <p:blipFill>
          <a:blip r:embed="rId3" cstate="print"/>
          <a:srcRect/>
          <a:stretch>
            <a:fillRect/>
          </a:stretch>
        </p:blipFill>
        <p:spPr>
          <a:xfrm>
            <a:off x="8001000" y="209550"/>
            <a:ext cx="795338" cy="795338"/>
          </a:xfrm>
          <a:prstGeom prst="rect">
            <a:avLst/>
          </a:prstGeom>
          <a:ln/>
        </p:spPr>
      </p:pic>
      <p:graphicFrame>
        <p:nvGraphicFramePr>
          <p:cNvPr id="6" name="Google Shape;58;p13"/>
          <p:cNvGraphicFramePr/>
          <p:nvPr/>
        </p:nvGraphicFramePr>
        <p:xfrm>
          <a:off x="1600200" y="2057400"/>
          <a:ext cx="6154475" cy="914340"/>
        </p:xfrm>
        <a:graphic>
          <a:graphicData uri="http://schemas.openxmlformats.org/drawingml/2006/table">
            <a:tbl>
              <a:tblPr>
                <a:noFill/>
              </a:tblPr>
              <a:tblGrid>
                <a:gridCol w="2534975"/>
                <a:gridCol w="1019475"/>
                <a:gridCol w="2600025"/>
              </a:tblGrid>
              <a:tr h="381000">
                <a:tc>
                  <a:txBody>
                    <a:bodyPr/>
                    <a:lstStyle/>
                    <a:p>
                      <a:pPr marL="0" lvl="0" indent="0" algn="l" rtl="0">
                        <a:spcBef>
                          <a:spcPts val="0"/>
                        </a:spcBef>
                        <a:spcAft>
                          <a:spcPts val="0"/>
                        </a:spcAft>
                        <a:buNone/>
                      </a:pPr>
                      <a:r>
                        <a:rPr lang="en" dirty="0" smtClean="0">
                          <a:latin typeface="Cambria"/>
                          <a:ea typeface="Cambria"/>
                          <a:cs typeface="Cambria"/>
                          <a:sym typeface="Cambria"/>
                        </a:rPr>
                        <a:t>DEEPAK</a:t>
                      </a:r>
                      <a:r>
                        <a:rPr lang="en" baseline="0" dirty="0" smtClean="0">
                          <a:latin typeface="Cambria"/>
                          <a:ea typeface="Cambria"/>
                          <a:cs typeface="Cambria"/>
                          <a:sym typeface="Cambria"/>
                        </a:rPr>
                        <a:t> RAJAN S</a:t>
                      </a:r>
                      <a:r>
                        <a:rPr lang="en" dirty="0" smtClean="0">
                          <a:latin typeface="Cambria"/>
                          <a:ea typeface="Cambria"/>
                          <a:cs typeface="Cambria"/>
                          <a:sym typeface="Cambria"/>
                        </a:rPr>
                        <a:t> </a:t>
                      </a:r>
                      <a:endParaRPr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dirty="0" smtClean="0">
                          <a:latin typeface="Cambria"/>
                          <a:ea typeface="Cambria"/>
                          <a:cs typeface="Cambria"/>
                          <a:sym typeface="Cambria"/>
                        </a:rPr>
                        <a:t>160501039</a:t>
                      </a:r>
                      <a:endParaRPr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381000">
                <a:tc>
                  <a:txBody>
                    <a:bodyPr/>
                    <a:lstStyle/>
                    <a:p>
                      <a:pPr marL="0" lvl="0" indent="0" algn="l" rtl="0">
                        <a:spcBef>
                          <a:spcPts val="0"/>
                        </a:spcBef>
                        <a:spcAft>
                          <a:spcPts val="0"/>
                        </a:spcAft>
                        <a:buNone/>
                      </a:pPr>
                      <a:endParaRPr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bl>
          </a:graphicData>
        </a:graphic>
      </p:graphicFrame>
      <p:graphicFrame>
        <p:nvGraphicFramePr>
          <p:cNvPr id="7" name="Google Shape;59;p13"/>
          <p:cNvGraphicFramePr/>
          <p:nvPr/>
        </p:nvGraphicFramePr>
        <p:xfrm>
          <a:off x="1371600" y="3581400"/>
          <a:ext cx="7239000" cy="2285850"/>
        </p:xfrm>
        <a:graphic>
          <a:graphicData uri="http://schemas.openxmlformats.org/drawingml/2006/table">
            <a:tbl>
              <a:tblPr>
                <a:noFill/>
              </a:tblPr>
              <a:tblGrid>
                <a:gridCol w="3619500"/>
                <a:gridCol w="3619500"/>
              </a:tblGrid>
              <a:tr h="381000">
                <a:tc>
                  <a:txBody>
                    <a:bodyPr/>
                    <a:lstStyle/>
                    <a:p>
                      <a:pPr marL="0" lvl="0" indent="0" algn="l" rtl="0">
                        <a:spcBef>
                          <a:spcPts val="0"/>
                        </a:spcBef>
                        <a:spcAft>
                          <a:spcPts val="0"/>
                        </a:spcAft>
                        <a:buNone/>
                      </a:pPr>
                      <a:r>
                        <a:rPr lang="en" b="1" dirty="0">
                          <a:solidFill>
                            <a:schemeClr val="dk1"/>
                          </a:solidFill>
                          <a:latin typeface="Cambria"/>
                          <a:ea typeface="Cambria"/>
                          <a:cs typeface="Cambria"/>
                          <a:sym typeface="Cambria"/>
                        </a:rPr>
                        <a:t>DOMAIN:</a:t>
                      </a:r>
                      <a:endParaRPr b="1" dirty="0">
                        <a:solidFill>
                          <a:schemeClr val="dk1"/>
                        </a:solidFill>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dirty="0" smtClean="0">
                          <a:solidFill>
                            <a:schemeClr val="dk1"/>
                          </a:solidFill>
                          <a:latin typeface="Cambria"/>
                          <a:ea typeface="Cambria"/>
                          <a:cs typeface="Cambria"/>
                          <a:sym typeface="Cambria"/>
                        </a:rPr>
                        <a:t>Artificial</a:t>
                      </a:r>
                      <a:r>
                        <a:rPr lang="en-US" baseline="0" dirty="0" smtClean="0">
                          <a:solidFill>
                            <a:schemeClr val="dk1"/>
                          </a:solidFill>
                          <a:latin typeface="Cambria"/>
                          <a:ea typeface="Cambria"/>
                          <a:cs typeface="Cambria"/>
                          <a:sym typeface="Cambria"/>
                        </a:rPr>
                        <a:t> Intelligence</a:t>
                      </a:r>
                      <a:endParaRPr>
                        <a:solidFill>
                          <a:schemeClr val="dk1"/>
                        </a:solidFill>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381000">
                <a:tc>
                  <a:txBody>
                    <a:bodyPr/>
                    <a:lstStyle/>
                    <a:p>
                      <a:pPr marL="0" lvl="0" indent="0" algn="l" rtl="0">
                        <a:spcBef>
                          <a:spcPts val="0"/>
                        </a:spcBef>
                        <a:spcAft>
                          <a:spcPts val="0"/>
                        </a:spcAft>
                        <a:buNone/>
                      </a:pPr>
                      <a:r>
                        <a:rPr lang="en-US" b="1" dirty="0" smtClean="0">
                          <a:latin typeface="Cambria"/>
                          <a:ea typeface="Cambria"/>
                          <a:cs typeface="Cambria"/>
                          <a:sym typeface="Cambria"/>
                        </a:rPr>
                        <a:t>Date of Review</a:t>
                      </a:r>
                      <a:endParaRPr b="1"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endParaRPr>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381000">
                <a:tc>
                  <a:txBody>
                    <a:bodyPr/>
                    <a:lstStyle/>
                    <a:p>
                      <a:pPr marL="0" lvl="0" indent="0" algn="l" rtl="0">
                        <a:spcBef>
                          <a:spcPts val="0"/>
                        </a:spcBef>
                        <a:spcAft>
                          <a:spcPts val="0"/>
                        </a:spcAft>
                        <a:buClr>
                          <a:schemeClr val="dk1"/>
                        </a:buClr>
                        <a:buSzPts val="1100"/>
                        <a:buFont typeface="Arial"/>
                        <a:buNone/>
                      </a:pPr>
                      <a:endParaRPr b="1"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endParaRPr>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381000">
                <a:tc>
                  <a:txBody>
                    <a:bodyPr/>
                    <a:lstStyle/>
                    <a:p>
                      <a:pPr marL="0" lvl="0" indent="0" algn="l" rtl="0">
                        <a:spcBef>
                          <a:spcPts val="0"/>
                        </a:spcBef>
                        <a:spcAft>
                          <a:spcPts val="0"/>
                        </a:spcAft>
                        <a:buNone/>
                      </a:pPr>
                      <a:endParaRPr b="1"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381000">
                <a:tc>
                  <a:txBody>
                    <a:bodyPr/>
                    <a:lstStyle/>
                    <a:p>
                      <a:pPr marL="0" lvl="0" indent="0" algn="l" rtl="0">
                        <a:spcBef>
                          <a:spcPts val="0"/>
                        </a:spcBef>
                        <a:spcAft>
                          <a:spcPts val="0"/>
                        </a:spcAft>
                        <a:buNone/>
                      </a:pPr>
                      <a:endParaRPr b="1"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0"/>
            <a:ext cx="8229600" cy="52322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dirty="0" smtClean="0"/>
              <a:t>ALGORITHMS TO FIND SHORTEST PATH </a:t>
            </a:r>
            <a:endParaRPr lang="en-US" sz="2800" dirty="0"/>
          </a:p>
        </p:txBody>
      </p:sp>
      <p:sp>
        <p:nvSpPr>
          <p:cNvPr id="3" name="TextBox 2"/>
          <p:cNvSpPr txBox="1"/>
          <p:nvPr/>
        </p:nvSpPr>
        <p:spPr>
          <a:xfrm>
            <a:off x="304800" y="1295400"/>
            <a:ext cx="8382000" cy="4154984"/>
          </a:xfrm>
          <a:prstGeom prst="rect">
            <a:avLst/>
          </a:prstGeom>
          <a:noFill/>
        </p:spPr>
        <p:txBody>
          <a:bodyPr wrap="square" rtlCol="0">
            <a:spAutoFit/>
          </a:bodyPr>
          <a:lstStyle/>
          <a:p>
            <a:pPr marL="342900" indent="-342900">
              <a:buFont typeface="+mj-lt"/>
              <a:buAutoNum type="arabicPeriod"/>
            </a:pPr>
            <a:r>
              <a:rPr lang="en-US" sz="2400" dirty="0"/>
              <a:t> </a:t>
            </a:r>
            <a:r>
              <a:rPr lang="en-US" sz="2400" dirty="0" smtClean="0"/>
              <a:t>Greedy Path Finder</a:t>
            </a:r>
          </a:p>
          <a:p>
            <a:pPr marL="342900" indent="-342900"/>
            <a:endParaRPr lang="en-US" sz="2400" dirty="0" smtClean="0"/>
          </a:p>
          <a:p>
            <a:pPr marL="342900" indent="-342900"/>
            <a:r>
              <a:rPr lang="en-US" sz="2400" dirty="0" smtClean="0"/>
              <a:t>2.  Hamilton Path finder</a:t>
            </a:r>
          </a:p>
          <a:p>
            <a:pPr marL="342900" indent="-342900"/>
            <a:endParaRPr lang="en-US" sz="2400" dirty="0" smtClean="0"/>
          </a:p>
          <a:p>
            <a:pPr marL="457200" indent="-457200">
              <a:buAutoNum type="arabicPeriod" startAt="3"/>
            </a:pPr>
            <a:r>
              <a:rPr lang="en-US" sz="2400" dirty="0" smtClean="0"/>
              <a:t>DQN Path Finder</a:t>
            </a:r>
          </a:p>
          <a:p>
            <a:pPr marL="457200" indent="-457200">
              <a:buAutoNum type="arabicPeriod" startAt="3"/>
            </a:pPr>
            <a:endParaRPr lang="en-US" sz="2400" dirty="0" smtClean="0"/>
          </a:p>
          <a:p>
            <a:pPr marL="457200" indent="-457200">
              <a:buAutoNum type="arabicPeriod" startAt="3"/>
            </a:pPr>
            <a:r>
              <a:rPr lang="en-US" sz="2400" dirty="0" smtClean="0"/>
              <a:t>Breadth First  Search</a:t>
            </a:r>
          </a:p>
          <a:p>
            <a:pPr marL="457200" indent="-457200">
              <a:buAutoNum type="arabicPeriod" startAt="3"/>
            </a:pPr>
            <a:endParaRPr lang="en-US" sz="2400" dirty="0" smtClean="0"/>
          </a:p>
          <a:p>
            <a:pPr marL="457200" indent="-457200">
              <a:buAutoNum type="arabicPeriod" startAt="3"/>
            </a:pPr>
            <a:r>
              <a:rPr lang="en-US" sz="2400" dirty="0" smtClean="0"/>
              <a:t>Best First Search</a:t>
            </a:r>
          </a:p>
          <a:p>
            <a:pPr marL="457200" indent="-457200">
              <a:buAutoNum type="arabicPeriod" startAt="3"/>
            </a:pPr>
            <a:endParaRPr lang="en-US" sz="2400" dirty="0" smtClean="0"/>
          </a:p>
          <a:p>
            <a:pPr marL="457200" indent="-457200">
              <a:buAutoNum type="arabicPeriod" startAt="3"/>
            </a:pPr>
            <a:r>
              <a:rPr lang="en-US" sz="2400" dirty="0" err="1" smtClean="0"/>
              <a:t>Dijkstra</a:t>
            </a: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533400"/>
            <a:ext cx="7543800" cy="523220"/>
          </a:xfrm>
          <a:prstGeom prst="rect">
            <a:avLst/>
          </a:prstGeom>
          <a:noFill/>
        </p:spPr>
        <p:txBody>
          <a:bodyPr wrap="square" rtlCol="0">
            <a:spAutoFit/>
          </a:bodyPr>
          <a:lstStyle/>
          <a:p>
            <a:r>
              <a:rPr lang="en-US" sz="2800" b="1" dirty="0" smtClean="0"/>
              <a:t>PATH FINDER</a:t>
            </a:r>
            <a:endParaRPr lang="en-US" sz="2800" b="1" dirty="0"/>
          </a:p>
        </p:txBody>
      </p:sp>
      <p:sp>
        <p:nvSpPr>
          <p:cNvPr id="3" name="TextBox 2"/>
          <p:cNvSpPr txBox="1"/>
          <p:nvPr/>
        </p:nvSpPr>
        <p:spPr>
          <a:xfrm>
            <a:off x="457200" y="1524000"/>
            <a:ext cx="8001000" cy="4339650"/>
          </a:xfrm>
          <a:prstGeom prst="rect">
            <a:avLst/>
          </a:prstGeom>
          <a:noFill/>
        </p:spPr>
        <p:txBody>
          <a:bodyPr wrap="square" rtlCol="0">
            <a:spAutoFit/>
          </a:bodyPr>
          <a:lstStyle/>
          <a:p>
            <a:r>
              <a:rPr lang="en-US" sz="2000" dirty="0" smtClean="0"/>
              <a:t>This project uses the BFS Algorithm for finding the path in the game board grid</a:t>
            </a:r>
          </a:p>
          <a:p>
            <a:endParaRPr lang="en-US" sz="2000" dirty="0" smtClean="0"/>
          </a:p>
          <a:p>
            <a:r>
              <a:rPr lang="en-US" sz="2400" b="1" dirty="0" smtClean="0"/>
              <a:t>Reasons to use the BFS :</a:t>
            </a:r>
          </a:p>
          <a:p>
            <a:r>
              <a:rPr lang="en-US" sz="2000" b="1" dirty="0" smtClean="0"/>
              <a:t>	</a:t>
            </a:r>
            <a:r>
              <a:rPr lang="en-US" sz="2000" dirty="0" smtClean="0"/>
              <a:t>The important reason to use the BFS algorithm is to maintain the movement of the computer snake. </a:t>
            </a:r>
            <a:endParaRPr lang="en-US" sz="2000" b="1" dirty="0" smtClean="0"/>
          </a:p>
          <a:p>
            <a:endParaRPr lang="en-US" sz="2400" b="1" dirty="0" smtClean="0"/>
          </a:p>
          <a:p>
            <a:r>
              <a:rPr lang="en-US" sz="2400" b="1" dirty="0" smtClean="0"/>
              <a:t>Reasons to use the BFS :</a:t>
            </a:r>
          </a:p>
          <a:p>
            <a:pPr>
              <a:buFont typeface="Arial" pitchFamily="34" charset="0"/>
              <a:buChar char="•"/>
            </a:pPr>
            <a:r>
              <a:rPr lang="en-US" sz="2400" b="1" dirty="0" smtClean="0"/>
              <a:t>  </a:t>
            </a:r>
            <a:r>
              <a:rPr lang="en-US" dirty="0" smtClean="0"/>
              <a:t>BFS provide the guaranteed  path if it exist.</a:t>
            </a:r>
          </a:p>
          <a:p>
            <a:pPr>
              <a:buFont typeface="Arial" pitchFamily="34" charset="0"/>
              <a:buChar char="•"/>
            </a:pPr>
            <a:endParaRPr lang="en-US" sz="2000" b="1" dirty="0" smtClean="0"/>
          </a:p>
          <a:p>
            <a:pPr>
              <a:buFont typeface="Arial" pitchFamily="34" charset="0"/>
              <a:buChar char="•"/>
            </a:pPr>
            <a:r>
              <a:rPr lang="en-US" sz="2000" b="1" dirty="0" smtClean="0"/>
              <a:t>  </a:t>
            </a:r>
            <a:r>
              <a:rPr lang="en-US" sz="2000" dirty="0" smtClean="0"/>
              <a:t>It checks every possible path to reach the target.</a:t>
            </a:r>
          </a:p>
          <a:p>
            <a:pPr>
              <a:buFont typeface="Arial" pitchFamily="34" charset="0"/>
              <a:buChar char="•"/>
            </a:pPr>
            <a:endParaRPr lang="en-US" sz="2000" b="1" dirty="0" smtClean="0"/>
          </a:p>
          <a:p>
            <a:pPr>
              <a:buFont typeface="Arial" pitchFamily="34" charset="0"/>
              <a:buChar char="•"/>
            </a:pPr>
            <a:r>
              <a:rPr lang="en-US" sz="2000" b="1" dirty="0" smtClean="0"/>
              <a:t>  </a:t>
            </a:r>
            <a:r>
              <a:rPr lang="en-US" sz="2000" dirty="0" smtClean="0"/>
              <a:t>The first path found by this algorithm will be optimistic solution.</a:t>
            </a:r>
            <a:endParaRPr lang="en-US" sz="20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229600" cy="52322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smtClean="0"/>
              <a:t>MULTIPLAYER SNAKE GAME (INSTRUCTIONS)</a:t>
            </a:r>
            <a:endParaRPr lang="en-US" sz="2800" b="1" dirty="0"/>
          </a:p>
        </p:txBody>
      </p:sp>
      <p:sp>
        <p:nvSpPr>
          <p:cNvPr id="3" name="TextBox 2"/>
          <p:cNvSpPr txBox="1"/>
          <p:nvPr/>
        </p:nvSpPr>
        <p:spPr>
          <a:xfrm>
            <a:off x="228600" y="1143000"/>
            <a:ext cx="8305800" cy="3416320"/>
          </a:xfrm>
          <a:prstGeom prst="rect">
            <a:avLst/>
          </a:prstGeom>
          <a:noFill/>
        </p:spPr>
        <p:txBody>
          <a:bodyPr wrap="square" rtlCol="0">
            <a:spAutoFit/>
          </a:bodyPr>
          <a:lstStyle/>
          <a:p>
            <a:pPr>
              <a:buFont typeface="Arial" pitchFamily="34" charset="0"/>
              <a:buChar char="•"/>
            </a:pPr>
            <a:r>
              <a:rPr lang="en-US" sz="2400" dirty="0" smtClean="0"/>
              <a:t> In this mode two snake move across the board simultaneously and they fight for the same food.</a:t>
            </a:r>
          </a:p>
          <a:p>
            <a:pPr>
              <a:buFont typeface="Arial" pitchFamily="34" charset="0"/>
              <a:buChar char="•"/>
            </a:pPr>
            <a:endParaRPr lang="en-US" sz="2400" dirty="0" smtClean="0"/>
          </a:p>
          <a:p>
            <a:pPr>
              <a:buFont typeface="Arial" pitchFamily="34" charset="0"/>
              <a:buChar char="•"/>
            </a:pPr>
            <a:r>
              <a:rPr lang="en-US" sz="2400" dirty="0" smtClean="0"/>
              <a:t> Like single player mode here also the snake’s body length increases when it gets the food.</a:t>
            </a:r>
          </a:p>
          <a:p>
            <a:pPr>
              <a:buFont typeface="Arial" pitchFamily="34" charset="0"/>
              <a:buChar char="•"/>
            </a:pPr>
            <a:endParaRPr lang="en-US" sz="2400" dirty="0" smtClean="0"/>
          </a:p>
          <a:p>
            <a:pPr>
              <a:buFont typeface="Arial" pitchFamily="34" charset="0"/>
              <a:buChar char="•"/>
            </a:pPr>
            <a:r>
              <a:rPr lang="en-US" sz="2400" dirty="0" smtClean="0"/>
              <a:t> Advantage of the multiplayer over single player is that it has game bound  </a:t>
            </a:r>
            <a:r>
              <a:rPr lang="en-US" sz="2400" dirty="0" err="1" smtClean="0"/>
              <a:t>i.e</a:t>
            </a:r>
            <a:r>
              <a:rPr lang="en-US" sz="2400" dirty="0" smtClean="0"/>
              <a:t> when a snake bites the another snake’s head it wins.</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8600"/>
            <a:ext cx="8305800" cy="52322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smtClean="0"/>
              <a:t>CHALLENGES IN MULTIPLAYER SNAKE GAME</a:t>
            </a:r>
            <a:endParaRPr lang="en-US" sz="2800" b="1" dirty="0"/>
          </a:p>
        </p:txBody>
      </p:sp>
      <p:sp>
        <p:nvSpPr>
          <p:cNvPr id="4" name="TextBox 3"/>
          <p:cNvSpPr txBox="1"/>
          <p:nvPr/>
        </p:nvSpPr>
        <p:spPr>
          <a:xfrm>
            <a:off x="381000" y="1219200"/>
            <a:ext cx="8305800" cy="3231654"/>
          </a:xfrm>
          <a:prstGeom prst="rect">
            <a:avLst/>
          </a:prstGeom>
          <a:noFill/>
        </p:spPr>
        <p:txBody>
          <a:bodyPr wrap="square" rtlCol="0">
            <a:spAutoFit/>
          </a:bodyPr>
          <a:lstStyle/>
          <a:p>
            <a:pPr>
              <a:buFont typeface="Arial" pitchFamily="34" charset="0"/>
              <a:buChar char="•"/>
            </a:pPr>
            <a:r>
              <a:rPr lang="en-US" sz="2400" dirty="0" smtClean="0"/>
              <a:t> To predict the opponents next move</a:t>
            </a:r>
          </a:p>
          <a:p>
            <a:pPr>
              <a:buFont typeface="Arial" pitchFamily="34" charset="0"/>
              <a:buChar char="•"/>
            </a:pPr>
            <a:endParaRPr lang="en-US" sz="2400" dirty="0" smtClean="0"/>
          </a:p>
          <a:p>
            <a:pPr>
              <a:buFont typeface="Arial" pitchFamily="34" charset="0"/>
              <a:buChar char="•"/>
            </a:pPr>
            <a:r>
              <a:rPr lang="en-US" sz="2400" dirty="0" smtClean="0"/>
              <a:t> To make decision whether to go for a food or try to attack the opponent.</a:t>
            </a:r>
          </a:p>
          <a:p>
            <a:pPr>
              <a:buFont typeface="Arial" pitchFamily="34" charset="0"/>
              <a:buChar char="•"/>
            </a:pPr>
            <a:endParaRPr lang="en-US" sz="2400" dirty="0" smtClean="0"/>
          </a:p>
          <a:p>
            <a:pPr>
              <a:buFont typeface="Arial" pitchFamily="34" charset="0"/>
              <a:buChar char="•"/>
            </a:pPr>
            <a:r>
              <a:rPr lang="en-US" sz="2400" dirty="0" smtClean="0"/>
              <a:t> Reading the user’s move and making use of the previously collected data to make the next best move.</a:t>
            </a:r>
          </a:p>
          <a:p>
            <a:endParaRPr lang="en-US" dirty="0" smtClean="0"/>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8001000" cy="52322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smtClean="0"/>
              <a:t>PROPOSED SOLUTION - ARCHITECTURE DIAGRAM</a:t>
            </a:r>
            <a:endParaRPr lang="en-US" sz="2800" b="1" dirty="0"/>
          </a:p>
        </p:txBody>
      </p:sp>
      <p:sp>
        <p:nvSpPr>
          <p:cNvPr id="3" name="Rectangle 2"/>
          <p:cNvSpPr/>
          <p:nvPr/>
        </p:nvSpPr>
        <p:spPr>
          <a:xfrm>
            <a:off x="4038600" y="1219200"/>
            <a:ext cx="12954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 U3</a:t>
            </a:r>
            <a:endParaRPr lang="en-US" dirty="0"/>
          </a:p>
        </p:txBody>
      </p:sp>
      <p:sp>
        <p:nvSpPr>
          <p:cNvPr id="5" name="Rectangle 4"/>
          <p:cNvSpPr/>
          <p:nvPr/>
        </p:nvSpPr>
        <p:spPr>
          <a:xfrm>
            <a:off x="6934200" y="1219200"/>
            <a:ext cx="12954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 U1</a:t>
            </a:r>
            <a:endParaRPr lang="en-US" dirty="0"/>
          </a:p>
        </p:txBody>
      </p:sp>
      <p:sp>
        <p:nvSpPr>
          <p:cNvPr id="6" name="Rectangle 5"/>
          <p:cNvSpPr/>
          <p:nvPr/>
        </p:nvSpPr>
        <p:spPr>
          <a:xfrm>
            <a:off x="5486400" y="1219200"/>
            <a:ext cx="12954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 U2</a:t>
            </a:r>
            <a:endParaRPr lang="en-US" dirty="0"/>
          </a:p>
        </p:txBody>
      </p:sp>
      <p:sp>
        <p:nvSpPr>
          <p:cNvPr id="7" name="Rounded Rectangle 6"/>
          <p:cNvSpPr/>
          <p:nvPr/>
        </p:nvSpPr>
        <p:spPr>
          <a:xfrm>
            <a:off x="4800600" y="2438400"/>
            <a:ext cx="3886200" cy="1524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p>
          <a:p>
            <a:pPr algn="ctr"/>
            <a:endParaRPr lang="en-US" dirty="0" smtClean="0"/>
          </a:p>
          <a:p>
            <a:pPr algn="ctr"/>
            <a:r>
              <a:rPr lang="en-US" b="1" dirty="0" smtClean="0"/>
              <a:t>User Controller</a:t>
            </a:r>
            <a:endParaRPr lang="en-US" b="1" dirty="0"/>
          </a:p>
        </p:txBody>
      </p:sp>
      <p:sp>
        <p:nvSpPr>
          <p:cNvPr id="8" name="Rounded Rectangle 7"/>
          <p:cNvSpPr/>
          <p:nvPr/>
        </p:nvSpPr>
        <p:spPr>
          <a:xfrm>
            <a:off x="5105400" y="2590800"/>
            <a:ext cx="14478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Request Handler</a:t>
            </a:r>
            <a:endParaRPr lang="en-US" dirty="0"/>
          </a:p>
        </p:txBody>
      </p:sp>
      <p:sp>
        <p:nvSpPr>
          <p:cNvPr id="10" name="Rounded Rectangle 9"/>
          <p:cNvSpPr/>
          <p:nvPr/>
        </p:nvSpPr>
        <p:spPr>
          <a:xfrm>
            <a:off x="6858000" y="2590800"/>
            <a:ext cx="14478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Live User Lister</a:t>
            </a:r>
            <a:endParaRPr lang="en-US" dirty="0"/>
          </a:p>
        </p:txBody>
      </p:sp>
      <p:cxnSp>
        <p:nvCxnSpPr>
          <p:cNvPr id="12" name="Straight Arrow Connector 11"/>
          <p:cNvCxnSpPr>
            <a:stCxn id="10" idx="0"/>
            <a:endCxn id="3" idx="2"/>
          </p:cNvCxnSpPr>
          <p:nvPr/>
        </p:nvCxnSpPr>
        <p:spPr>
          <a:xfrm rot="16200000" flipV="1">
            <a:off x="5676900" y="685800"/>
            <a:ext cx="914400"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0"/>
            <a:endCxn id="6" idx="2"/>
          </p:cNvCxnSpPr>
          <p:nvPr/>
        </p:nvCxnSpPr>
        <p:spPr>
          <a:xfrm rot="16200000" flipV="1">
            <a:off x="6400800" y="1409700"/>
            <a:ext cx="9144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0"/>
            <a:endCxn id="5" idx="2"/>
          </p:cNvCxnSpPr>
          <p:nvPr/>
        </p:nvCxnSpPr>
        <p:spPr>
          <a:xfrm rot="5400000" flipH="1" flipV="1">
            <a:off x="7124700" y="21336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2"/>
            <a:endCxn id="8" idx="0"/>
          </p:cNvCxnSpPr>
          <p:nvPr/>
        </p:nvCxnSpPr>
        <p:spPr>
          <a:xfrm rot="5400000">
            <a:off x="6248400" y="1257300"/>
            <a:ext cx="914400" cy="1752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0"/>
            <a:endCxn id="3" idx="2"/>
          </p:cNvCxnSpPr>
          <p:nvPr/>
        </p:nvCxnSpPr>
        <p:spPr>
          <a:xfrm rot="16200000" flipV="1">
            <a:off x="4800600" y="1562100"/>
            <a:ext cx="914400" cy="1143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228600" y="2438400"/>
            <a:ext cx="4191000" cy="4114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r>
              <a:rPr lang="en-US" b="1" dirty="0" err="1" smtClean="0"/>
              <a:t>GameBoard</a:t>
            </a:r>
            <a:r>
              <a:rPr lang="en-US" b="1" dirty="0" smtClean="0"/>
              <a:t> Controller</a:t>
            </a:r>
            <a:endParaRPr lang="en-US" b="1" dirty="0"/>
          </a:p>
        </p:txBody>
      </p:sp>
      <p:sp>
        <p:nvSpPr>
          <p:cNvPr id="29" name="Flowchart: Magnetic Disk 28"/>
          <p:cNvSpPr/>
          <p:nvPr/>
        </p:nvSpPr>
        <p:spPr>
          <a:xfrm>
            <a:off x="5867400" y="4419600"/>
            <a:ext cx="2362200" cy="220980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User moves database</a:t>
            </a:r>
            <a:endParaRPr lang="en-US" b="1" dirty="0"/>
          </a:p>
        </p:txBody>
      </p:sp>
      <p:sp>
        <p:nvSpPr>
          <p:cNvPr id="31" name="Rectangle 30"/>
          <p:cNvSpPr/>
          <p:nvPr/>
        </p:nvSpPr>
        <p:spPr>
          <a:xfrm>
            <a:off x="1676400" y="1219200"/>
            <a:ext cx="12954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Computer</a:t>
            </a:r>
            <a:endParaRPr lang="en-US" dirty="0"/>
          </a:p>
        </p:txBody>
      </p:sp>
      <p:sp>
        <p:nvSpPr>
          <p:cNvPr id="37" name="Rounded Rectangle 36"/>
          <p:cNvSpPr/>
          <p:nvPr/>
        </p:nvSpPr>
        <p:spPr>
          <a:xfrm>
            <a:off x="1066800" y="2590800"/>
            <a:ext cx="24384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Game Board Manager</a:t>
            </a:r>
            <a:endParaRPr lang="en-US" dirty="0"/>
          </a:p>
        </p:txBody>
      </p:sp>
      <p:sp>
        <p:nvSpPr>
          <p:cNvPr id="46" name="Rounded Rectangle 45"/>
          <p:cNvSpPr/>
          <p:nvPr/>
        </p:nvSpPr>
        <p:spPr>
          <a:xfrm>
            <a:off x="990600" y="3581400"/>
            <a:ext cx="24384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Data Collector</a:t>
            </a:r>
            <a:endParaRPr lang="en-US" dirty="0"/>
          </a:p>
        </p:txBody>
      </p:sp>
      <p:sp>
        <p:nvSpPr>
          <p:cNvPr id="49" name="Rounded Rectangle 48"/>
          <p:cNvSpPr/>
          <p:nvPr/>
        </p:nvSpPr>
        <p:spPr>
          <a:xfrm>
            <a:off x="990600" y="4495800"/>
            <a:ext cx="24384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Predictor</a:t>
            </a:r>
            <a:endParaRPr lang="en-US" dirty="0"/>
          </a:p>
        </p:txBody>
      </p:sp>
      <p:cxnSp>
        <p:nvCxnSpPr>
          <p:cNvPr id="51" name="Straight Arrow Connector 50"/>
          <p:cNvCxnSpPr>
            <a:stCxn id="49" idx="3"/>
            <a:endCxn id="29" idx="2"/>
          </p:cNvCxnSpPr>
          <p:nvPr/>
        </p:nvCxnSpPr>
        <p:spPr>
          <a:xfrm>
            <a:off x="3429000" y="4800600"/>
            <a:ext cx="2438400" cy="7239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7" idx="2"/>
            <a:endCxn id="46" idx="0"/>
          </p:cNvCxnSpPr>
          <p:nvPr/>
        </p:nvCxnSpPr>
        <p:spPr>
          <a:xfrm rot="5400000">
            <a:off x="2057400" y="3352800"/>
            <a:ext cx="381000" cy="76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5" name="Straight Arrow Connector 54"/>
          <p:cNvCxnSpPr>
            <a:stCxn id="46" idx="3"/>
            <a:endCxn id="29" idx="2"/>
          </p:cNvCxnSpPr>
          <p:nvPr/>
        </p:nvCxnSpPr>
        <p:spPr>
          <a:xfrm>
            <a:off x="3429000" y="3886200"/>
            <a:ext cx="2438400" cy="16383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49" idx="1"/>
            <a:endCxn id="37" idx="1"/>
          </p:cNvCxnSpPr>
          <p:nvPr/>
        </p:nvCxnSpPr>
        <p:spPr>
          <a:xfrm rot="10800000" flipH="1">
            <a:off x="990600" y="2895600"/>
            <a:ext cx="76200" cy="1905000"/>
          </a:xfrm>
          <a:prstGeom prst="curvedConnector3">
            <a:avLst>
              <a:gd name="adj1" fmla="val -300000"/>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59" name="Straight Arrow Connector 58"/>
          <p:cNvCxnSpPr>
            <a:stCxn id="37" idx="0"/>
            <a:endCxn id="31" idx="2"/>
          </p:cNvCxnSpPr>
          <p:nvPr/>
        </p:nvCxnSpPr>
        <p:spPr>
          <a:xfrm rot="5400000" flipH="1" flipV="1">
            <a:off x="1847850" y="2114550"/>
            <a:ext cx="914400" cy="38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1" name="Straight Arrow Connector 60"/>
          <p:cNvCxnSpPr>
            <a:stCxn id="37" idx="3"/>
            <a:endCxn id="8" idx="1"/>
          </p:cNvCxnSpPr>
          <p:nvPr/>
        </p:nvCxnSpPr>
        <p:spPr>
          <a:xfrm flipV="1">
            <a:off x="3505200" y="2857500"/>
            <a:ext cx="1600200" cy="3810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819400"/>
            <a:ext cx="7086600" cy="1107996"/>
          </a:xfrm>
          <a:prstGeom prst="rect">
            <a:avLst/>
          </a:prstGeom>
          <a:noFill/>
        </p:spPr>
        <p:txBody>
          <a:bodyPr wrap="square" rtlCol="0">
            <a:spAutoFit/>
          </a:bodyPr>
          <a:lstStyle/>
          <a:p>
            <a:pPr algn="ctr"/>
            <a:r>
              <a:rPr lang="en-US" sz="6600" b="1" dirty="0" smtClean="0"/>
              <a:t>MODULES</a:t>
            </a:r>
            <a:endParaRPr lang="en-US" sz="66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7848600" cy="523220"/>
          </a:xfrm>
          <a:prstGeom prst="rect">
            <a:avLst/>
          </a:prstGeom>
          <a:noFill/>
        </p:spPr>
        <p:txBody>
          <a:bodyPr wrap="square" rtlCol="0">
            <a:spAutoFit/>
          </a:bodyPr>
          <a:lstStyle/>
          <a:p>
            <a:pPr algn="ctr"/>
            <a:r>
              <a:rPr lang="en-US" sz="2800" b="1" dirty="0" smtClean="0"/>
              <a:t>MODULES</a:t>
            </a:r>
            <a:endParaRPr lang="en-US" sz="2800" b="1" dirty="0"/>
          </a:p>
        </p:txBody>
      </p:sp>
      <p:sp>
        <p:nvSpPr>
          <p:cNvPr id="3" name="TextBox 2"/>
          <p:cNvSpPr txBox="1"/>
          <p:nvPr/>
        </p:nvSpPr>
        <p:spPr>
          <a:xfrm>
            <a:off x="381000" y="1143000"/>
            <a:ext cx="8458200" cy="4893647"/>
          </a:xfrm>
          <a:prstGeom prst="rect">
            <a:avLst/>
          </a:prstGeom>
          <a:noFill/>
        </p:spPr>
        <p:txBody>
          <a:bodyPr wrap="square" rtlCol="0">
            <a:spAutoFit/>
          </a:bodyPr>
          <a:lstStyle/>
          <a:p>
            <a:pPr marL="342900" indent="-342900">
              <a:buFont typeface="+mj-lt"/>
              <a:buAutoNum type="arabicPeriod"/>
            </a:pPr>
            <a:r>
              <a:rPr lang="en-US" sz="2400" dirty="0" smtClean="0"/>
              <a:t>Live User Listing Module.</a:t>
            </a:r>
          </a:p>
          <a:p>
            <a:pPr marL="342900" indent="-342900"/>
            <a:endParaRPr lang="en-US" sz="2400" dirty="0" smtClean="0"/>
          </a:p>
          <a:p>
            <a:pPr marL="342900" indent="-342900"/>
            <a:r>
              <a:rPr lang="en-US" sz="2400" dirty="0" smtClean="0"/>
              <a:t>2. Game Controller Module</a:t>
            </a:r>
          </a:p>
          <a:p>
            <a:pPr marL="342900" indent="-342900"/>
            <a:endParaRPr lang="en-US" sz="2400" dirty="0" smtClean="0"/>
          </a:p>
          <a:p>
            <a:pPr marL="342900" indent="-342900"/>
            <a:r>
              <a:rPr lang="en-US" sz="2400" dirty="0" smtClean="0"/>
              <a:t>3. User snake Controller Module</a:t>
            </a:r>
          </a:p>
          <a:p>
            <a:pPr marL="342900" indent="-342900"/>
            <a:endParaRPr lang="en-US" sz="2400" dirty="0" smtClean="0"/>
          </a:p>
          <a:p>
            <a:pPr marL="342900" indent="-342900"/>
            <a:r>
              <a:rPr lang="en-US" sz="2400" dirty="0" smtClean="0"/>
              <a:t>4. Game Synchronizer Module.</a:t>
            </a:r>
          </a:p>
          <a:p>
            <a:pPr marL="342900" indent="-342900"/>
            <a:endParaRPr lang="en-US" sz="2400" dirty="0" smtClean="0"/>
          </a:p>
          <a:p>
            <a:pPr marL="342900" indent="-342900"/>
            <a:r>
              <a:rPr lang="en-US" sz="2400" dirty="0" smtClean="0"/>
              <a:t>5. Data Collection Module.</a:t>
            </a:r>
          </a:p>
          <a:p>
            <a:pPr marL="342900" indent="-342900"/>
            <a:endParaRPr lang="en-US" sz="2400" dirty="0" smtClean="0"/>
          </a:p>
          <a:p>
            <a:pPr marL="342900" indent="-342900"/>
            <a:r>
              <a:rPr lang="en-US" sz="2400" dirty="0" smtClean="0"/>
              <a:t>6. Prediction Module</a:t>
            </a:r>
          </a:p>
          <a:p>
            <a:pPr marL="342900" indent="-342900"/>
            <a:endParaRPr lang="en-US" sz="2400" dirty="0" smtClean="0"/>
          </a:p>
          <a:p>
            <a:pPr marL="342900" indent="-342900"/>
            <a:endParaRPr lang="en-US" sz="2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381000"/>
            <a:ext cx="7086600" cy="523220"/>
          </a:xfrm>
          <a:prstGeom prst="rect">
            <a:avLst/>
          </a:prstGeom>
          <a:noFill/>
        </p:spPr>
        <p:txBody>
          <a:bodyPr wrap="square" rtlCol="0">
            <a:spAutoFit/>
          </a:bodyPr>
          <a:lstStyle/>
          <a:p>
            <a:r>
              <a:rPr lang="en-US" sz="2800" b="1" dirty="0" smtClean="0"/>
              <a:t>DATA COLLECTION PHASE</a:t>
            </a:r>
            <a:endParaRPr lang="en-US" sz="2800" b="1" dirty="0"/>
          </a:p>
        </p:txBody>
      </p:sp>
      <p:sp>
        <p:nvSpPr>
          <p:cNvPr id="3" name="TextBox 2"/>
          <p:cNvSpPr txBox="1"/>
          <p:nvPr/>
        </p:nvSpPr>
        <p:spPr>
          <a:xfrm>
            <a:off x="304800" y="948690"/>
            <a:ext cx="8305800" cy="5909310"/>
          </a:xfrm>
          <a:prstGeom prst="rect">
            <a:avLst/>
          </a:prstGeom>
          <a:noFill/>
        </p:spPr>
        <p:txBody>
          <a:bodyPr wrap="square" rtlCol="0">
            <a:spAutoFit/>
          </a:bodyPr>
          <a:lstStyle/>
          <a:p>
            <a:pPr>
              <a:buFont typeface="Arial" pitchFamily="34" charset="0"/>
              <a:buChar char="•"/>
            </a:pPr>
            <a:r>
              <a:rPr lang="en-US" dirty="0" smtClean="0"/>
              <a:t> Data collection happens when a user changes his snake current moving direction.</a:t>
            </a:r>
          </a:p>
          <a:p>
            <a:pPr>
              <a:buFont typeface="Arial" pitchFamily="34" charset="0"/>
              <a:buChar char="•"/>
            </a:pPr>
            <a:endParaRPr lang="en-US" dirty="0" smtClean="0"/>
          </a:p>
          <a:p>
            <a:pPr>
              <a:buFont typeface="Arial" pitchFamily="34" charset="0"/>
              <a:buChar char="•"/>
            </a:pPr>
            <a:r>
              <a:rPr lang="en-US" dirty="0" smtClean="0"/>
              <a:t>The next move column of the data sheet is determined by the move followed by the current move.</a:t>
            </a:r>
          </a:p>
          <a:p>
            <a:pPr>
              <a:buFont typeface="Arial" pitchFamily="34" charset="0"/>
              <a:buChar char="•"/>
            </a:pPr>
            <a:endParaRPr lang="en-US" dirty="0" smtClean="0"/>
          </a:p>
          <a:p>
            <a:pPr>
              <a:buFont typeface="Arial" pitchFamily="34" charset="0"/>
              <a:buChar char="•"/>
            </a:pPr>
            <a:r>
              <a:rPr lang="en-US" dirty="0" smtClean="0"/>
              <a:t> When a user press a arrow key  an AJAX call with the following parameters are sent to the server for storing</a:t>
            </a:r>
          </a:p>
          <a:p>
            <a:pPr>
              <a:buFont typeface="Arial" pitchFamily="34" charset="0"/>
              <a:buChar char="•"/>
            </a:pPr>
            <a:endParaRPr lang="en-US" dirty="0" smtClean="0"/>
          </a:p>
          <a:p>
            <a:pPr marL="800100" lvl="1" indent="-342900">
              <a:buFont typeface="+mj-lt"/>
              <a:buAutoNum type="arabicPeriod"/>
            </a:pPr>
            <a:r>
              <a:rPr lang="en-US" dirty="0" smtClean="0"/>
              <a:t>JSON Object of red snake.</a:t>
            </a:r>
          </a:p>
          <a:p>
            <a:pPr marL="800100" lvl="1" indent="-342900">
              <a:buFont typeface="+mj-lt"/>
              <a:buAutoNum type="arabicPeriod"/>
            </a:pPr>
            <a:r>
              <a:rPr lang="en-US" dirty="0" smtClean="0"/>
              <a:t>JSON Object of blue snake.</a:t>
            </a:r>
          </a:p>
          <a:p>
            <a:pPr marL="800100" lvl="1" indent="-342900">
              <a:buFont typeface="+mj-lt"/>
              <a:buAutoNum type="arabicPeriod"/>
            </a:pPr>
            <a:r>
              <a:rPr lang="en-US" dirty="0" smtClean="0"/>
              <a:t>Head position of red snake.</a:t>
            </a:r>
          </a:p>
          <a:p>
            <a:pPr marL="800100" lvl="1" indent="-342900">
              <a:buFont typeface="+mj-lt"/>
              <a:buAutoNum type="arabicPeriod"/>
            </a:pPr>
            <a:r>
              <a:rPr lang="en-US" dirty="0" smtClean="0"/>
              <a:t>Head position of blue snake.</a:t>
            </a:r>
          </a:p>
          <a:p>
            <a:pPr marL="800100" lvl="1" indent="-342900">
              <a:buFont typeface="+mj-lt"/>
              <a:buAutoNum type="arabicPeriod"/>
            </a:pPr>
            <a:r>
              <a:rPr lang="en-US" dirty="0" smtClean="0"/>
              <a:t>Length of  both the snake.</a:t>
            </a:r>
          </a:p>
          <a:p>
            <a:pPr marL="800100" lvl="1" indent="-342900">
              <a:buFont typeface="+mj-lt"/>
              <a:buAutoNum type="arabicPeriod"/>
            </a:pPr>
            <a:r>
              <a:rPr lang="en-US" dirty="0" smtClean="0"/>
              <a:t>Current moving  direction of both the snakes.</a:t>
            </a:r>
          </a:p>
          <a:p>
            <a:pPr marL="800100" lvl="1" indent="-342900">
              <a:buFont typeface="+mj-lt"/>
              <a:buAutoNum type="arabicPeriod"/>
            </a:pPr>
            <a:r>
              <a:rPr lang="en-US" dirty="0" smtClean="0"/>
              <a:t>Distance between the X co-ordinates of the snake heads.</a:t>
            </a:r>
          </a:p>
          <a:p>
            <a:pPr marL="800100" lvl="1" indent="-342900">
              <a:buFont typeface="+mj-lt"/>
              <a:buAutoNum type="arabicPeriod"/>
            </a:pPr>
            <a:r>
              <a:rPr lang="en-US" dirty="0" smtClean="0"/>
              <a:t>Distance between the Y co-ordinates of the snake heads.</a:t>
            </a:r>
          </a:p>
          <a:p>
            <a:pPr marL="800100" lvl="1" indent="-342900">
              <a:buFont typeface="+mj-lt"/>
              <a:buAutoNum type="arabicPeriod"/>
            </a:pPr>
            <a:r>
              <a:rPr lang="en-US" dirty="0" smtClean="0"/>
              <a:t>Distance between the food and the snakes.</a:t>
            </a:r>
          </a:p>
          <a:p>
            <a:pPr marL="800100" lvl="1" indent="-342900"/>
            <a:endParaRPr lang="en-US" dirty="0" smtClean="0"/>
          </a:p>
          <a:p>
            <a:pPr marL="800100" lvl="1" indent="-342900">
              <a:buFont typeface="Arial" pitchFamily="34" charset="0"/>
              <a:buChar char="•"/>
            </a:pPr>
            <a:endParaRPr lang="en-US" dirty="0" smtClean="0"/>
          </a:p>
          <a:p>
            <a:pPr marL="800100" lvl="1" indent="-342900">
              <a:buFont typeface="+mj-lt"/>
              <a:buAutoNum type="arabicPeriod"/>
            </a:pPr>
            <a:endParaRPr lang="en-US" dirty="0" smtClean="0"/>
          </a:p>
          <a:p>
            <a:pPr marL="800100" lvl="1" indent="-342900">
              <a:buFont typeface="+mj-lt"/>
              <a:buAutoNum type="arabicPeriod"/>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819400"/>
            <a:ext cx="7543800" cy="923330"/>
          </a:xfrm>
          <a:prstGeom prst="rect">
            <a:avLst/>
          </a:prstGeom>
          <a:noFill/>
        </p:spPr>
        <p:txBody>
          <a:bodyPr wrap="square" rtlCol="0">
            <a:spAutoFit/>
          </a:bodyPr>
          <a:lstStyle/>
          <a:p>
            <a:pPr algn="ctr"/>
            <a:r>
              <a:rPr lang="en-US" sz="5400" b="1" dirty="0" smtClean="0">
                <a:latin typeface="+mj-lt"/>
              </a:rPr>
              <a:t>SYSTEM REQUIREMENT</a:t>
            </a:r>
            <a:endParaRPr lang="en-US" sz="5400" b="1" dirty="0">
              <a:latin typeface="+mj-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7696200" cy="523220"/>
          </a:xfrm>
          <a:prstGeom prst="rect">
            <a:avLst/>
          </a:prstGeom>
          <a:noFill/>
        </p:spPr>
        <p:txBody>
          <a:bodyPr wrap="square" rtlCol="0">
            <a:spAutoFit/>
          </a:bodyPr>
          <a:lstStyle/>
          <a:p>
            <a:pPr algn="ctr"/>
            <a:r>
              <a:rPr lang="en-US" sz="2800" b="1" dirty="0" smtClean="0"/>
              <a:t>HARDWARE AND SOFTWARE REQUIREMENT </a:t>
            </a:r>
            <a:endParaRPr lang="en-US" sz="2800" b="1" dirty="0"/>
          </a:p>
        </p:txBody>
      </p:sp>
      <p:sp>
        <p:nvSpPr>
          <p:cNvPr id="3" name="TextBox 2"/>
          <p:cNvSpPr txBox="1"/>
          <p:nvPr/>
        </p:nvSpPr>
        <p:spPr>
          <a:xfrm>
            <a:off x="381000" y="1066800"/>
            <a:ext cx="8305800" cy="3724096"/>
          </a:xfrm>
          <a:prstGeom prst="rect">
            <a:avLst/>
          </a:prstGeom>
          <a:noFill/>
        </p:spPr>
        <p:txBody>
          <a:bodyPr wrap="square" rtlCol="0">
            <a:spAutoFit/>
          </a:bodyPr>
          <a:lstStyle/>
          <a:p>
            <a:pPr>
              <a:buFont typeface="Arial" pitchFamily="34" charset="0"/>
              <a:buChar char="•"/>
            </a:pPr>
            <a:r>
              <a:rPr lang="en-US" sz="2000" dirty="0" smtClean="0"/>
              <a:t> Hardware Requirements :</a:t>
            </a:r>
          </a:p>
          <a:p>
            <a:pPr lvl="1"/>
            <a:r>
              <a:rPr lang="en-US" sz="2000" dirty="0" smtClean="0"/>
              <a:t>1.  RAM:2GB</a:t>
            </a:r>
          </a:p>
          <a:p>
            <a:pPr marL="800100" lvl="1" indent="-342900"/>
            <a:r>
              <a:rPr lang="en-US" sz="2000" dirty="0" smtClean="0"/>
              <a:t>2.  PROCESSOR : 2.50 GHz</a:t>
            </a:r>
          </a:p>
          <a:p>
            <a:pPr marL="800100" lvl="1" indent="-342900"/>
            <a:endParaRPr lang="en-US" sz="2000" dirty="0" smtClean="0"/>
          </a:p>
          <a:p>
            <a:pPr>
              <a:buFont typeface="Arial" pitchFamily="34" charset="0"/>
              <a:buChar char="•"/>
            </a:pPr>
            <a:r>
              <a:rPr lang="en-US" sz="2000" dirty="0" smtClean="0"/>
              <a:t> Software  Requirements :</a:t>
            </a:r>
          </a:p>
          <a:p>
            <a:pPr marL="800100" lvl="1" indent="-342900">
              <a:buFont typeface="+mj-lt"/>
              <a:buAutoNum type="arabicPeriod"/>
            </a:pPr>
            <a:r>
              <a:rPr lang="en-US" sz="2000" dirty="0" smtClean="0"/>
              <a:t> Java V1.8</a:t>
            </a:r>
          </a:p>
          <a:p>
            <a:pPr marL="800100" lvl="1" indent="-342900">
              <a:buFont typeface="+mj-lt"/>
              <a:buAutoNum type="arabicPeriod"/>
            </a:pPr>
            <a:r>
              <a:rPr lang="en-US" sz="2000" dirty="0" smtClean="0"/>
              <a:t>Tomcat Server</a:t>
            </a:r>
          </a:p>
          <a:p>
            <a:pPr marL="800100" lvl="1" indent="-342900">
              <a:buFont typeface="+mj-lt"/>
              <a:buAutoNum type="arabicPeriod"/>
            </a:pPr>
            <a:r>
              <a:rPr lang="en-US" sz="2000" dirty="0" err="1" smtClean="0"/>
              <a:t>MySQL</a:t>
            </a:r>
            <a:r>
              <a:rPr lang="en-US" sz="2000" dirty="0" smtClean="0"/>
              <a:t> server</a:t>
            </a:r>
          </a:p>
          <a:p>
            <a:pPr marL="800100" lvl="1" indent="-342900">
              <a:buFont typeface="+mj-lt"/>
              <a:buAutoNum type="arabicPeriod"/>
            </a:pPr>
            <a:r>
              <a:rPr lang="en-US" sz="2000" dirty="0" err="1" smtClean="0"/>
              <a:t>MySQL</a:t>
            </a:r>
            <a:r>
              <a:rPr lang="en-US" sz="2000" dirty="0" smtClean="0"/>
              <a:t> </a:t>
            </a:r>
            <a:r>
              <a:rPr lang="en-US" sz="2000" dirty="0" err="1" smtClean="0"/>
              <a:t>Jconnector</a:t>
            </a:r>
            <a:r>
              <a:rPr lang="en-US" sz="2000" dirty="0" smtClean="0"/>
              <a:t> API</a:t>
            </a:r>
          </a:p>
          <a:p>
            <a:pPr marL="800100" lvl="1" indent="-342900">
              <a:buFont typeface="+mj-lt"/>
              <a:buAutoNum type="arabicPeriod"/>
            </a:pPr>
            <a:r>
              <a:rPr lang="en-US" sz="2000" dirty="0" err="1" smtClean="0"/>
              <a:t>org.JSON</a:t>
            </a:r>
            <a:r>
              <a:rPr lang="en-US" sz="2000" dirty="0" smtClean="0"/>
              <a:t> API</a:t>
            </a:r>
          </a:p>
          <a:p>
            <a:pPr marL="800100" lvl="1" indent="-342900">
              <a:buFont typeface="+mj-lt"/>
              <a:buAutoNum type="arabicPeriod"/>
            </a:pPr>
            <a:r>
              <a:rPr lang="en-US" sz="2000" dirty="0" err="1" smtClean="0"/>
              <a:t>Servlet</a:t>
            </a:r>
            <a:r>
              <a:rPr lang="en-US" sz="2000" dirty="0" smtClean="0"/>
              <a:t> API</a:t>
            </a:r>
          </a:p>
          <a:p>
            <a:pPr marL="800100" lvl="1" indent="-342900">
              <a:buFont typeface="+mj-lt"/>
              <a:buAutoNum type="arabicPeriod"/>
            </a:pP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ABSTRACT</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pPr algn="just">
              <a:buNone/>
            </a:pPr>
            <a:r>
              <a:rPr lang="en-US" sz="2400" dirty="0" smtClean="0"/>
              <a:t>The purpose of this project is to make the player compete with</a:t>
            </a:r>
          </a:p>
          <a:p>
            <a:pPr algn="just">
              <a:buNone/>
            </a:pPr>
            <a:r>
              <a:rPr lang="en-US" sz="2400" dirty="0" smtClean="0"/>
              <a:t>each other on a multiplayer </a:t>
            </a:r>
            <a:r>
              <a:rPr lang="en-US" sz="2400" b="1" dirty="0" smtClean="0"/>
              <a:t>snake game</a:t>
            </a:r>
            <a:r>
              <a:rPr lang="en-US" sz="2400" dirty="0" smtClean="0"/>
              <a:t> and make the computer</a:t>
            </a:r>
          </a:p>
          <a:p>
            <a:pPr algn="just">
              <a:buNone/>
            </a:pPr>
            <a:r>
              <a:rPr lang="en-US" sz="2400" dirty="0" smtClean="0"/>
              <a:t>reflect the moves that the players have used in their previous </a:t>
            </a:r>
          </a:p>
          <a:p>
            <a:pPr algn="just">
              <a:buNone/>
            </a:pPr>
            <a:r>
              <a:rPr lang="en-US" sz="2400" dirty="0" smtClean="0"/>
              <a:t>games .The model is demonstrated in browser so this game is </a:t>
            </a:r>
          </a:p>
          <a:p>
            <a:pPr algn="just">
              <a:buNone/>
            </a:pPr>
            <a:r>
              <a:rPr lang="en-US" sz="2400" dirty="0" smtClean="0"/>
              <a:t>developed using the basic </a:t>
            </a:r>
            <a:r>
              <a:rPr lang="en-US" sz="2400" b="1" dirty="0" smtClean="0"/>
              <a:t>SSE server push mechanism</a:t>
            </a:r>
            <a:r>
              <a:rPr lang="en-US" sz="2400" dirty="0" smtClean="0"/>
              <a:t> and</a:t>
            </a:r>
          </a:p>
          <a:p>
            <a:pPr algn="just">
              <a:buNone/>
            </a:pPr>
            <a:r>
              <a:rPr lang="en-US" sz="2400" dirty="0" smtClean="0"/>
              <a:t>record the </a:t>
            </a:r>
            <a:r>
              <a:rPr lang="en-US" sz="2400" dirty="0" smtClean="0"/>
              <a:t>player’s </a:t>
            </a:r>
            <a:r>
              <a:rPr lang="en-US" sz="2400" dirty="0" smtClean="0"/>
              <a:t>move in a one on one battle with </a:t>
            </a:r>
            <a:r>
              <a:rPr lang="en-US" sz="2400" dirty="0" smtClean="0"/>
              <a:t>each other</a:t>
            </a:r>
          </a:p>
          <a:p>
            <a:pPr algn="just">
              <a:buNone/>
            </a:pPr>
            <a:r>
              <a:rPr lang="en-US" sz="2400" dirty="0" smtClean="0"/>
              <a:t>And</a:t>
            </a:r>
            <a:r>
              <a:rPr lang="en-US" sz="2400" dirty="0" smtClean="0"/>
              <a:t> </a:t>
            </a:r>
            <a:r>
              <a:rPr lang="en-US" sz="2400" dirty="0" smtClean="0"/>
              <a:t>tries </a:t>
            </a:r>
            <a:r>
              <a:rPr lang="en-US" sz="2400" dirty="0" smtClean="0"/>
              <a:t>to use the previous player’s move. The computer </a:t>
            </a:r>
            <a:r>
              <a:rPr lang="en-US" sz="2400" dirty="0" smtClean="0"/>
              <a:t>uses</a:t>
            </a:r>
          </a:p>
          <a:p>
            <a:pPr algn="just">
              <a:buNone/>
            </a:pPr>
            <a:r>
              <a:rPr lang="en-US" sz="2400" dirty="0" smtClean="0"/>
              <a:t>the</a:t>
            </a:r>
            <a:r>
              <a:rPr lang="en-US" sz="2400" dirty="0" smtClean="0"/>
              <a:t> </a:t>
            </a:r>
            <a:r>
              <a:rPr lang="en-US" sz="2400" dirty="0" smtClean="0"/>
              <a:t>shortest </a:t>
            </a:r>
            <a:r>
              <a:rPr lang="en-US" sz="2400" dirty="0" smtClean="0"/>
              <a:t>path algorithm to reach the target with out </a:t>
            </a:r>
            <a:r>
              <a:rPr lang="en-US" sz="2400" dirty="0" smtClean="0"/>
              <a:t>having</a:t>
            </a:r>
          </a:p>
          <a:p>
            <a:pPr algn="just">
              <a:buNone/>
            </a:pPr>
            <a:r>
              <a:rPr lang="en-US" sz="2400" dirty="0" smtClean="0"/>
              <a:t>self</a:t>
            </a:r>
            <a:r>
              <a:rPr lang="en-US" sz="2400" dirty="0" smtClean="0"/>
              <a:t> </a:t>
            </a:r>
            <a:r>
              <a:rPr lang="en-US" sz="2400" dirty="0" smtClean="0"/>
              <a:t>Destructive </a:t>
            </a:r>
            <a:r>
              <a:rPr lang="en-US" sz="2400" dirty="0" smtClean="0"/>
              <a:t>moves and tries to escape from the opponent’s</a:t>
            </a:r>
          </a:p>
          <a:p>
            <a:pPr algn="just">
              <a:buNone/>
            </a:pPr>
            <a:r>
              <a:rPr lang="en-US" sz="2400" dirty="0" smtClean="0"/>
              <a:t>attacking moves by predicting it before.</a:t>
            </a:r>
          </a:p>
          <a:p>
            <a:pPr algn="just">
              <a:buNone/>
            </a:pPr>
            <a:endParaRPr lang="en-US" sz="2400" dirty="0" smtClean="0"/>
          </a:p>
          <a:p>
            <a:pPr algn="just">
              <a:buNone/>
            </a:pPr>
            <a:endParaRPr lang="en-US" sz="2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2133600"/>
            <a:ext cx="7620000" cy="1938992"/>
          </a:xfrm>
          <a:prstGeom prst="rect">
            <a:avLst/>
          </a:prstGeom>
          <a:noFill/>
        </p:spPr>
        <p:txBody>
          <a:bodyPr wrap="square" rtlCol="0">
            <a:spAutoFit/>
          </a:bodyPr>
          <a:lstStyle/>
          <a:p>
            <a:pPr algn="ctr"/>
            <a:r>
              <a:rPr lang="en-US" sz="6000" b="1" dirty="0" smtClean="0"/>
              <a:t>IMPLEMENTATION OF MODULES</a:t>
            </a:r>
            <a:endParaRPr lang="en-US" sz="60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228600"/>
            <a:ext cx="8077200" cy="523220"/>
          </a:xfrm>
          <a:prstGeom prst="rect">
            <a:avLst/>
          </a:prstGeom>
          <a:noFill/>
        </p:spPr>
        <p:txBody>
          <a:bodyPr wrap="square" rtlCol="0">
            <a:spAutoFit/>
          </a:bodyPr>
          <a:lstStyle/>
          <a:p>
            <a:pPr algn="ctr"/>
            <a:r>
              <a:rPr lang="en-US" sz="2800" b="1" dirty="0" smtClean="0"/>
              <a:t>IMPLEMENTATION OF MODULES</a:t>
            </a:r>
            <a:endParaRPr lang="en-US" sz="2800" b="1" dirty="0"/>
          </a:p>
        </p:txBody>
      </p:sp>
      <p:sp>
        <p:nvSpPr>
          <p:cNvPr id="4" name="TextBox 3"/>
          <p:cNvSpPr txBox="1"/>
          <p:nvPr/>
        </p:nvSpPr>
        <p:spPr>
          <a:xfrm>
            <a:off x="533400" y="990600"/>
            <a:ext cx="8229600" cy="4154984"/>
          </a:xfrm>
          <a:prstGeom prst="rect">
            <a:avLst/>
          </a:prstGeom>
          <a:noFill/>
        </p:spPr>
        <p:txBody>
          <a:bodyPr wrap="square" rtlCol="0">
            <a:spAutoFit/>
          </a:bodyPr>
          <a:lstStyle/>
          <a:p>
            <a:r>
              <a:rPr lang="en-US" sz="2400" dirty="0" smtClean="0"/>
              <a:t>Live User Listing Module :</a:t>
            </a:r>
          </a:p>
          <a:p>
            <a:pPr lvl="1">
              <a:buFont typeface="Arial" pitchFamily="34" charset="0"/>
              <a:buChar char="•"/>
            </a:pPr>
            <a:r>
              <a:rPr lang="en-US" sz="2400" dirty="0" smtClean="0"/>
              <a:t>  The live user listing module is server push process in which push the list of users available to play.</a:t>
            </a:r>
          </a:p>
          <a:p>
            <a:pPr lvl="1"/>
            <a:endParaRPr lang="en-US" sz="2400" dirty="0" smtClean="0"/>
          </a:p>
          <a:p>
            <a:pPr lvl="1">
              <a:buFont typeface="Arial" pitchFamily="34" charset="0"/>
              <a:buChar char="•"/>
            </a:pPr>
            <a:r>
              <a:rPr lang="en-US" sz="2400" dirty="0" smtClean="0"/>
              <a:t> The user continue keep track of the new user getting added to the game .</a:t>
            </a:r>
          </a:p>
          <a:p>
            <a:pPr lvl="1"/>
            <a:endParaRPr lang="en-US" sz="2400" dirty="0" smtClean="0"/>
          </a:p>
          <a:p>
            <a:pPr lvl="1">
              <a:buFont typeface="Arial" pitchFamily="34" charset="0"/>
              <a:buChar char="•"/>
            </a:pPr>
            <a:r>
              <a:rPr lang="en-US" sz="2400" dirty="0" smtClean="0"/>
              <a:t> It  sets the retry time as 110 milliseconds which quite enough to get instant updates of he live users.</a:t>
            </a:r>
          </a:p>
          <a:p>
            <a:pPr lvl="1"/>
            <a:endParaRPr lang="en-US" sz="2400" dirty="0" smtClean="0"/>
          </a:p>
          <a:p>
            <a:r>
              <a:rPr lang="en-US" sz="2400" dirty="0" smtClean="0"/>
              <a:t>	</a:t>
            </a:r>
            <a:endParaRPr lang="en-US" sz="2400" dirty="0"/>
          </a:p>
        </p:txBody>
      </p:sp>
      <p:sp>
        <p:nvSpPr>
          <p:cNvPr id="9" name="Rectangle 8"/>
          <p:cNvSpPr/>
          <p:nvPr/>
        </p:nvSpPr>
        <p:spPr>
          <a:xfrm>
            <a:off x="304800" y="4419600"/>
            <a:ext cx="2286000" cy="228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 name="Picture 9" descr="user class.PNG"/>
          <p:cNvPicPr>
            <a:picLocks noChangeAspect="1"/>
          </p:cNvPicPr>
          <p:nvPr/>
        </p:nvPicPr>
        <p:blipFill>
          <a:blip r:embed="rId2"/>
          <a:stretch>
            <a:fillRect/>
          </a:stretch>
        </p:blipFill>
        <p:spPr>
          <a:xfrm>
            <a:off x="304800" y="4419600"/>
            <a:ext cx="2263437" cy="2286000"/>
          </a:xfrm>
          <a:prstGeom prst="rect">
            <a:avLst/>
          </a:prstGeom>
        </p:spPr>
      </p:pic>
      <p:sp>
        <p:nvSpPr>
          <p:cNvPr id="11" name="Rectangle 10"/>
          <p:cNvSpPr/>
          <p:nvPr/>
        </p:nvSpPr>
        <p:spPr>
          <a:xfrm>
            <a:off x="3429000" y="4419600"/>
            <a:ext cx="2438400" cy="228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2" name="Picture 11" descr="gameboard.PNG"/>
          <p:cNvPicPr>
            <a:picLocks noChangeAspect="1"/>
          </p:cNvPicPr>
          <p:nvPr/>
        </p:nvPicPr>
        <p:blipFill>
          <a:blip r:embed="rId3"/>
          <a:stretch>
            <a:fillRect/>
          </a:stretch>
        </p:blipFill>
        <p:spPr>
          <a:xfrm>
            <a:off x="3429000" y="4419600"/>
            <a:ext cx="2438400" cy="2286000"/>
          </a:xfrm>
          <a:prstGeom prst="rect">
            <a:avLst/>
          </a:prstGeom>
        </p:spPr>
      </p:pic>
      <p:sp>
        <p:nvSpPr>
          <p:cNvPr id="13" name="Rectangle 12"/>
          <p:cNvSpPr/>
          <p:nvPr/>
        </p:nvSpPr>
        <p:spPr>
          <a:xfrm>
            <a:off x="6324600" y="4724400"/>
            <a:ext cx="24384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4" name="Picture 13" descr="Request.PNG"/>
          <p:cNvPicPr>
            <a:picLocks noChangeAspect="1"/>
          </p:cNvPicPr>
          <p:nvPr/>
        </p:nvPicPr>
        <p:blipFill>
          <a:blip r:embed="rId4"/>
          <a:stretch>
            <a:fillRect/>
          </a:stretch>
        </p:blipFill>
        <p:spPr>
          <a:xfrm>
            <a:off x="6324600" y="4724401"/>
            <a:ext cx="2438400" cy="6858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228600"/>
            <a:ext cx="7620000" cy="523220"/>
          </a:xfrm>
          <a:prstGeom prst="rect">
            <a:avLst/>
          </a:prstGeom>
          <a:noFill/>
        </p:spPr>
        <p:txBody>
          <a:bodyPr wrap="square" rtlCol="0">
            <a:spAutoFit/>
          </a:bodyPr>
          <a:lstStyle/>
          <a:p>
            <a:pPr algn="ctr"/>
            <a:r>
              <a:rPr lang="en-US" sz="2800" b="1" dirty="0" smtClean="0"/>
              <a:t>GAME CONTROLLER MODULE</a:t>
            </a:r>
            <a:endParaRPr lang="en-US" sz="2800" b="1" dirty="0"/>
          </a:p>
        </p:txBody>
      </p:sp>
      <p:sp>
        <p:nvSpPr>
          <p:cNvPr id="3" name="TextBox 2"/>
          <p:cNvSpPr txBox="1"/>
          <p:nvPr/>
        </p:nvSpPr>
        <p:spPr>
          <a:xfrm>
            <a:off x="304800" y="838200"/>
            <a:ext cx="8534400" cy="4893647"/>
          </a:xfrm>
          <a:prstGeom prst="rect">
            <a:avLst/>
          </a:prstGeom>
          <a:noFill/>
        </p:spPr>
        <p:txBody>
          <a:bodyPr wrap="square" rtlCol="0">
            <a:spAutoFit/>
          </a:bodyPr>
          <a:lstStyle/>
          <a:p>
            <a:pPr>
              <a:buFont typeface="Arial" pitchFamily="34" charset="0"/>
              <a:buChar char="•"/>
            </a:pPr>
            <a:r>
              <a:rPr lang="en-US" sz="2400" dirty="0" smtClean="0"/>
              <a:t> After the user get his id and assigns a name to him ,he will be redirected to a game page where he get to know the current live user .</a:t>
            </a:r>
          </a:p>
          <a:p>
            <a:pPr>
              <a:buFont typeface="Arial" pitchFamily="34" charset="0"/>
              <a:buChar char="•"/>
            </a:pPr>
            <a:endParaRPr lang="en-US" sz="2400" dirty="0" smtClean="0"/>
          </a:p>
          <a:p>
            <a:pPr>
              <a:buFont typeface="Arial" pitchFamily="34" charset="0"/>
              <a:buChar char="•"/>
            </a:pPr>
            <a:r>
              <a:rPr lang="en-US" sz="2400" dirty="0" smtClean="0"/>
              <a:t> User can give Request to other  user by just clicking his name on live user bar</a:t>
            </a:r>
          </a:p>
          <a:p>
            <a:pPr>
              <a:buFont typeface="Arial" pitchFamily="34" charset="0"/>
              <a:buChar char="•"/>
            </a:pPr>
            <a:endParaRPr lang="en-US" sz="2400" dirty="0" smtClean="0"/>
          </a:p>
          <a:p>
            <a:pPr>
              <a:buFont typeface="Arial" pitchFamily="34" charset="0"/>
              <a:buChar char="•"/>
            </a:pPr>
            <a:r>
              <a:rPr lang="en-US" sz="2400" dirty="0" smtClean="0"/>
              <a:t>Then the request is added to the request list of the recipient user.</a:t>
            </a:r>
          </a:p>
          <a:p>
            <a:pPr>
              <a:buFont typeface="Arial" pitchFamily="34" charset="0"/>
              <a:buChar char="•"/>
            </a:pPr>
            <a:endParaRPr lang="en-US" sz="2400" dirty="0" smtClean="0"/>
          </a:p>
          <a:p>
            <a:pPr>
              <a:buFont typeface="Arial" pitchFamily="34" charset="0"/>
              <a:buChar char="•"/>
            </a:pPr>
            <a:r>
              <a:rPr lang="en-US" sz="2400" dirty="0" smtClean="0"/>
              <a:t> If the user on the other side click decline then  request disappears without taking any action else if he/she select accept button then the both users will get into the new game.</a:t>
            </a:r>
          </a:p>
          <a:p>
            <a:pPr>
              <a:buFont typeface="Arial" pitchFamily="34" charset="0"/>
              <a:buChar char="•"/>
            </a:pPr>
            <a:endParaRPr lang="en-US" sz="24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04800"/>
            <a:ext cx="6934200" cy="523220"/>
          </a:xfrm>
          <a:prstGeom prst="rect">
            <a:avLst/>
          </a:prstGeom>
          <a:noFill/>
        </p:spPr>
        <p:txBody>
          <a:bodyPr wrap="square" rtlCol="0">
            <a:spAutoFit/>
          </a:bodyPr>
          <a:lstStyle/>
          <a:p>
            <a:pPr algn="ctr"/>
            <a:r>
              <a:rPr lang="en-US" sz="2800" b="1" dirty="0" smtClean="0"/>
              <a:t>GAME CONTROLLER MODULE (</a:t>
            </a:r>
            <a:r>
              <a:rPr lang="en-US" sz="2800" b="1" dirty="0" err="1" smtClean="0"/>
              <a:t>Contd</a:t>
            </a:r>
            <a:r>
              <a:rPr lang="en-US" sz="2800" b="1" dirty="0" smtClean="0"/>
              <a:t>)</a:t>
            </a:r>
            <a:endParaRPr lang="en-US" sz="2800" b="1" dirty="0"/>
          </a:p>
        </p:txBody>
      </p:sp>
      <p:sp>
        <p:nvSpPr>
          <p:cNvPr id="3" name="TextBox 2"/>
          <p:cNvSpPr txBox="1"/>
          <p:nvPr/>
        </p:nvSpPr>
        <p:spPr>
          <a:xfrm>
            <a:off x="609600" y="1066800"/>
            <a:ext cx="7543800" cy="4893647"/>
          </a:xfrm>
          <a:prstGeom prst="rect">
            <a:avLst/>
          </a:prstGeom>
          <a:noFill/>
        </p:spPr>
        <p:txBody>
          <a:bodyPr wrap="square" rtlCol="0">
            <a:spAutoFit/>
          </a:bodyPr>
          <a:lstStyle/>
          <a:p>
            <a:pPr>
              <a:buFont typeface="Arial" pitchFamily="34" charset="0"/>
              <a:buChar char="•"/>
            </a:pPr>
            <a:r>
              <a:rPr lang="en-US" dirty="0" smtClean="0"/>
              <a:t> </a:t>
            </a:r>
            <a:r>
              <a:rPr lang="en-US" sz="2400" dirty="0" smtClean="0"/>
              <a:t>A single user can give request to n number of live user but once he get into play another user he/she cannot abort the game.</a:t>
            </a:r>
          </a:p>
          <a:p>
            <a:pPr>
              <a:buFont typeface="Arial" pitchFamily="34" charset="0"/>
              <a:buChar char="•"/>
            </a:pPr>
            <a:endParaRPr lang="en-US" sz="2400" dirty="0" smtClean="0"/>
          </a:p>
          <a:p>
            <a:pPr>
              <a:buFont typeface="Arial" pitchFamily="34" charset="0"/>
              <a:buChar char="•"/>
            </a:pPr>
            <a:r>
              <a:rPr lang="en-US" sz="2400" dirty="0" smtClean="0"/>
              <a:t> If the user  wants to play with computer he can click  “PLAY WITH COMPUTER”  button .</a:t>
            </a:r>
          </a:p>
          <a:p>
            <a:pPr>
              <a:buFont typeface="Arial" pitchFamily="34" charset="0"/>
              <a:buChar char="•"/>
            </a:pPr>
            <a:endParaRPr lang="en-US" sz="2400" dirty="0" smtClean="0"/>
          </a:p>
          <a:p>
            <a:pPr>
              <a:buFont typeface="Arial" pitchFamily="34" charset="0"/>
              <a:buChar char="•"/>
            </a:pPr>
            <a:r>
              <a:rPr lang="en-US" sz="2400" dirty="0" smtClean="0"/>
              <a:t>Once a user accepts the request the following operation takes place :</a:t>
            </a:r>
          </a:p>
          <a:p>
            <a:pPr marL="914400" lvl="1" indent="-457200">
              <a:buFont typeface="+mj-lt"/>
              <a:buAutoNum type="arabicPeriod"/>
            </a:pPr>
            <a:r>
              <a:rPr lang="en-US" sz="2400" dirty="0" smtClean="0"/>
              <a:t>A new game board is created</a:t>
            </a:r>
          </a:p>
          <a:p>
            <a:pPr marL="914400" lvl="1" indent="-457200">
              <a:buFont typeface="+mj-lt"/>
              <a:buAutoNum type="arabicPeriod"/>
            </a:pPr>
            <a:r>
              <a:rPr lang="en-US" sz="2400" dirty="0" smtClean="0"/>
              <a:t>Both user’s id is registered to particular </a:t>
            </a:r>
            <a:r>
              <a:rPr lang="en-US" sz="2400" dirty="0" err="1" smtClean="0"/>
              <a:t>gameboard</a:t>
            </a:r>
            <a:endParaRPr lang="en-US" sz="2400" dirty="0" smtClean="0"/>
          </a:p>
          <a:p>
            <a:pPr marL="914400" lvl="1" indent="-457200">
              <a:buFont typeface="+mj-lt"/>
              <a:buAutoNum type="arabicPeriod"/>
            </a:pPr>
            <a:r>
              <a:rPr lang="en-US" sz="2400" dirty="0" smtClean="0"/>
              <a:t>Status of the both the user are set as ‘busy’</a:t>
            </a:r>
          </a:p>
          <a:p>
            <a:pPr marL="914400" lvl="1" indent="-457200">
              <a:buFont typeface="+mj-lt"/>
              <a:buAutoNum type="arabicPeriod"/>
            </a:pPr>
            <a:r>
              <a:rPr lang="en-US" sz="2400" dirty="0" smtClean="0"/>
              <a:t>Game start flag is set.</a:t>
            </a:r>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52400"/>
            <a:ext cx="6934200" cy="954107"/>
          </a:xfrm>
          <a:prstGeom prst="rect">
            <a:avLst/>
          </a:prstGeom>
          <a:noFill/>
        </p:spPr>
        <p:txBody>
          <a:bodyPr wrap="square" rtlCol="0">
            <a:spAutoFit/>
          </a:bodyPr>
          <a:lstStyle/>
          <a:p>
            <a:pPr algn="ctr"/>
            <a:r>
              <a:rPr lang="en-US" sz="2800" b="1" dirty="0" smtClean="0"/>
              <a:t>GAME CONTROLLER MODULE (</a:t>
            </a:r>
            <a:r>
              <a:rPr lang="en-US" sz="2800" b="1" dirty="0" err="1" smtClean="0"/>
              <a:t>Contd</a:t>
            </a:r>
            <a:r>
              <a:rPr lang="en-US" sz="2800" b="1" dirty="0" smtClean="0"/>
              <a:t>)</a:t>
            </a:r>
          </a:p>
          <a:p>
            <a:pPr algn="ctr"/>
            <a:endParaRPr lang="en-US" sz="2800" b="1" dirty="0"/>
          </a:p>
        </p:txBody>
      </p:sp>
      <p:sp>
        <p:nvSpPr>
          <p:cNvPr id="3" name="TextBox 2"/>
          <p:cNvSpPr txBox="1"/>
          <p:nvPr/>
        </p:nvSpPr>
        <p:spPr>
          <a:xfrm>
            <a:off x="533400" y="1066800"/>
            <a:ext cx="8077200" cy="1938992"/>
          </a:xfrm>
          <a:prstGeom prst="rect">
            <a:avLst/>
          </a:prstGeom>
          <a:noFill/>
        </p:spPr>
        <p:txBody>
          <a:bodyPr wrap="square" rtlCol="0">
            <a:spAutoFit/>
          </a:bodyPr>
          <a:lstStyle/>
          <a:p>
            <a:pPr>
              <a:buFont typeface="Arial" pitchFamily="34" charset="0"/>
              <a:buChar char="•"/>
            </a:pPr>
            <a:r>
              <a:rPr lang="en-US" sz="2400" dirty="0" smtClean="0"/>
              <a:t> If he/she decline the request then the particular request is removed from the receiving user’s request list.</a:t>
            </a:r>
          </a:p>
          <a:p>
            <a:pPr>
              <a:buFont typeface="Arial" pitchFamily="34" charset="0"/>
              <a:buChar char="•"/>
            </a:pPr>
            <a:r>
              <a:rPr lang="en-US" sz="2400" dirty="0" smtClean="0"/>
              <a:t>The above operation is done by the class called “ </a:t>
            </a:r>
            <a:r>
              <a:rPr lang="en-US" sz="2400" dirty="0" err="1" smtClean="0"/>
              <a:t>getid</a:t>
            </a:r>
            <a:r>
              <a:rPr lang="en-US" sz="2400" dirty="0" smtClean="0"/>
              <a:t> ” which has the operation for value of ‘ t ’</a:t>
            </a:r>
          </a:p>
          <a:p>
            <a:pPr>
              <a:buFont typeface="Arial" pitchFamily="34" charset="0"/>
              <a:buChar char="•"/>
            </a:pPr>
            <a:endParaRPr lang="en-US" sz="2400" dirty="0" smtClean="0"/>
          </a:p>
        </p:txBody>
      </p:sp>
      <p:graphicFrame>
        <p:nvGraphicFramePr>
          <p:cNvPr id="4" name="Table 3"/>
          <p:cNvGraphicFramePr>
            <a:graphicFrameLocks noGrp="1"/>
          </p:cNvGraphicFramePr>
          <p:nvPr/>
        </p:nvGraphicFramePr>
        <p:xfrm>
          <a:off x="533400" y="2667000"/>
          <a:ext cx="8229600" cy="3708400"/>
        </p:xfrm>
        <a:graphic>
          <a:graphicData uri="http://schemas.openxmlformats.org/drawingml/2006/table">
            <a:tbl>
              <a:tblPr firstRow="1" bandRow="1">
                <a:tableStyleId>{2D5ABB26-0587-4C30-8999-92F81FD0307C}</a:tableStyleId>
              </a:tblPr>
              <a:tblGrid>
                <a:gridCol w="2743200"/>
                <a:gridCol w="5486400"/>
              </a:tblGrid>
              <a:tr h="370840">
                <a:tc>
                  <a:txBody>
                    <a:bodyPr/>
                    <a:lstStyle/>
                    <a:p>
                      <a:pPr algn="ctr"/>
                      <a:r>
                        <a:rPr lang="en-US" b="1" dirty="0" smtClean="0"/>
                        <a:t>Operation Code</a:t>
                      </a:r>
                      <a:endParaRPr lang="en-US" b="1" dirty="0"/>
                    </a:p>
                  </a:txBody>
                  <a:tcPr/>
                </a:tc>
                <a:tc>
                  <a:txBody>
                    <a:bodyPr/>
                    <a:lstStyle/>
                    <a:p>
                      <a:pPr algn="ctr"/>
                      <a:r>
                        <a:rPr lang="en-US" b="1" dirty="0" smtClean="0"/>
                        <a:t>Action</a:t>
                      </a:r>
                      <a:endParaRPr lang="en-US" b="1" dirty="0"/>
                    </a:p>
                  </a:txBody>
                  <a:tcPr/>
                </a:tc>
              </a:tr>
              <a:tr h="370840">
                <a:tc>
                  <a:txBody>
                    <a:bodyPr/>
                    <a:lstStyle/>
                    <a:p>
                      <a:pPr algn="ctr"/>
                      <a:r>
                        <a:rPr lang="en-US" dirty="0" smtClean="0"/>
                        <a:t>0</a:t>
                      </a:r>
                      <a:endParaRPr lang="en-US" dirty="0"/>
                    </a:p>
                  </a:txBody>
                  <a:tcPr/>
                </a:tc>
                <a:tc>
                  <a:txBody>
                    <a:bodyPr/>
                    <a:lstStyle/>
                    <a:p>
                      <a:pPr algn="ctr"/>
                      <a:r>
                        <a:rPr lang="en-US" dirty="0" smtClean="0"/>
                        <a:t>Creating new user ID</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adding request to recipient request queue</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adding two users to game and starting it</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Reports the snake status to server</a:t>
                      </a:r>
                      <a:endParaRPr lang="en-US" dirty="0"/>
                    </a:p>
                  </a:txBody>
                  <a:tcPr/>
                </a:tc>
              </a:tr>
              <a:tr h="370840">
                <a:tc>
                  <a:txBody>
                    <a:bodyPr/>
                    <a:lstStyle/>
                    <a:p>
                      <a:pPr algn="ctr"/>
                      <a:r>
                        <a:rPr lang="en-US" dirty="0" smtClean="0"/>
                        <a:t>4</a:t>
                      </a:r>
                      <a:endParaRPr lang="en-US" dirty="0"/>
                    </a:p>
                  </a:txBody>
                  <a:tcPr/>
                </a:tc>
                <a:tc>
                  <a:txBody>
                    <a:bodyPr/>
                    <a:lstStyle/>
                    <a:p>
                      <a:pPr algn="ctr"/>
                      <a:r>
                        <a:rPr lang="en-US" dirty="0" smtClean="0"/>
                        <a:t>food acquired signal</a:t>
                      </a:r>
                      <a:endParaRPr lang="en-US" dirty="0"/>
                    </a:p>
                  </a:txBody>
                  <a:tcPr/>
                </a:tc>
              </a:tr>
              <a:tr h="370840">
                <a:tc>
                  <a:txBody>
                    <a:bodyPr/>
                    <a:lstStyle/>
                    <a:p>
                      <a:pPr algn="ctr"/>
                      <a:r>
                        <a:rPr lang="en-US" dirty="0" smtClean="0"/>
                        <a:t>5</a:t>
                      </a:r>
                      <a:endParaRPr lang="en-US" dirty="0"/>
                    </a:p>
                  </a:txBody>
                  <a:tcPr/>
                </a:tc>
                <a:tc>
                  <a:txBody>
                    <a:bodyPr/>
                    <a:lstStyle/>
                    <a:p>
                      <a:pPr algn="ctr"/>
                      <a:r>
                        <a:rPr lang="en-US" dirty="0" smtClean="0"/>
                        <a:t>Report the </a:t>
                      </a:r>
                      <a:r>
                        <a:rPr lang="en-US" dirty="0" err="1" smtClean="0"/>
                        <a:t>addBodyPart</a:t>
                      </a:r>
                      <a:r>
                        <a:rPr lang="en-US" dirty="0" smtClean="0"/>
                        <a:t> or </a:t>
                      </a:r>
                      <a:r>
                        <a:rPr lang="en-US" dirty="0" err="1" smtClean="0"/>
                        <a:t>removeBodyPart</a:t>
                      </a:r>
                      <a:r>
                        <a:rPr lang="en-US" dirty="0" smtClean="0"/>
                        <a:t> Operation</a:t>
                      </a:r>
                      <a:endParaRPr lang="en-US" dirty="0"/>
                    </a:p>
                  </a:txBody>
                  <a:tcPr/>
                </a:tc>
              </a:tr>
              <a:tr h="370840">
                <a:tc>
                  <a:txBody>
                    <a:bodyPr/>
                    <a:lstStyle/>
                    <a:p>
                      <a:pPr algn="ctr"/>
                      <a:r>
                        <a:rPr lang="en-US" dirty="0" smtClean="0"/>
                        <a:t>6</a:t>
                      </a:r>
                      <a:endParaRPr lang="en-US" dirty="0"/>
                    </a:p>
                  </a:txBody>
                  <a:tcPr/>
                </a:tc>
                <a:tc>
                  <a:txBody>
                    <a:bodyPr/>
                    <a:lstStyle/>
                    <a:p>
                      <a:pPr algn="ctr"/>
                      <a:r>
                        <a:rPr lang="en-US" dirty="0" smtClean="0"/>
                        <a:t>save the current snake to database</a:t>
                      </a:r>
                      <a:endParaRPr lang="en-US" dirty="0"/>
                    </a:p>
                  </a:txBody>
                  <a:tcPr/>
                </a:tc>
              </a:tr>
              <a:tr h="370840">
                <a:tc>
                  <a:txBody>
                    <a:bodyPr/>
                    <a:lstStyle/>
                    <a:p>
                      <a:pPr algn="ctr"/>
                      <a:r>
                        <a:rPr lang="en-US" dirty="0" smtClean="0"/>
                        <a:t>7</a:t>
                      </a:r>
                      <a:endParaRPr lang="en-US" dirty="0"/>
                    </a:p>
                  </a:txBody>
                  <a:tcPr/>
                </a:tc>
                <a:tc>
                  <a:txBody>
                    <a:bodyPr/>
                    <a:lstStyle/>
                    <a:p>
                      <a:pPr algn="ctr"/>
                      <a:r>
                        <a:rPr lang="en-US" dirty="0" smtClean="0"/>
                        <a:t>flag reset signal</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game end signal</a:t>
                      </a:r>
                      <a:endParaRPr lang="en-US"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228600"/>
            <a:ext cx="7315200" cy="523220"/>
          </a:xfrm>
          <a:prstGeom prst="rect">
            <a:avLst/>
          </a:prstGeom>
          <a:noFill/>
        </p:spPr>
        <p:txBody>
          <a:bodyPr wrap="square" rtlCol="0">
            <a:spAutoFit/>
          </a:bodyPr>
          <a:lstStyle/>
          <a:p>
            <a:pPr algn="ctr"/>
            <a:r>
              <a:rPr lang="en-US" sz="2800" b="1" dirty="0" smtClean="0"/>
              <a:t>USER SNAKE CONTROLLER MODULE</a:t>
            </a:r>
            <a:endParaRPr lang="en-US" sz="2800" b="1" dirty="0"/>
          </a:p>
        </p:txBody>
      </p:sp>
      <p:sp>
        <p:nvSpPr>
          <p:cNvPr id="4" name="TextBox 3"/>
          <p:cNvSpPr txBox="1"/>
          <p:nvPr/>
        </p:nvSpPr>
        <p:spPr>
          <a:xfrm>
            <a:off x="457200" y="1143000"/>
            <a:ext cx="8153400" cy="4154984"/>
          </a:xfrm>
          <a:prstGeom prst="rect">
            <a:avLst/>
          </a:prstGeom>
          <a:noFill/>
        </p:spPr>
        <p:txBody>
          <a:bodyPr wrap="square" rtlCol="0">
            <a:spAutoFit/>
          </a:bodyPr>
          <a:lstStyle/>
          <a:p>
            <a:pPr>
              <a:buFont typeface="Arial" pitchFamily="34" charset="0"/>
              <a:buChar char="•"/>
            </a:pPr>
            <a:r>
              <a:rPr lang="en-US" sz="2400" dirty="0" smtClean="0"/>
              <a:t> Unlike the previous implementation of the game in which entire game data is maintained in the server ,in this model the snake movements are localized.</a:t>
            </a:r>
          </a:p>
          <a:p>
            <a:pPr>
              <a:buFont typeface="Arial" pitchFamily="34" charset="0"/>
              <a:buChar char="•"/>
            </a:pPr>
            <a:endParaRPr lang="en-US" sz="2400" dirty="0" smtClean="0"/>
          </a:p>
          <a:p>
            <a:pPr>
              <a:buFont typeface="Arial" pitchFamily="34" charset="0"/>
              <a:buChar char="•"/>
            </a:pPr>
            <a:r>
              <a:rPr lang="en-US" sz="2400" dirty="0" smtClean="0"/>
              <a:t> In this game the user has four movement controls  left ( ← ) ,right ( → ) ,top ( ↑ ) and down ( ↓ ).</a:t>
            </a:r>
          </a:p>
          <a:p>
            <a:pPr>
              <a:buFont typeface="Arial" pitchFamily="34" charset="0"/>
              <a:buChar char="•"/>
            </a:pPr>
            <a:endParaRPr lang="en-US" sz="2400" dirty="0" smtClean="0"/>
          </a:p>
          <a:p>
            <a:pPr>
              <a:buFont typeface="Arial" pitchFamily="34" charset="0"/>
              <a:buChar char="•"/>
            </a:pPr>
            <a:r>
              <a:rPr lang="en-US" sz="2400" dirty="0" smtClean="0"/>
              <a:t> On pressing any of these button a key code is sent to a function with in turn  checks the </a:t>
            </a:r>
            <a:r>
              <a:rPr lang="en-US" sz="2400" b="1" dirty="0" smtClean="0"/>
              <a:t>user’s id  </a:t>
            </a:r>
            <a:r>
              <a:rPr lang="en-US" sz="2400" dirty="0" smtClean="0"/>
              <a:t>and report the server about local changes of the snake .</a:t>
            </a:r>
          </a:p>
          <a:p>
            <a:pPr>
              <a:buFont typeface="Arial" pitchFamily="34" charset="0"/>
              <a:buChar char="•"/>
            </a:pPr>
            <a:endParaRPr lang="en-US" sz="2400" b="1"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28600"/>
            <a:ext cx="7620000" cy="523220"/>
          </a:xfrm>
          <a:prstGeom prst="rect">
            <a:avLst/>
          </a:prstGeom>
          <a:noFill/>
        </p:spPr>
        <p:txBody>
          <a:bodyPr wrap="square" rtlCol="0">
            <a:spAutoFit/>
          </a:bodyPr>
          <a:lstStyle/>
          <a:p>
            <a:pPr algn="ctr"/>
            <a:r>
              <a:rPr lang="en-US" sz="2800" b="1" dirty="0" smtClean="0"/>
              <a:t>USER SNAKE CONTROLLER MODULE</a:t>
            </a:r>
            <a:endParaRPr lang="en-US" sz="2800" b="1" dirty="0"/>
          </a:p>
        </p:txBody>
      </p:sp>
      <p:sp>
        <p:nvSpPr>
          <p:cNvPr id="3" name="TextBox 2"/>
          <p:cNvSpPr txBox="1"/>
          <p:nvPr/>
        </p:nvSpPr>
        <p:spPr>
          <a:xfrm>
            <a:off x="533400" y="1143000"/>
            <a:ext cx="7924800" cy="4801314"/>
          </a:xfrm>
          <a:prstGeom prst="rect">
            <a:avLst/>
          </a:prstGeom>
          <a:noFill/>
        </p:spPr>
        <p:txBody>
          <a:bodyPr wrap="square" rtlCol="0">
            <a:spAutoFit/>
          </a:bodyPr>
          <a:lstStyle/>
          <a:p>
            <a:pPr>
              <a:buFont typeface="Arial" pitchFamily="34" charset="0"/>
              <a:buChar char="•"/>
            </a:pPr>
            <a:r>
              <a:rPr lang="en-US" sz="2400" dirty="0" smtClean="0"/>
              <a:t> The  receives the report and push it to its listeners and listeners gets the announcement from the server and makes the changes to the local game board.</a:t>
            </a:r>
          </a:p>
          <a:p>
            <a:pPr>
              <a:buFont typeface="Arial" pitchFamily="34" charset="0"/>
              <a:buChar char="•"/>
            </a:pPr>
            <a:endParaRPr lang="en-US" sz="2400" dirty="0" smtClean="0"/>
          </a:p>
          <a:p>
            <a:pPr>
              <a:buFont typeface="Arial" pitchFamily="34" charset="0"/>
              <a:buChar char="•"/>
            </a:pPr>
            <a:r>
              <a:rPr lang="en-US" sz="2400" dirty="0" smtClean="0"/>
              <a:t> The following changes of the local game board is reported to the server </a:t>
            </a:r>
          </a:p>
          <a:p>
            <a:pPr lvl="1">
              <a:buFont typeface="Arial" pitchFamily="34" charset="0"/>
              <a:buChar char="•"/>
            </a:pPr>
            <a:endParaRPr lang="en-US" sz="2400" dirty="0" smtClean="0"/>
          </a:p>
          <a:p>
            <a:pPr marL="1257300" lvl="2" indent="-342900">
              <a:buFont typeface="+mj-lt"/>
              <a:buAutoNum type="arabicPeriod"/>
            </a:pPr>
            <a:r>
              <a:rPr lang="en-US" sz="2400" dirty="0" smtClean="0"/>
              <a:t>Snake’s position changes</a:t>
            </a:r>
          </a:p>
          <a:p>
            <a:pPr marL="1257300" lvl="2" indent="-342900">
              <a:buFont typeface="+mj-lt"/>
              <a:buAutoNum type="arabicPeriod"/>
            </a:pPr>
            <a:r>
              <a:rPr lang="en-US" sz="2400" dirty="0" smtClean="0"/>
              <a:t>Addition of body part to a snake.</a:t>
            </a:r>
          </a:p>
          <a:p>
            <a:pPr marL="1257300" lvl="2" indent="-342900">
              <a:buFont typeface="+mj-lt"/>
              <a:buAutoNum type="arabicPeriod"/>
            </a:pPr>
            <a:r>
              <a:rPr lang="en-US" sz="2400" dirty="0" smtClean="0"/>
              <a:t>Removal of body part to a snake.</a:t>
            </a:r>
          </a:p>
          <a:p>
            <a:pPr marL="1257300" lvl="2" indent="-342900">
              <a:buFont typeface="+mj-lt"/>
              <a:buAutoNum type="arabicPeriod"/>
            </a:pPr>
            <a:r>
              <a:rPr lang="en-US" sz="2400" dirty="0" smtClean="0"/>
              <a:t>When body part count of any snake gets below THREE( 3 ).</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04800"/>
            <a:ext cx="7696200" cy="523220"/>
          </a:xfrm>
          <a:prstGeom prst="rect">
            <a:avLst/>
          </a:prstGeom>
          <a:noFill/>
        </p:spPr>
        <p:txBody>
          <a:bodyPr wrap="square" rtlCol="0">
            <a:spAutoFit/>
          </a:bodyPr>
          <a:lstStyle/>
          <a:p>
            <a:pPr algn="ctr"/>
            <a:r>
              <a:rPr lang="en-US" sz="2800" b="1" dirty="0" smtClean="0"/>
              <a:t>GAME SYNCHRONIZATION MODULE</a:t>
            </a:r>
            <a:endParaRPr lang="en-US" sz="2800" b="1" dirty="0"/>
          </a:p>
        </p:txBody>
      </p:sp>
      <p:sp>
        <p:nvSpPr>
          <p:cNvPr id="3" name="TextBox 2"/>
          <p:cNvSpPr txBox="1"/>
          <p:nvPr/>
        </p:nvSpPr>
        <p:spPr>
          <a:xfrm>
            <a:off x="533400" y="1143000"/>
            <a:ext cx="8001000" cy="5262979"/>
          </a:xfrm>
          <a:prstGeom prst="rect">
            <a:avLst/>
          </a:prstGeom>
          <a:noFill/>
        </p:spPr>
        <p:txBody>
          <a:bodyPr wrap="square" rtlCol="0">
            <a:spAutoFit/>
          </a:bodyPr>
          <a:lstStyle/>
          <a:p>
            <a:pPr>
              <a:buFont typeface="Arial" pitchFamily="34" charset="0"/>
              <a:buChar char="•"/>
            </a:pPr>
            <a:r>
              <a:rPr lang="en-US" sz="2400" dirty="0" smtClean="0"/>
              <a:t> The game synchronization is purely for synchronizing the user’s local game board on a particular event.</a:t>
            </a:r>
          </a:p>
          <a:p>
            <a:pPr>
              <a:buFont typeface="Arial" pitchFamily="34" charset="0"/>
              <a:buChar char="•"/>
            </a:pPr>
            <a:endParaRPr lang="en-US" sz="2400" dirty="0" smtClean="0"/>
          </a:p>
          <a:p>
            <a:pPr>
              <a:buFont typeface="Arial" pitchFamily="34" charset="0"/>
              <a:buChar char="•"/>
            </a:pPr>
            <a:r>
              <a:rPr lang="en-US" sz="2400" dirty="0" smtClean="0"/>
              <a:t> What if the entire game is maintain in server side instead of  giving it to a client    agent like browsers ?</a:t>
            </a:r>
          </a:p>
          <a:p>
            <a:pPr>
              <a:buFont typeface="Arial" pitchFamily="34" charset="0"/>
              <a:buChar char="•"/>
            </a:pPr>
            <a:endParaRPr lang="en-US" sz="2400" dirty="0" smtClean="0"/>
          </a:p>
          <a:p>
            <a:pPr>
              <a:buFont typeface="Arial" pitchFamily="34" charset="0"/>
              <a:buChar char="•"/>
            </a:pPr>
            <a:r>
              <a:rPr lang="en-US" sz="2400" dirty="0" smtClean="0"/>
              <a:t> Though when a game board on server side gives a perfect synchronization localization of game board is done.</a:t>
            </a:r>
          </a:p>
          <a:p>
            <a:pPr>
              <a:buFont typeface="Arial" pitchFamily="34" charset="0"/>
              <a:buChar char="•"/>
            </a:pPr>
            <a:endParaRPr lang="en-US" sz="2400" dirty="0" smtClean="0"/>
          </a:p>
          <a:p>
            <a:pPr>
              <a:buFont typeface="Arial" pitchFamily="34" charset="0"/>
              <a:buChar char="•"/>
            </a:pPr>
            <a:r>
              <a:rPr lang="en-US" sz="2400" dirty="0" smtClean="0"/>
              <a:t> The reason is operational overhead  ,this is due snake’s movement in the game board is time consuming  ,if we make such a time consuming process run on the  server side then facilitating multiple game simultaneously will become a tedious task.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304800"/>
            <a:ext cx="8229600" cy="523220"/>
          </a:xfrm>
          <a:prstGeom prst="rect">
            <a:avLst/>
          </a:prstGeom>
          <a:noFill/>
        </p:spPr>
        <p:txBody>
          <a:bodyPr wrap="square" rtlCol="0">
            <a:spAutoFit/>
          </a:bodyPr>
          <a:lstStyle/>
          <a:p>
            <a:pPr algn="ctr"/>
            <a:r>
              <a:rPr lang="en-US" sz="2800" b="1" dirty="0" smtClean="0"/>
              <a:t>GAME SYNCHRONIZATION MODULE (</a:t>
            </a:r>
            <a:r>
              <a:rPr lang="en-US" sz="2800" b="1" dirty="0" err="1" smtClean="0"/>
              <a:t>Contd</a:t>
            </a:r>
            <a:r>
              <a:rPr lang="en-US" sz="2800" b="1" dirty="0" smtClean="0"/>
              <a:t>)</a:t>
            </a:r>
          </a:p>
        </p:txBody>
      </p:sp>
      <p:sp>
        <p:nvSpPr>
          <p:cNvPr id="4" name="TextBox 3"/>
          <p:cNvSpPr txBox="1"/>
          <p:nvPr/>
        </p:nvSpPr>
        <p:spPr>
          <a:xfrm>
            <a:off x="304800" y="990600"/>
            <a:ext cx="8534400" cy="5816977"/>
          </a:xfrm>
          <a:prstGeom prst="rect">
            <a:avLst/>
          </a:prstGeom>
          <a:noFill/>
        </p:spPr>
        <p:txBody>
          <a:bodyPr wrap="square" rtlCol="0">
            <a:spAutoFit/>
          </a:bodyPr>
          <a:lstStyle/>
          <a:p>
            <a:pPr>
              <a:buFont typeface="Arial" pitchFamily="34" charset="0"/>
              <a:buChar char="•"/>
            </a:pPr>
            <a:r>
              <a:rPr lang="en-US" dirty="0" smtClean="0"/>
              <a:t> In this project the basic level of synchronization involves  an important task to be done ,that is </a:t>
            </a:r>
            <a:r>
              <a:rPr lang="en-US" b="1" dirty="0" smtClean="0"/>
              <a:t>start time calibration .</a:t>
            </a:r>
          </a:p>
          <a:p>
            <a:pPr>
              <a:buFont typeface="Arial" pitchFamily="34" charset="0"/>
              <a:buChar char="•"/>
            </a:pPr>
            <a:endParaRPr lang="en-US" sz="2000" b="1" dirty="0" smtClean="0"/>
          </a:p>
          <a:p>
            <a:pPr>
              <a:buFont typeface="Arial" pitchFamily="34" charset="0"/>
              <a:buChar char="•"/>
            </a:pPr>
            <a:r>
              <a:rPr lang="en-US" sz="2400" b="1" dirty="0" smtClean="0"/>
              <a:t> START TIME CALIBRATION</a:t>
            </a:r>
          </a:p>
          <a:p>
            <a:pPr lvl="1">
              <a:buFont typeface="Arial" pitchFamily="34" charset="0"/>
              <a:buChar char="•"/>
            </a:pPr>
            <a:r>
              <a:rPr lang="en-US" sz="2400" b="1" dirty="0" smtClean="0"/>
              <a:t> </a:t>
            </a:r>
            <a:r>
              <a:rPr lang="en-US" sz="2400" dirty="0" smtClean="0"/>
              <a:t>The start time calibration process depends on the Timestamp of the listeners and the retry header of the event generated by the server.</a:t>
            </a:r>
          </a:p>
          <a:p>
            <a:pPr lvl="1">
              <a:buFont typeface="Arial" pitchFamily="34" charset="0"/>
              <a:buChar char="•"/>
            </a:pPr>
            <a:endParaRPr lang="en-US" sz="2400" b="1" dirty="0" smtClean="0"/>
          </a:p>
          <a:p>
            <a:pPr lvl="1">
              <a:buFont typeface="Arial" pitchFamily="34" charset="0"/>
              <a:buChar char="•"/>
            </a:pPr>
            <a:r>
              <a:rPr lang="en-US" sz="2400" dirty="0" smtClean="0"/>
              <a:t> When one client starts listening  to the server too earlier then the other have to be calibrated the correct timestamp.</a:t>
            </a:r>
          </a:p>
          <a:p>
            <a:pPr lvl="1">
              <a:buFont typeface="Arial" pitchFamily="34" charset="0"/>
              <a:buChar char="•"/>
            </a:pPr>
            <a:endParaRPr lang="en-US" sz="2400" dirty="0" smtClean="0"/>
          </a:p>
          <a:p>
            <a:pPr lvl="1">
              <a:buFont typeface="Arial" pitchFamily="34" charset="0"/>
              <a:buChar char="•"/>
            </a:pPr>
            <a:r>
              <a:rPr lang="en-US" sz="2400" dirty="0" smtClean="0"/>
              <a:t> For example if the u1 start listening at 50</a:t>
            </a:r>
            <a:r>
              <a:rPr lang="en-US" sz="2400" baseline="30000" dirty="0" smtClean="0"/>
              <a:t>th </a:t>
            </a:r>
            <a:r>
              <a:rPr lang="en-US" sz="2400" dirty="0" smtClean="0"/>
              <a:t> ms and u2 starts listening from 80</a:t>
            </a:r>
            <a:r>
              <a:rPr lang="en-US" sz="2400" baseline="30000" dirty="0" smtClean="0"/>
              <a:t>th </a:t>
            </a:r>
            <a:r>
              <a:rPr lang="en-US" sz="2400" dirty="0" smtClean="0"/>
              <a:t> ms then (80-50)=30 ,so the retry time for u1 is 110 ms whereas for u2 it is (110-30) = 80ms.</a:t>
            </a:r>
          </a:p>
          <a:p>
            <a:pPr lvl="1">
              <a:buFont typeface="Arial" pitchFamily="34" charset="0"/>
              <a:buChar char="•"/>
            </a:pPr>
            <a:endParaRPr lang="en-US" sz="2400" dirty="0" smtClean="0"/>
          </a:p>
          <a:p>
            <a:pPr lvl="1">
              <a:buFont typeface="Arial" pitchFamily="34" charset="0"/>
              <a:buChar char="•"/>
            </a:pPr>
            <a:r>
              <a:rPr lang="en-US" sz="2400" dirty="0" smtClean="0"/>
              <a:t> Thus next both will listen at 160</a:t>
            </a:r>
            <a:r>
              <a:rPr lang="en-US" sz="2400" baseline="30000" dirty="0" smtClean="0"/>
              <a:t>th </a:t>
            </a:r>
            <a:r>
              <a:rPr lang="en-US" sz="2400" dirty="0" smtClean="0"/>
              <a:t> </a:t>
            </a:r>
            <a:r>
              <a:rPr lang="en-US" sz="2400" dirty="0" err="1" smtClean="0"/>
              <a:t>ms.</a:t>
            </a: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304800"/>
            <a:ext cx="7924800" cy="523220"/>
          </a:xfrm>
          <a:prstGeom prst="rect">
            <a:avLst/>
          </a:prstGeom>
          <a:noFill/>
        </p:spPr>
        <p:txBody>
          <a:bodyPr wrap="square" rtlCol="0">
            <a:spAutoFit/>
          </a:bodyPr>
          <a:lstStyle/>
          <a:p>
            <a:pPr algn="ctr"/>
            <a:r>
              <a:rPr lang="en-US" sz="2800" b="1" dirty="0" smtClean="0"/>
              <a:t>GAME SYNCHRONIZATION MODULE (</a:t>
            </a:r>
            <a:r>
              <a:rPr lang="en-US" sz="2800" b="1" dirty="0" err="1" smtClean="0"/>
              <a:t>Contd</a:t>
            </a:r>
            <a:r>
              <a:rPr lang="en-US" sz="2800" b="1" dirty="0" smtClean="0"/>
              <a:t>)</a:t>
            </a:r>
          </a:p>
        </p:txBody>
      </p:sp>
      <p:pic>
        <p:nvPicPr>
          <p:cNvPr id="3" name="Picture 2" descr="timestamp calibration.jpg"/>
          <p:cNvPicPr>
            <a:picLocks noChangeAspect="1"/>
          </p:cNvPicPr>
          <p:nvPr/>
        </p:nvPicPr>
        <p:blipFill>
          <a:blip r:embed="rId2"/>
          <a:srcRect l="4719" t="10256" r="3263"/>
          <a:stretch>
            <a:fillRect/>
          </a:stretch>
        </p:blipFill>
        <p:spPr>
          <a:xfrm>
            <a:off x="1524000" y="838200"/>
            <a:ext cx="6324600" cy="58674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743200"/>
            <a:ext cx="8229600" cy="1107996"/>
          </a:xfrm>
          <a:prstGeom prst="rect">
            <a:avLst/>
          </a:prstGeom>
          <a:noFill/>
        </p:spPr>
        <p:txBody>
          <a:bodyPr wrap="square" rtlCol="0">
            <a:spAutoFit/>
          </a:bodyPr>
          <a:lstStyle/>
          <a:p>
            <a:pPr algn="ctr"/>
            <a:r>
              <a:rPr lang="en-US" sz="6600" b="1" dirty="0" smtClean="0">
                <a:latin typeface="+mj-lt"/>
              </a:rPr>
              <a:t>PROBLEM STATEMENT</a:t>
            </a:r>
            <a:endParaRPr lang="en-US" sz="6600" b="1" dirty="0">
              <a:latin typeface="+mj-l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8305800" cy="523220"/>
          </a:xfrm>
          <a:prstGeom prst="rect">
            <a:avLst/>
          </a:prstGeom>
          <a:noFill/>
        </p:spPr>
        <p:txBody>
          <a:bodyPr wrap="square" rtlCol="0">
            <a:spAutoFit/>
          </a:bodyPr>
          <a:lstStyle/>
          <a:p>
            <a:pPr algn="ctr"/>
            <a:r>
              <a:rPr lang="en-US" sz="2800" b="1" dirty="0" smtClean="0"/>
              <a:t>GAME SYNCHRONIZATION MODULE (</a:t>
            </a:r>
            <a:r>
              <a:rPr lang="en-US" sz="2800" b="1" dirty="0" err="1" smtClean="0"/>
              <a:t>Contd</a:t>
            </a:r>
            <a:r>
              <a:rPr lang="en-US" sz="2800" b="1" dirty="0" smtClean="0"/>
              <a:t>)</a:t>
            </a:r>
          </a:p>
        </p:txBody>
      </p:sp>
      <p:sp>
        <p:nvSpPr>
          <p:cNvPr id="3" name="TextBox 2"/>
          <p:cNvSpPr txBox="1"/>
          <p:nvPr/>
        </p:nvSpPr>
        <p:spPr>
          <a:xfrm>
            <a:off x="457200" y="990600"/>
            <a:ext cx="8153400" cy="6463308"/>
          </a:xfrm>
          <a:prstGeom prst="rect">
            <a:avLst/>
          </a:prstGeom>
          <a:noFill/>
        </p:spPr>
        <p:txBody>
          <a:bodyPr wrap="square" rtlCol="0">
            <a:spAutoFit/>
          </a:bodyPr>
          <a:lstStyle/>
          <a:p>
            <a:pPr>
              <a:buFont typeface="Arial" pitchFamily="34" charset="0"/>
              <a:buChar char="•"/>
            </a:pPr>
            <a:r>
              <a:rPr lang="en-US" sz="2400" dirty="0" smtClean="0"/>
              <a:t> OTHER SYNCHRONIZATION REQUIRED :</a:t>
            </a:r>
          </a:p>
          <a:p>
            <a:r>
              <a:rPr lang="en-US" sz="2400" dirty="0" smtClean="0"/>
              <a:t>	1. Snake position synchronization</a:t>
            </a:r>
          </a:p>
          <a:p>
            <a:r>
              <a:rPr lang="en-US" sz="2400" dirty="0" smtClean="0"/>
              <a:t>	2. Body part change synchronization</a:t>
            </a:r>
          </a:p>
          <a:p>
            <a:r>
              <a:rPr lang="en-US" sz="2400" dirty="0" smtClean="0"/>
              <a:t>	3. Food Synchronization</a:t>
            </a:r>
          </a:p>
          <a:p>
            <a:endParaRPr lang="en-US" sz="2400" dirty="0" smtClean="0"/>
          </a:p>
          <a:p>
            <a:pPr>
              <a:buFont typeface="Arial" pitchFamily="34" charset="0"/>
              <a:buChar char="•"/>
            </a:pPr>
            <a:r>
              <a:rPr lang="en-US" sz="2400" dirty="0" smtClean="0"/>
              <a:t> Every synchronization happens by flags .</a:t>
            </a:r>
          </a:p>
          <a:p>
            <a:pPr>
              <a:buFont typeface="Arial" pitchFamily="34" charset="0"/>
              <a:buChar char="•"/>
            </a:pPr>
            <a:endParaRPr lang="en-US" sz="2400" dirty="0" smtClean="0"/>
          </a:p>
          <a:p>
            <a:pPr>
              <a:buFont typeface="Arial" pitchFamily="34" charset="0"/>
              <a:buChar char="•"/>
            </a:pPr>
            <a:r>
              <a:rPr lang="en-US" sz="2400" dirty="0" smtClean="0"/>
              <a:t> Both Snake position and body parts are synchronized by flag values and event stream sent by the server.</a:t>
            </a:r>
          </a:p>
          <a:p>
            <a:pPr>
              <a:buFont typeface="Arial" pitchFamily="34" charset="0"/>
              <a:buChar char="•"/>
            </a:pPr>
            <a:endParaRPr lang="en-US" sz="2400" dirty="0" smtClean="0"/>
          </a:p>
          <a:p>
            <a:pPr>
              <a:buFont typeface="Arial" pitchFamily="34" charset="0"/>
              <a:buChar char="•"/>
            </a:pPr>
            <a:r>
              <a:rPr lang="en-US" sz="2400" dirty="0" smtClean="0"/>
              <a:t>But the food Synchronization is not implement using flag values it is fully dependent on the start time calibration ,incase of the timestamp not synchronized  then the game will be paused for both and will be started again once timestamp gets </a:t>
            </a:r>
            <a:r>
              <a:rPr lang="en-US" sz="2400" dirty="0" err="1" smtClean="0"/>
              <a:t>synxhronized</a:t>
            </a:r>
            <a:r>
              <a:rPr lang="en-US" sz="2400" dirty="0" smtClean="0"/>
              <a:t>.</a:t>
            </a:r>
          </a:p>
          <a:p>
            <a:pPr>
              <a:buFont typeface="Arial" pitchFamily="34" charset="0"/>
              <a:buChar char="•"/>
            </a:pPr>
            <a:endParaRPr lang="en-US" dirty="0" smtClean="0"/>
          </a:p>
          <a:p>
            <a:pPr>
              <a:buFont typeface="Arial" pitchFamily="34" charset="0"/>
              <a:buChar char="•"/>
            </a:pPr>
            <a:endParaRPr lang="en-US" dirty="0" smtClean="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04800"/>
            <a:ext cx="7772400" cy="523220"/>
          </a:xfrm>
          <a:prstGeom prst="rect">
            <a:avLst/>
          </a:prstGeom>
          <a:noFill/>
        </p:spPr>
        <p:txBody>
          <a:bodyPr wrap="square" rtlCol="0">
            <a:spAutoFit/>
          </a:bodyPr>
          <a:lstStyle/>
          <a:p>
            <a:pPr algn="ctr"/>
            <a:r>
              <a:rPr lang="en-US" sz="2800" b="1" dirty="0" smtClean="0"/>
              <a:t>DATA COLLECTION MODULE</a:t>
            </a:r>
            <a:endParaRPr lang="en-US" sz="2800" b="1" dirty="0"/>
          </a:p>
        </p:txBody>
      </p:sp>
      <p:sp>
        <p:nvSpPr>
          <p:cNvPr id="3" name="TextBox 2"/>
          <p:cNvSpPr txBox="1"/>
          <p:nvPr/>
        </p:nvSpPr>
        <p:spPr>
          <a:xfrm>
            <a:off x="228600" y="838200"/>
            <a:ext cx="8686800" cy="6001643"/>
          </a:xfrm>
          <a:prstGeom prst="rect">
            <a:avLst/>
          </a:prstGeom>
          <a:noFill/>
        </p:spPr>
        <p:txBody>
          <a:bodyPr wrap="square" rtlCol="0">
            <a:spAutoFit/>
          </a:bodyPr>
          <a:lstStyle/>
          <a:p>
            <a:pPr>
              <a:buFont typeface="Arial" pitchFamily="34" charset="0"/>
              <a:buChar char="•"/>
            </a:pPr>
            <a:r>
              <a:rPr lang="en-US" sz="2400" dirty="0" smtClean="0"/>
              <a:t> The data collection module is a important module since the main objective of the project only on a good dataset..</a:t>
            </a:r>
          </a:p>
          <a:p>
            <a:pPr>
              <a:buFont typeface="Arial" pitchFamily="34" charset="0"/>
              <a:buChar char="•"/>
            </a:pPr>
            <a:endParaRPr lang="en-US" sz="2400" dirty="0" smtClean="0"/>
          </a:p>
          <a:p>
            <a:pPr>
              <a:buFont typeface="Arial" pitchFamily="34" charset="0"/>
              <a:buChar char="•"/>
            </a:pPr>
            <a:r>
              <a:rPr lang="en-US" sz="2400" dirty="0" smtClean="0"/>
              <a:t> The data is collected every time when a player presses any of the arrow keys.</a:t>
            </a:r>
          </a:p>
          <a:p>
            <a:pPr>
              <a:buFont typeface="Arial" pitchFamily="34" charset="0"/>
              <a:buChar char="•"/>
            </a:pPr>
            <a:endParaRPr lang="en-US" sz="2400" dirty="0" smtClean="0"/>
          </a:p>
          <a:p>
            <a:pPr>
              <a:buFont typeface="Arial" pitchFamily="34" charset="0"/>
              <a:buChar char="•"/>
            </a:pPr>
            <a:r>
              <a:rPr lang="en-US" sz="2400" dirty="0" smtClean="0"/>
              <a:t> Once the arrow key pressed the snake’s data and the food data is sent to </a:t>
            </a:r>
            <a:r>
              <a:rPr lang="en-US" sz="2400" dirty="0" err="1" smtClean="0"/>
              <a:t>getid</a:t>
            </a:r>
            <a:r>
              <a:rPr lang="en-US" sz="2400" dirty="0" smtClean="0"/>
              <a:t> module with a operation code ‘ 6 ’.</a:t>
            </a:r>
          </a:p>
          <a:p>
            <a:pPr>
              <a:buFont typeface="Arial" pitchFamily="34" charset="0"/>
              <a:buChar char="•"/>
            </a:pPr>
            <a:endParaRPr lang="en-US" sz="2400" dirty="0" smtClean="0"/>
          </a:p>
          <a:p>
            <a:r>
              <a:rPr lang="en-US" sz="2400" dirty="0" smtClean="0"/>
              <a:t>METHOD USED TO RECORD THE USER’S NEXT MOVE IN TABLE</a:t>
            </a:r>
          </a:p>
          <a:p>
            <a:pPr>
              <a:buFont typeface="Arial" pitchFamily="34" charset="0"/>
              <a:buChar char="•"/>
            </a:pPr>
            <a:endParaRPr lang="en-US" sz="2400" dirty="0" smtClean="0"/>
          </a:p>
          <a:p>
            <a:pPr>
              <a:buFont typeface="Arial" pitchFamily="34" charset="0"/>
              <a:buChar char="•"/>
            </a:pPr>
            <a:r>
              <a:rPr lang="en-US" sz="2400" dirty="0" smtClean="0"/>
              <a:t>Initially the next move column is set as ‘ -1 ’.</a:t>
            </a:r>
          </a:p>
          <a:p>
            <a:pPr>
              <a:buFont typeface="Arial" pitchFamily="34" charset="0"/>
              <a:buChar char="•"/>
            </a:pPr>
            <a:endParaRPr lang="en-US" sz="2400" dirty="0" smtClean="0"/>
          </a:p>
          <a:p>
            <a:pPr>
              <a:buFont typeface="Arial" pitchFamily="34" charset="0"/>
              <a:buChar char="•"/>
            </a:pPr>
            <a:r>
              <a:rPr lang="en-US" sz="2400" dirty="0" smtClean="0"/>
              <a:t> Once the press any of the arrow key ,the server set update the table with the current direction value where the next move was set as ‘ -1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7848600" cy="523220"/>
          </a:xfrm>
          <a:prstGeom prst="rect">
            <a:avLst/>
          </a:prstGeom>
          <a:noFill/>
        </p:spPr>
        <p:txBody>
          <a:bodyPr wrap="square" rtlCol="0">
            <a:spAutoFit/>
          </a:bodyPr>
          <a:lstStyle/>
          <a:p>
            <a:pPr algn="ctr"/>
            <a:r>
              <a:rPr lang="en-US" sz="2800" b="1" dirty="0" smtClean="0"/>
              <a:t>PREDICTION MODULE</a:t>
            </a:r>
            <a:endParaRPr lang="en-US" sz="2800" b="1" dirty="0"/>
          </a:p>
        </p:txBody>
      </p:sp>
      <p:sp>
        <p:nvSpPr>
          <p:cNvPr id="3" name="TextBox 2"/>
          <p:cNvSpPr txBox="1"/>
          <p:nvPr/>
        </p:nvSpPr>
        <p:spPr>
          <a:xfrm>
            <a:off x="304800" y="990600"/>
            <a:ext cx="8458200" cy="5262979"/>
          </a:xfrm>
          <a:prstGeom prst="rect">
            <a:avLst/>
          </a:prstGeom>
          <a:noFill/>
        </p:spPr>
        <p:txBody>
          <a:bodyPr wrap="square" rtlCol="0">
            <a:spAutoFit/>
          </a:bodyPr>
          <a:lstStyle/>
          <a:p>
            <a:pPr>
              <a:buFont typeface="Arial" pitchFamily="34" charset="0"/>
              <a:buChar char="•"/>
            </a:pPr>
            <a:r>
              <a:rPr lang="en-US" sz="2400" dirty="0" smtClean="0"/>
              <a:t> The analyzer module is used to predict the next move of the player with the data collected from the previous games.</a:t>
            </a:r>
          </a:p>
          <a:p>
            <a:pPr>
              <a:buFont typeface="Arial" pitchFamily="34" charset="0"/>
              <a:buChar char="•"/>
            </a:pPr>
            <a:endParaRPr lang="en-US" sz="2400" dirty="0" smtClean="0"/>
          </a:p>
          <a:p>
            <a:pPr>
              <a:buFont typeface="Arial" pitchFamily="34" charset="0"/>
              <a:buChar char="•"/>
            </a:pPr>
            <a:r>
              <a:rPr lang="en-US" sz="2400" dirty="0" smtClean="0"/>
              <a:t> The analyzer module returns the next predicted move of the player if possible else it will return ‘ -1 ’.</a:t>
            </a:r>
          </a:p>
          <a:p>
            <a:pPr>
              <a:buFont typeface="Arial" pitchFamily="34" charset="0"/>
              <a:buChar char="•"/>
            </a:pPr>
            <a:endParaRPr lang="en-US" sz="2400" dirty="0" smtClean="0"/>
          </a:p>
          <a:p>
            <a:pPr>
              <a:buFont typeface="Arial" pitchFamily="34" charset="0"/>
              <a:buChar char="•"/>
            </a:pPr>
            <a:r>
              <a:rPr lang="en-US" sz="2400" dirty="0" smtClean="0"/>
              <a:t> On the client side the computer’s snake maintains an imaginary boundary around it to detect the opponent snake’s existence near it.</a:t>
            </a:r>
          </a:p>
          <a:p>
            <a:pPr>
              <a:buFont typeface="Arial" pitchFamily="34" charset="0"/>
              <a:buChar char="•"/>
            </a:pPr>
            <a:endParaRPr lang="en-US" sz="2400" dirty="0" smtClean="0"/>
          </a:p>
          <a:p>
            <a:pPr>
              <a:buFont typeface="Arial" pitchFamily="34" charset="0"/>
              <a:buChar char="•"/>
            </a:pPr>
            <a:r>
              <a:rPr lang="en-US" sz="2400" dirty="0" smtClean="0"/>
              <a:t> Once the  opponent is detected within the boundary it send the current game board situation and gets the predicted move.</a:t>
            </a:r>
          </a:p>
          <a:p>
            <a:pPr>
              <a:buFont typeface="Arial" pitchFamily="34" charset="0"/>
              <a:buChar char="•"/>
            </a:pPr>
            <a:endParaRPr lang="en-US" sz="2400" dirty="0" smtClean="0"/>
          </a:p>
          <a:p>
            <a:pPr>
              <a:buFont typeface="Arial" pitchFamily="34" charset="0"/>
              <a:buChar char="•"/>
            </a:pPr>
            <a:r>
              <a:rPr lang="en-US" sz="2400" dirty="0" smtClean="0"/>
              <a:t> The prediction is purely based on the probability values .</a:t>
            </a:r>
            <a:endParaRPr 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7467600" cy="523220"/>
          </a:xfrm>
          <a:prstGeom prst="rect">
            <a:avLst/>
          </a:prstGeom>
          <a:noFill/>
        </p:spPr>
        <p:txBody>
          <a:bodyPr wrap="square" rtlCol="0">
            <a:spAutoFit/>
          </a:bodyPr>
          <a:lstStyle/>
          <a:p>
            <a:pPr algn="ctr"/>
            <a:r>
              <a:rPr lang="en-US" sz="2800" b="1" dirty="0" smtClean="0"/>
              <a:t>PREDICTION MODULE (</a:t>
            </a:r>
            <a:r>
              <a:rPr lang="en-US" sz="2800" b="1" dirty="0" err="1" smtClean="0"/>
              <a:t>Contd</a:t>
            </a:r>
            <a:r>
              <a:rPr lang="en-US" sz="2800" b="1" dirty="0" smtClean="0"/>
              <a:t>)</a:t>
            </a:r>
          </a:p>
        </p:txBody>
      </p:sp>
      <p:sp>
        <p:nvSpPr>
          <p:cNvPr id="4" name="TextBox 3"/>
          <p:cNvSpPr txBox="1"/>
          <p:nvPr/>
        </p:nvSpPr>
        <p:spPr>
          <a:xfrm>
            <a:off x="381000" y="990600"/>
            <a:ext cx="7848600" cy="4339650"/>
          </a:xfrm>
          <a:prstGeom prst="rect">
            <a:avLst/>
          </a:prstGeom>
          <a:noFill/>
        </p:spPr>
        <p:txBody>
          <a:bodyPr wrap="square" rtlCol="0">
            <a:spAutoFit/>
          </a:bodyPr>
          <a:lstStyle/>
          <a:p>
            <a:pPr>
              <a:buFont typeface="Arial" pitchFamily="34" charset="0"/>
              <a:buChar char="•"/>
            </a:pPr>
            <a:r>
              <a:rPr lang="en-US" sz="2400" dirty="0" smtClean="0"/>
              <a:t> The Analyzer Module uses the Naïve the </a:t>
            </a:r>
            <a:r>
              <a:rPr lang="en-US" sz="2400" dirty="0" err="1" smtClean="0"/>
              <a:t>Bais</a:t>
            </a:r>
            <a:r>
              <a:rPr lang="en-US" sz="2400" dirty="0" smtClean="0"/>
              <a:t> Classifier to predict the next move of the player with the given parameter value.</a:t>
            </a:r>
          </a:p>
          <a:p>
            <a:pPr>
              <a:buFont typeface="Arial" pitchFamily="34" charset="0"/>
              <a:buChar char="•"/>
            </a:pPr>
            <a:endParaRPr lang="en-US" sz="2400" dirty="0" smtClean="0"/>
          </a:p>
          <a:p>
            <a:pPr>
              <a:buFont typeface="Arial" pitchFamily="34" charset="0"/>
              <a:buChar char="•"/>
            </a:pPr>
            <a:r>
              <a:rPr lang="en-US" sz="2400" dirty="0" smtClean="0"/>
              <a:t> This predictor uses the 8(eight) parameters to classify the new data entering the module.</a:t>
            </a:r>
          </a:p>
          <a:p>
            <a:pPr>
              <a:buFont typeface="Arial" pitchFamily="34" charset="0"/>
              <a:buChar char="•"/>
            </a:pPr>
            <a:endParaRPr lang="en-US" sz="2400" dirty="0" smtClean="0"/>
          </a:p>
          <a:p>
            <a:pPr>
              <a:buFont typeface="Arial" pitchFamily="34" charset="0"/>
              <a:buChar char="•"/>
            </a:pPr>
            <a:r>
              <a:rPr lang="en-US" sz="2400" dirty="0" smtClean="0"/>
              <a:t> If the data is sufficient then it will compare the probability value and give the classification  result back to the client.</a:t>
            </a:r>
          </a:p>
          <a:p>
            <a:pPr>
              <a:buFont typeface="Arial" pitchFamily="34" charset="0"/>
              <a:buChar char="•"/>
            </a:pPr>
            <a:endParaRPr lang="en-US" sz="2400" dirty="0" smtClean="0"/>
          </a:p>
          <a:p>
            <a:pPr marL="800100" lvl="1" indent="-342900"/>
            <a:endParaRPr lang="en-US" dirty="0" smtClean="0"/>
          </a:p>
          <a:p>
            <a:pPr marL="800100" lvl="1" indent="-342900">
              <a:buAutoNum type="arabicPeriod"/>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7848600" cy="523220"/>
          </a:xfrm>
          <a:prstGeom prst="rect">
            <a:avLst/>
          </a:prstGeom>
          <a:noFill/>
        </p:spPr>
        <p:txBody>
          <a:bodyPr wrap="square" rtlCol="0">
            <a:spAutoFit/>
          </a:bodyPr>
          <a:lstStyle/>
          <a:p>
            <a:pPr algn="ctr"/>
            <a:r>
              <a:rPr lang="en-US" sz="2800" b="1" dirty="0" smtClean="0"/>
              <a:t>PREDICTION MODULE (</a:t>
            </a:r>
            <a:r>
              <a:rPr lang="en-US" sz="2800" b="1" dirty="0" err="1" smtClean="0"/>
              <a:t>Contd</a:t>
            </a:r>
            <a:r>
              <a:rPr lang="en-US" sz="2800" b="1" dirty="0" smtClean="0"/>
              <a:t>)</a:t>
            </a:r>
            <a:endParaRPr lang="en-US" sz="2800" b="1" dirty="0"/>
          </a:p>
        </p:txBody>
      </p:sp>
      <p:sp>
        <p:nvSpPr>
          <p:cNvPr id="3" name="TextBox 2"/>
          <p:cNvSpPr txBox="1"/>
          <p:nvPr/>
        </p:nvSpPr>
        <p:spPr>
          <a:xfrm>
            <a:off x="304800" y="914400"/>
            <a:ext cx="8382000" cy="3693319"/>
          </a:xfrm>
          <a:prstGeom prst="rect">
            <a:avLst/>
          </a:prstGeom>
          <a:noFill/>
        </p:spPr>
        <p:txBody>
          <a:bodyPr wrap="square" rtlCol="0">
            <a:spAutoFit/>
          </a:bodyPr>
          <a:lstStyle/>
          <a:p>
            <a:pPr>
              <a:buFont typeface="Arial" pitchFamily="34" charset="0"/>
              <a:buChar char="•"/>
            </a:pPr>
            <a:r>
              <a:rPr lang="en-US" sz="2400" dirty="0" smtClean="0"/>
              <a:t> If the data is not sufficient then it return ‘ -1 ’</a:t>
            </a:r>
          </a:p>
          <a:p>
            <a:pPr>
              <a:buFont typeface="Arial" pitchFamily="34" charset="0"/>
              <a:buChar char="•"/>
            </a:pPr>
            <a:endParaRPr lang="en-US" sz="2400" dirty="0" smtClean="0"/>
          </a:p>
          <a:p>
            <a:pPr>
              <a:buFont typeface="Arial" pitchFamily="34" charset="0"/>
              <a:buChar char="•"/>
            </a:pPr>
            <a:r>
              <a:rPr lang="en-US" sz="2400" dirty="0" smtClean="0"/>
              <a:t> The following Parameters are used to classify the test data.</a:t>
            </a:r>
          </a:p>
          <a:p>
            <a:pPr marL="800100" lvl="1" indent="-342900">
              <a:buAutoNum type="arabicPeriod"/>
            </a:pPr>
            <a:r>
              <a:rPr lang="en-US" sz="2400" dirty="0" smtClean="0"/>
              <a:t>Head position of opponent</a:t>
            </a:r>
          </a:p>
          <a:p>
            <a:pPr marL="800100" lvl="1" indent="-342900">
              <a:buAutoNum type="arabicPeriod"/>
            </a:pPr>
            <a:r>
              <a:rPr lang="en-US" sz="2400" dirty="0" smtClean="0"/>
              <a:t>Length of the opponent </a:t>
            </a:r>
          </a:p>
          <a:p>
            <a:pPr marL="800100" lvl="1" indent="-342900">
              <a:buAutoNum type="arabicPeriod"/>
            </a:pPr>
            <a:r>
              <a:rPr lang="en-US" sz="2400" dirty="0" smtClean="0"/>
              <a:t>Food position</a:t>
            </a:r>
          </a:p>
          <a:p>
            <a:pPr marL="800100" lvl="1" indent="-342900">
              <a:buAutoNum type="arabicPeriod"/>
            </a:pPr>
            <a:r>
              <a:rPr lang="en-US" sz="2400" dirty="0" smtClean="0"/>
              <a:t>Current direction of the opponent</a:t>
            </a:r>
          </a:p>
          <a:p>
            <a:pPr marL="800100" lvl="1" indent="-342900">
              <a:buAutoNum type="arabicPeriod"/>
            </a:pPr>
            <a:r>
              <a:rPr lang="en-US" sz="2400" dirty="0" smtClean="0"/>
              <a:t>Distance between opponent and food</a:t>
            </a:r>
          </a:p>
          <a:p>
            <a:pPr marL="800100" lvl="1" indent="-342900">
              <a:buFontTx/>
              <a:buAutoNum type="arabicPeriod"/>
            </a:pPr>
            <a:r>
              <a:rPr lang="en-US" sz="2400" dirty="0" smtClean="0"/>
              <a:t>Distance between opponent and  computer snake</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SNAPSHOT</a:t>
            </a:r>
            <a:endParaRPr lang="en-US" sz="2800" b="1" dirty="0"/>
          </a:p>
        </p:txBody>
      </p:sp>
      <p:pic>
        <p:nvPicPr>
          <p:cNvPr id="5" name="Content Placeholder 4" descr="home_page.PNG"/>
          <p:cNvPicPr>
            <a:picLocks noGrp="1" noChangeAspect="1"/>
          </p:cNvPicPr>
          <p:nvPr>
            <p:ph sz="half" idx="1"/>
          </p:nvPr>
        </p:nvPicPr>
        <p:blipFill>
          <a:blip r:embed="rId2"/>
          <a:stretch>
            <a:fillRect/>
          </a:stretch>
        </p:blipFill>
        <p:spPr>
          <a:xfrm>
            <a:off x="457200" y="1600201"/>
            <a:ext cx="4038600" cy="3809999"/>
          </a:xfrm>
        </p:spPr>
      </p:pic>
      <p:pic>
        <p:nvPicPr>
          <p:cNvPr id="6" name="Content Placeholder 5" descr="getting ID.PNG"/>
          <p:cNvPicPr>
            <a:picLocks noGrp="1" noChangeAspect="1"/>
          </p:cNvPicPr>
          <p:nvPr>
            <p:ph sz="half" idx="2"/>
          </p:nvPr>
        </p:nvPicPr>
        <p:blipFill>
          <a:blip r:embed="rId3"/>
          <a:stretch>
            <a:fillRect/>
          </a:stretch>
        </p:blipFill>
        <p:spPr>
          <a:xfrm>
            <a:off x="4648200" y="1600200"/>
            <a:ext cx="4267200" cy="3810000"/>
          </a:xfrm>
        </p:spPr>
      </p:pic>
      <p:sp>
        <p:nvSpPr>
          <p:cNvPr id="7" name="TextBox 6"/>
          <p:cNvSpPr txBox="1"/>
          <p:nvPr/>
        </p:nvSpPr>
        <p:spPr>
          <a:xfrm>
            <a:off x="457200" y="5638800"/>
            <a:ext cx="3962400" cy="461665"/>
          </a:xfrm>
          <a:prstGeom prst="rect">
            <a:avLst/>
          </a:prstGeom>
          <a:noFill/>
        </p:spPr>
        <p:txBody>
          <a:bodyPr wrap="square" rtlCol="0">
            <a:spAutoFit/>
          </a:bodyPr>
          <a:lstStyle/>
          <a:p>
            <a:pPr algn="ctr"/>
            <a:r>
              <a:rPr lang="en-US" sz="2400" dirty="0" smtClean="0"/>
              <a:t>Home page</a:t>
            </a:r>
            <a:endParaRPr lang="en-US" sz="2400" dirty="0"/>
          </a:p>
        </p:txBody>
      </p:sp>
      <p:sp>
        <p:nvSpPr>
          <p:cNvPr id="8" name="TextBox 7"/>
          <p:cNvSpPr txBox="1"/>
          <p:nvPr/>
        </p:nvSpPr>
        <p:spPr>
          <a:xfrm>
            <a:off x="4724400" y="5638800"/>
            <a:ext cx="3962400" cy="461665"/>
          </a:xfrm>
          <a:prstGeom prst="rect">
            <a:avLst/>
          </a:prstGeom>
          <a:noFill/>
        </p:spPr>
        <p:txBody>
          <a:bodyPr wrap="square" rtlCol="0">
            <a:spAutoFit/>
          </a:bodyPr>
          <a:lstStyle/>
          <a:p>
            <a:pPr algn="ctr"/>
            <a:r>
              <a:rPr lang="en-US" sz="2400" dirty="0" smtClean="0"/>
              <a:t>Getting ID</a:t>
            </a:r>
            <a:endParaRPr 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SNAPSHOT</a:t>
            </a:r>
            <a:endParaRPr lang="en-US" sz="2800" b="1" dirty="0"/>
          </a:p>
        </p:txBody>
      </p:sp>
      <p:pic>
        <p:nvPicPr>
          <p:cNvPr id="5" name="Content Placeholder 4" descr="live_user_lister.PNG"/>
          <p:cNvPicPr>
            <a:picLocks noGrp="1" noChangeAspect="1"/>
          </p:cNvPicPr>
          <p:nvPr>
            <p:ph sz="half" idx="1"/>
          </p:nvPr>
        </p:nvPicPr>
        <p:blipFill>
          <a:blip r:embed="rId2"/>
          <a:stretch>
            <a:fillRect/>
          </a:stretch>
        </p:blipFill>
        <p:spPr>
          <a:xfrm>
            <a:off x="457201" y="1600201"/>
            <a:ext cx="3815927" cy="3813048"/>
          </a:xfrm>
        </p:spPr>
      </p:pic>
      <p:pic>
        <p:nvPicPr>
          <p:cNvPr id="6" name="Content Placeholder 5" descr="request_lister.PNG"/>
          <p:cNvPicPr>
            <a:picLocks noGrp="1" noChangeAspect="1"/>
          </p:cNvPicPr>
          <p:nvPr>
            <p:ph sz="half" idx="2"/>
          </p:nvPr>
        </p:nvPicPr>
        <p:blipFill>
          <a:blip r:embed="rId3"/>
          <a:stretch>
            <a:fillRect/>
          </a:stretch>
        </p:blipFill>
        <p:spPr>
          <a:xfrm>
            <a:off x="4343400" y="1600200"/>
            <a:ext cx="4041648" cy="3657600"/>
          </a:xfrm>
        </p:spPr>
      </p:pic>
      <p:sp>
        <p:nvSpPr>
          <p:cNvPr id="7" name="Rectangle 6"/>
          <p:cNvSpPr/>
          <p:nvPr/>
        </p:nvSpPr>
        <p:spPr>
          <a:xfrm>
            <a:off x="457200" y="1905000"/>
            <a:ext cx="1828800" cy="5334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ounded Rectangle 8"/>
          <p:cNvSpPr/>
          <p:nvPr/>
        </p:nvSpPr>
        <p:spPr>
          <a:xfrm>
            <a:off x="2819400" y="1981200"/>
            <a:ext cx="1447800" cy="457200"/>
          </a:xfrm>
          <a:prstGeom prst="roundRect">
            <a:avLst>
              <a:gd name="adj" fmla="val 24286"/>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FF0000"/>
                </a:solidFill>
              </a:rPr>
              <a:t>LIVE LISTER BAR</a:t>
            </a:r>
            <a:endParaRPr lang="en-US" sz="1600" dirty="0">
              <a:solidFill>
                <a:srgbClr val="FF0000"/>
              </a:solidFill>
            </a:endParaRPr>
          </a:p>
        </p:txBody>
      </p:sp>
      <p:cxnSp>
        <p:nvCxnSpPr>
          <p:cNvPr id="11" name="Straight Arrow Connector 10"/>
          <p:cNvCxnSpPr>
            <a:stCxn id="7" idx="3"/>
            <a:endCxn id="9" idx="1"/>
          </p:cNvCxnSpPr>
          <p:nvPr/>
        </p:nvCxnSpPr>
        <p:spPr>
          <a:xfrm>
            <a:off x="2286000" y="2171700"/>
            <a:ext cx="533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419600" y="2590800"/>
            <a:ext cx="990600" cy="381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ounded Rectangle 12"/>
          <p:cNvSpPr/>
          <p:nvPr/>
        </p:nvSpPr>
        <p:spPr>
          <a:xfrm>
            <a:off x="6324600" y="2743200"/>
            <a:ext cx="19050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FF0000"/>
                </a:solidFill>
              </a:rPr>
              <a:t>REQUEST BAR</a:t>
            </a:r>
            <a:endParaRPr lang="en-US" sz="1600" dirty="0">
              <a:solidFill>
                <a:srgbClr val="FF0000"/>
              </a:solidFill>
            </a:endParaRPr>
          </a:p>
        </p:txBody>
      </p:sp>
      <p:cxnSp>
        <p:nvCxnSpPr>
          <p:cNvPr id="15" name="Straight Arrow Connector 14"/>
          <p:cNvCxnSpPr>
            <a:stCxn id="12" idx="3"/>
            <a:endCxn id="13" idx="1"/>
          </p:cNvCxnSpPr>
          <p:nvPr/>
        </p:nvCxnSpPr>
        <p:spPr>
          <a:xfrm>
            <a:off x="5410200" y="2781300"/>
            <a:ext cx="914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600" y="5410200"/>
            <a:ext cx="3505200" cy="369332"/>
          </a:xfrm>
          <a:prstGeom prst="rect">
            <a:avLst/>
          </a:prstGeom>
          <a:noFill/>
        </p:spPr>
        <p:txBody>
          <a:bodyPr wrap="square" rtlCol="0">
            <a:spAutoFit/>
          </a:bodyPr>
          <a:lstStyle/>
          <a:p>
            <a:r>
              <a:rPr lang="en-US" dirty="0" smtClean="0"/>
              <a:t>User U1 -&gt; live user bar</a:t>
            </a:r>
            <a:endParaRPr lang="en-US" dirty="0"/>
          </a:p>
        </p:txBody>
      </p:sp>
      <p:sp>
        <p:nvSpPr>
          <p:cNvPr id="17" name="TextBox 16"/>
          <p:cNvSpPr txBox="1"/>
          <p:nvPr/>
        </p:nvSpPr>
        <p:spPr>
          <a:xfrm>
            <a:off x="4648200" y="5410200"/>
            <a:ext cx="3505200" cy="369332"/>
          </a:xfrm>
          <a:prstGeom prst="rect">
            <a:avLst/>
          </a:prstGeom>
          <a:noFill/>
        </p:spPr>
        <p:txBody>
          <a:bodyPr wrap="square" rtlCol="0">
            <a:spAutoFit/>
          </a:bodyPr>
          <a:lstStyle/>
          <a:p>
            <a:r>
              <a:rPr lang="en-US" dirty="0" smtClean="0"/>
              <a:t>User U2-&gt; request bar</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SNAPSHOT</a:t>
            </a:r>
            <a:endParaRPr lang="en-US" sz="2800" b="1" dirty="0"/>
          </a:p>
        </p:txBody>
      </p:sp>
      <p:pic>
        <p:nvPicPr>
          <p:cNvPr id="5" name="Content Placeholder 4" descr="calibration time.PNG"/>
          <p:cNvPicPr>
            <a:picLocks noGrp="1" noChangeAspect="1"/>
          </p:cNvPicPr>
          <p:nvPr>
            <p:ph sz="half" idx="1"/>
          </p:nvPr>
        </p:nvPicPr>
        <p:blipFill>
          <a:blip r:embed="rId2"/>
          <a:stretch>
            <a:fillRect/>
          </a:stretch>
        </p:blipFill>
        <p:spPr>
          <a:xfrm>
            <a:off x="457200" y="1600200"/>
            <a:ext cx="4038600" cy="3962400"/>
          </a:xfrm>
        </p:spPr>
      </p:pic>
      <p:pic>
        <p:nvPicPr>
          <p:cNvPr id="6" name="Content Placeholder 5" descr="win.PNG"/>
          <p:cNvPicPr>
            <a:picLocks noGrp="1" noChangeAspect="1"/>
          </p:cNvPicPr>
          <p:nvPr>
            <p:ph sz="half" idx="2"/>
          </p:nvPr>
        </p:nvPicPr>
        <p:blipFill>
          <a:blip r:embed="rId3"/>
          <a:stretch>
            <a:fillRect/>
          </a:stretch>
        </p:blipFill>
        <p:spPr>
          <a:xfrm>
            <a:off x="4648200" y="1676400"/>
            <a:ext cx="4038600" cy="3810000"/>
          </a:xfrm>
        </p:spPr>
      </p:pic>
      <p:sp>
        <p:nvSpPr>
          <p:cNvPr id="7" name="TextBox 6"/>
          <p:cNvSpPr txBox="1"/>
          <p:nvPr/>
        </p:nvSpPr>
        <p:spPr>
          <a:xfrm>
            <a:off x="533400" y="5867400"/>
            <a:ext cx="3886200" cy="369332"/>
          </a:xfrm>
          <a:prstGeom prst="rect">
            <a:avLst/>
          </a:prstGeom>
          <a:noFill/>
        </p:spPr>
        <p:txBody>
          <a:bodyPr wrap="square" rtlCol="0">
            <a:spAutoFit/>
          </a:bodyPr>
          <a:lstStyle/>
          <a:p>
            <a:pPr algn="ctr"/>
            <a:r>
              <a:rPr lang="en-US" dirty="0" smtClean="0"/>
              <a:t>Calibration of the game board</a:t>
            </a:r>
            <a:endParaRPr lang="en-US" dirty="0"/>
          </a:p>
        </p:txBody>
      </p:sp>
      <p:sp>
        <p:nvSpPr>
          <p:cNvPr id="8" name="TextBox 7"/>
          <p:cNvSpPr txBox="1"/>
          <p:nvPr/>
        </p:nvSpPr>
        <p:spPr>
          <a:xfrm>
            <a:off x="4724400" y="5867400"/>
            <a:ext cx="3886200" cy="369332"/>
          </a:xfrm>
          <a:prstGeom prst="rect">
            <a:avLst/>
          </a:prstGeom>
          <a:noFill/>
        </p:spPr>
        <p:txBody>
          <a:bodyPr wrap="square" rtlCol="0">
            <a:spAutoFit/>
          </a:bodyPr>
          <a:lstStyle/>
          <a:p>
            <a:pPr algn="ctr"/>
            <a:r>
              <a:rPr lang="en-US" dirty="0" smtClean="0"/>
              <a:t>Game end</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543800" cy="523220"/>
          </a:xfrm>
          <a:prstGeom prst="rect">
            <a:avLst/>
          </a:prstGeom>
          <a:noFill/>
        </p:spPr>
        <p:txBody>
          <a:bodyPr wrap="square" rtlCol="0">
            <a:spAutoFit/>
          </a:bodyPr>
          <a:lstStyle/>
          <a:p>
            <a:pPr algn="ctr"/>
            <a:r>
              <a:rPr lang="en-US" sz="2800" b="1" dirty="0" smtClean="0"/>
              <a:t>CONCLUSION AND FUTURE WORK</a:t>
            </a:r>
            <a:endParaRPr lang="en-US" sz="2800" b="1" dirty="0"/>
          </a:p>
        </p:txBody>
      </p:sp>
      <p:sp>
        <p:nvSpPr>
          <p:cNvPr id="3" name="TextBox 2"/>
          <p:cNvSpPr txBox="1"/>
          <p:nvPr/>
        </p:nvSpPr>
        <p:spPr>
          <a:xfrm>
            <a:off x="381000" y="838200"/>
            <a:ext cx="8305800" cy="5139869"/>
          </a:xfrm>
          <a:prstGeom prst="rect">
            <a:avLst/>
          </a:prstGeom>
          <a:noFill/>
        </p:spPr>
        <p:txBody>
          <a:bodyPr wrap="square" rtlCol="0">
            <a:spAutoFit/>
          </a:bodyPr>
          <a:lstStyle/>
          <a:p>
            <a:r>
              <a:rPr lang="en-US" sz="2400" dirty="0" smtClean="0"/>
              <a:t>CONCLUSION :</a:t>
            </a:r>
          </a:p>
          <a:p>
            <a:r>
              <a:rPr lang="en-US" sz="2000" dirty="0" smtClean="0"/>
              <a:t>	1. Thus a game with could be played in multiplayer mode from separate 	devices is developed </a:t>
            </a:r>
          </a:p>
          <a:p>
            <a:endParaRPr lang="en-US" sz="2000" dirty="0" smtClean="0"/>
          </a:p>
          <a:p>
            <a:r>
              <a:rPr lang="en-US" sz="2000" dirty="0" smtClean="0"/>
              <a:t>	2. Collected the user moves data.</a:t>
            </a:r>
          </a:p>
          <a:p>
            <a:endParaRPr lang="en-US" sz="2000" dirty="0" smtClean="0"/>
          </a:p>
          <a:p>
            <a:r>
              <a:rPr lang="en-US" sz="2000" dirty="0" smtClean="0"/>
              <a:t>	3. Did a prediction on collected data for  helping the computer snake to have a better moves again the human a opponent.</a:t>
            </a:r>
          </a:p>
          <a:p>
            <a:endParaRPr lang="en-US" sz="2000" dirty="0" smtClean="0"/>
          </a:p>
          <a:p>
            <a:r>
              <a:rPr lang="en-US" sz="2400" dirty="0" smtClean="0"/>
              <a:t>FUTURE WORKS :</a:t>
            </a:r>
          </a:p>
          <a:p>
            <a:r>
              <a:rPr lang="en-US" sz="2000" dirty="0" smtClean="0"/>
              <a:t>	1. Construct a more efficient model to predict a more personalized user move</a:t>
            </a:r>
          </a:p>
          <a:p>
            <a:endParaRPr lang="en-US" sz="2000" dirty="0" smtClean="0"/>
          </a:p>
          <a:p>
            <a:r>
              <a:rPr lang="en-US" sz="2000" dirty="0" smtClean="0"/>
              <a:t>	2. Enabling more than two players to play on a single game board.</a:t>
            </a:r>
          </a:p>
          <a:p>
            <a:endParaRPr lang="en-US" sz="2000" dirty="0" smtClean="0"/>
          </a:p>
          <a:p>
            <a:r>
              <a:rPr lang="en-US" sz="2000" dirty="0" smtClean="0"/>
              <a:t>	3.Enabling the dynamic game board size.</a:t>
            </a:r>
            <a:endParaRPr 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95600"/>
            <a:ext cx="8153400" cy="1107996"/>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6600" dirty="0" smtClean="0">
                <a:solidFill>
                  <a:schemeClr val="tx1"/>
                </a:solidFill>
              </a:rPr>
              <a:t>THANK YOU </a:t>
            </a:r>
            <a:endParaRPr lang="en-US" sz="6600"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381000"/>
            <a:ext cx="7315200" cy="523220"/>
          </a:xfrm>
          <a:prstGeom prst="rect">
            <a:avLst/>
          </a:prstGeom>
          <a:noFill/>
        </p:spPr>
        <p:txBody>
          <a:bodyPr wrap="square" rtlCol="0">
            <a:spAutoFit/>
          </a:bodyPr>
          <a:lstStyle/>
          <a:p>
            <a:r>
              <a:rPr lang="en-US" sz="2800" dirty="0" smtClean="0"/>
              <a:t>PROBLEM STATEMENT</a:t>
            </a:r>
            <a:endParaRPr lang="en-US" sz="2800" dirty="0"/>
          </a:p>
        </p:txBody>
      </p:sp>
      <p:sp>
        <p:nvSpPr>
          <p:cNvPr id="3" name="TextBox 2"/>
          <p:cNvSpPr txBox="1"/>
          <p:nvPr/>
        </p:nvSpPr>
        <p:spPr>
          <a:xfrm>
            <a:off x="762000" y="1371600"/>
            <a:ext cx="7772400" cy="4708981"/>
          </a:xfrm>
          <a:prstGeom prst="rect">
            <a:avLst/>
          </a:prstGeom>
          <a:noFill/>
        </p:spPr>
        <p:txBody>
          <a:bodyPr wrap="square" rtlCol="0">
            <a:spAutoFit/>
          </a:bodyPr>
          <a:lstStyle/>
          <a:p>
            <a:r>
              <a:rPr lang="en-US" sz="2000" dirty="0" smtClean="0"/>
              <a:t>To develop an multiplayer snake game to facilitate the user to play with other users as well as with the computer .</a:t>
            </a:r>
          </a:p>
          <a:p>
            <a:endParaRPr lang="en-US" sz="2000" dirty="0" smtClean="0"/>
          </a:p>
          <a:p>
            <a:endParaRPr lang="en-US" sz="2000" dirty="0" smtClean="0"/>
          </a:p>
          <a:p>
            <a:r>
              <a:rPr lang="en-US" sz="2000" b="1" dirty="0" smtClean="0"/>
              <a:t>Why multiplayer snake game ?</a:t>
            </a:r>
          </a:p>
          <a:p>
            <a:endParaRPr lang="en-US" sz="2000" dirty="0" smtClean="0"/>
          </a:p>
          <a:p>
            <a:pPr>
              <a:buFont typeface="Arial" pitchFamily="34" charset="0"/>
              <a:buChar char="•"/>
            </a:pPr>
            <a:r>
              <a:rPr lang="en-US" sz="2000" dirty="0" smtClean="0"/>
              <a:t> It is one of the popular game in the earlier models of mobile phones.</a:t>
            </a:r>
          </a:p>
          <a:p>
            <a:pPr>
              <a:buFont typeface="Arial" pitchFamily="34" charset="0"/>
              <a:buChar char="•"/>
            </a:pPr>
            <a:r>
              <a:rPr lang="en-US" sz="2000" dirty="0" smtClean="0"/>
              <a:t> Still many people are trying to develop the newer version of this game.</a:t>
            </a:r>
          </a:p>
          <a:p>
            <a:pPr>
              <a:buFont typeface="Arial" pitchFamily="34" charset="0"/>
              <a:buChar char="•"/>
            </a:pPr>
            <a:endParaRPr lang="en-US" sz="2000" dirty="0" smtClean="0"/>
          </a:p>
          <a:p>
            <a:r>
              <a:rPr lang="en-US" sz="2000" b="1" dirty="0" smtClean="0"/>
              <a:t>Why multiplayer snake game ?</a:t>
            </a:r>
          </a:p>
          <a:p>
            <a:endParaRPr lang="en-US" sz="2000" b="1" dirty="0" smtClean="0"/>
          </a:p>
          <a:p>
            <a:pPr>
              <a:buFont typeface="Wingdings" pitchFamily="2" charset="2"/>
              <a:buChar char="§"/>
            </a:pPr>
            <a:r>
              <a:rPr lang="en-US" sz="2000" b="1" dirty="0" smtClean="0"/>
              <a:t> </a:t>
            </a:r>
            <a:r>
              <a:rPr lang="en-US" sz="2000" dirty="0" smtClean="0"/>
              <a:t>It is more competitive than a single player snake game .</a:t>
            </a:r>
          </a:p>
          <a:p>
            <a:pPr>
              <a:buFont typeface="Wingdings" pitchFamily="2" charset="2"/>
              <a:buChar char="§"/>
            </a:pPr>
            <a:r>
              <a:rPr lang="en-US" sz="2000" dirty="0" smtClean="0"/>
              <a:t> The player has more interest in playing with other players or friends .</a:t>
            </a:r>
          </a:p>
          <a:p>
            <a:pPr>
              <a:buFont typeface="Wingdings" pitchFamily="2" charset="2"/>
              <a:buChar char="§"/>
            </a:pPr>
            <a:endParaRPr lang="en-US" sz="2000" b="1" dirty="0" smtClean="0"/>
          </a:p>
          <a:p>
            <a:pPr>
              <a:buFont typeface="Wingdings" pitchFamily="2" charset="2"/>
              <a:buChar char="§"/>
            </a:pPr>
            <a:endParaRPr lang="en-US" sz="2000" b="1"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SCOPE AND JUSTIFICATION</a:t>
            </a:r>
            <a:endParaRPr lang="en-US" dirty="0"/>
          </a:p>
        </p:txBody>
      </p:sp>
      <p:sp>
        <p:nvSpPr>
          <p:cNvPr id="3" name="Content Placeholder 2"/>
          <p:cNvSpPr>
            <a:spLocks noGrp="1"/>
          </p:cNvSpPr>
          <p:nvPr>
            <p:ph idx="1"/>
          </p:nvPr>
        </p:nvSpPr>
        <p:spPr/>
        <p:txBody>
          <a:bodyPr>
            <a:normAutofit lnSpcReduction="10000"/>
          </a:bodyPr>
          <a:lstStyle/>
          <a:p>
            <a:pPr lvl="1">
              <a:buFont typeface="Arial" pitchFamily="34" charset="0"/>
              <a:buChar char="•"/>
            </a:pPr>
            <a:r>
              <a:rPr lang="en-US" dirty="0" smtClean="0"/>
              <a:t>To collect the data from user using a snake game and develop computer that plays like a human player </a:t>
            </a:r>
          </a:p>
          <a:p>
            <a:pPr lvl="1">
              <a:buFont typeface="Arial" pitchFamily="34" charset="0"/>
              <a:buChar char="•"/>
            </a:pPr>
            <a:r>
              <a:rPr lang="en-US" dirty="0" smtClean="0"/>
              <a:t>In this project the snake can detect shortest the path to the co-ordinates of the food and can predict the opponents move make a counter move escape from players attack.</a:t>
            </a:r>
          </a:p>
          <a:p>
            <a:pPr lvl="1">
              <a:buFont typeface="Arial" pitchFamily="34" charset="0"/>
              <a:buChar char="•"/>
            </a:pPr>
            <a:r>
              <a:rPr lang="en-US" dirty="0" smtClean="0"/>
              <a:t>The need to implement this project is to add feature to game by introducing a computer snake which can make more interesting.</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normAutofit/>
          </a:bodyPr>
          <a:lstStyle/>
          <a:p>
            <a:r>
              <a:rPr lang="en-US" sz="6600" b="1" dirty="0" smtClean="0"/>
              <a:t>INTRODUCTION</a:t>
            </a:r>
            <a:endParaRPr lang="en-US" sz="66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458200" cy="52322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smtClean="0"/>
              <a:t>SINGLE PLAYER SNAKE GAME:</a:t>
            </a:r>
            <a:endParaRPr lang="en-US" sz="2800" b="1" dirty="0"/>
          </a:p>
        </p:txBody>
      </p:sp>
      <p:sp>
        <p:nvSpPr>
          <p:cNvPr id="3" name="TextBox 2"/>
          <p:cNvSpPr txBox="1"/>
          <p:nvPr/>
        </p:nvSpPr>
        <p:spPr>
          <a:xfrm>
            <a:off x="381000" y="1143000"/>
            <a:ext cx="8305800" cy="4893647"/>
          </a:xfrm>
          <a:prstGeom prst="rect">
            <a:avLst/>
          </a:prstGeom>
          <a:noFill/>
        </p:spPr>
        <p:txBody>
          <a:bodyPr wrap="square" rtlCol="0">
            <a:spAutoFit/>
          </a:bodyPr>
          <a:lstStyle/>
          <a:p>
            <a:pPr>
              <a:buFont typeface="Arial" pitchFamily="34" charset="0"/>
              <a:buChar char="•"/>
            </a:pPr>
            <a:r>
              <a:rPr lang="en-US" sz="2400" dirty="0" smtClean="0"/>
              <a:t> Game board  consist of 2 dimensional space which has walls at the borders.</a:t>
            </a:r>
          </a:p>
          <a:p>
            <a:endParaRPr lang="en-US" sz="2400" dirty="0" smtClean="0"/>
          </a:p>
          <a:p>
            <a:pPr>
              <a:buFont typeface="Arial" pitchFamily="34" charset="0"/>
              <a:buChar char="•"/>
            </a:pPr>
            <a:r>
              <a:rPr lang="en-US" sz="2400" dirty="0" smtClean="0"/>
              <a:t> An User’s Snake is allowed to move around the 2-D space without dashing the wall.</a:t>
            </a:r>
          </a:p>
          <a:p>
            <a:endParaRPr lang="en-US" sz="2400" dirty="0" smtClean="0"/>
          </a:p>
          <a:p>
            <a:pPr>
              <a:buFont typeface="Arial" pitchFamily="34" charset="0"/>
              <a:buChar char="•"/>
            </a:pPr>
            <a:r>
              <a:rPr lang="en-US" sz="2400" dirty="0" smtClean="0"/>
              <a:t> A symbol denoting the food will randomly paced anywhere in the 2-D space.</a:t>
            </a:r>
          </a:p>
          <a:p>
            <a:endParaRPr lang="en-US" sz="2400" dirty="0" smtClean="0"/>
          </a:p>
          <a:p>
            <a:pPr>
              <a:buFont typeface="Arial" pitchFamily="34" charset="0"/>
              <a:buChar char="•"/>
            </a:pPr>
            <a:r>
              <a:rPr lang="en-US" sz="2400" dirty="0"/>
              <a:t> </a:t>
            </a:r>
            <a:r>
              <a:rPr lang="en-US" sz="2400" dirty="0" smtClean="0"/>
              <a:t>If the user catch the food, length of the snake body increases</a:t>
            </a:r>
          </a:p>
          <a:p>
            <a:endParaRPr lang="en-US" sz="2400" dirty="0" smtClean="0"/>
          </a:p>
          <a:p>
            <a:pPr>
              <a:buFont typeface="Arial" pitchFamily="34" charset="0"/>
              <a:buChar char="•"/>
            </a:pPr>
            <a:r>
              <a:rPr lang="en-US" sz="2400" dirty="0"/>
              <a:t> </a:t>
            </a:r>
            <a:r>
              <a:rPr lang="en-US" sz="2400" dirty="0" smtClean="0"/>
              <a:t>The food will be available only for few seconds.</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001000" cy="46166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smtClean="0">
                <a:solidFill>
                  <a:schemeClr val="tx1"/>
                </a:solidFill>
              </a:rPr>
              <a:t>WINNING STAGE FOR SINGLE PLAYER GAME MODE</a:t>
            </a:r>
            <a:endParaRPr lang="en-US" sz="2400" b="1" dirty="0">
              <a:solidFill>
                <a:schemeClr val="tx1"/>
              </a:solidFill>
            </a:endParaRPr>
          </a:p>
        </p:txBody>
      </p:sp>
      <p:sp>
        <p:nvSpPr>
          <p:cNvPr id="3" name="TextBox 2"/>
          <p:cNvSpPr txBox="1"/>
          <p:nvPr/>
        </p:nvSpPr>
        <p:spPr>
          <a:xfrm>
            <a:off x="457200" y="1295400"/>
            <a:ext cx="8001000" cy="4093428"/>
          </a:xfrm>
          <a:prstGeom prst="rect">
            <a:avLst/>
          </a:prstGeom>
          <a:noFill/>
        </p:spPr>
        <p:txBody>
          <a:bodyPr wrap="square" rtlCol="0">
            <a:spAutoFit/>
          </a:bodyPr>
          <a:lstStyle/>
          <a:p>
            <a:pPr>
              <a:buFont typeface="Arial" pitchFamily="34" charset="0"/>
              <a:buChar char="•"/>
            </a:pPr>
            <a:r>
              <a:rPr lang="en-US" sz="2000" dirty="0" smtClean="0"/>
              <a:t> There is no exact ending point for this mode ,The player can continue playing as long as he did not hit the wall or bites his own snake body.</a:t>
            </a:r>
          </a:p>
          <a:p>
            <a:pPr>
              <a:buFont typeface="Arial" pitchFamily="34" charset="0"/>
              <a:buChar char="•"/>
            </a:pPr>
            <a:endParaRPr lang="en-US" sz="2000" dirty="0" smtClean="0"/>
          </a:p>
          <a:p>
            <a:pPr>
              <a:buFont typeface="Arial" pitchFamily="34" charset="0"/>
              <a:buChar char="•"/>
            </a:pPr>
            <a:r>
              <a:rPr lang="en-US" sz="2000" dirty="0" smtClean="0"/>
              <a:t> So the major challenge in this type of game is to decide the correct path to get the food and to continue survival.</a:t>
            </a:r>
          </a:p>
          <a:p>
            <a:pPr>
              <a:buFont typeface="Arial" pitchFamily="34" charset="0"/>
              <a:buChar char="•"/>
            </a:pPr>
            <a:endParaRPr lang="en-US" sz="2000" dirty="0" smtClean="0"/>
          </a:p>
          <a:p>
            <a:pPr>
              <a:buFont typeface="Arial" pitchFamily="34" charset="0"/>
              <a:buChar char="•"/>
            </a:pPr>
            <a:endParaRPr lang="en-US" sz="2000" dirty="0" smtClean="0"/>
          </a:p>
          <a:p>
            <a:r>
              <a:rPr lang="en-US" sz="2000" b="1" dirty="0" smtClean="0"/>
              <a:t>CHALLENGES IN SINGLE PLAYER MODE GAME:</a:t>
            </a:r>
          </a:p>
          <a:p>
            <a:endParaRPr lang="en-US" sz="2000" b="1" dirty="0" smtClean="0"/>
          </a:p>
          <a:p>
            <a:pPr>
              <a:buFont typeface="Arial" pitchFamily="34" charset="0"/>
              <a:buChar char="•"/>
            </a:pPr>
            <a:r>
              <a:rPr lang="en-US" sz="2000" dirty="0" smtClean="0"/>
              <a:t> Keeping the survival rate of the snake is difficult</a:t>
            </a:r>
          </a:p>
          <a:p>
            <a:pPr>
              <a:buFont typeface="Arial" pitchFamily="34" charset="0"/>
              <a:buChar char="•"/>
            </a:pPr>
            <a:endParaRPr lang="en-US" sz="2000" dirty="0" smtClean="0"/>
          </a:p>
          <a:p>
            <a:pPr>
              <a:buFont typeface="Arial" pitchFamily="34" charset="0"/>
              <a:buChar char="•"/>
            </a:pPr>
            <a:r>
              <a:rPr lang="en-US" sz="2000" dirty="0" smtClean="0"/>
              <a:t> Finding  a  best path to reach the target without compromising the survival rate</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7772400" cy="46166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smtClean="0"/>
              <a:t>ROLE OF AI IN SINGLE PLAYERE MODE</a:t>
            </a:r>
            <a:endParaRPr lang="en-US" sz="2400" b="1" dirty="0"/>
          </a:p>
        </p:txBody>
      </p:sp>
      <p:sp>
        <p:nvSpPr>
          <p:cNvPr id="3" name="TextBox 2"/>
          <p:cNvSpPr txBox="1"/>
          <p:nvPr/>
        </p:nvSpPr>
        <p:spPr>
          <a:xfrm>
            <a:off x="381000" y="1066800"/>
            <a:ext cx="8001000" cy="3046988"/>
          </a:xfrm>
          <a:prstGeom prst="rect">
            <a:avLst/>
          </a:prstGeom>
          <a:noFill/>
        </p:spPr>
        <p:txBody>
          <a:bodyPr wrap="square" rtlCol="0">
            <a:spAutoFit/>
          </a:bodyPr>
          <a:lstStyle/>
          <a:p>
            <a:pPr>
              <a:buFont typeface="Arial" pitchFamily="34" charset="0"/>
              <a:buChar char="•"/>
            </a:pPr>
            <a:r>
              <a:rPr lang="en-US" sz="2400" dirty="0" smtClean="0"/>
              <a:t> To find the optimal path to reach the food Co-ordinate with out hitting the wall or biting the body.</a:t>
            </a:r>
          </a:p>
          <a:p>
            <a:pPr>
              <a:buFont typeface="Arial" pitchFamily="34" charset="0"/>
              <a:buChar char="•"/>
            </a:pPr>
            <a:endParaRPr lang="en-US" sz="2400" dirty="0"/>
          </a:p>
          <a:p>
            <a:pPr>
              <a:buFont typeface="Arial" pitchFamily="34" charset="0"/>
              <a:buChar char="•"/>
            </a:pPr>
            <a:r>
              <a:rPr lang="en-US" sz="2400" dirty="0" smtClean="0"/>
              <a:t> To avoid the failing situations and to increase the survival time .</a:t>
            </a:r>
          </a:p>
          <a:p>
            <a:pPr>
              <a:buFont typeface="Arial" pitchFamily="34" charset="0"/>
              <a:buChar char="•"/>
            </a:pPr>
            <a:endParaRPr lang="en-US" sz="2400" dirty="0"/>
          </a:p>
          <a:p>
            <a:pPr>
              <a:buFont typeface="Arial" pitchFamily="34" charset="0"/>
              <a:buChar char="•"/>
            </a:pPr>
            <a:r>
              <a:rPr lang="en-US" sz="2400" dirty="0" smtClean="0"/>
              <a:t> To find a path that leads the snake to food by avoiding the obstacles.</a:t>
            </a: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637</TotalTime>
  <Words>2101</Words>
  <Application>Microsoft Office PowerPoint</Application>
  <PresentationFormat>On-screen Show (4:3)</PresentationFormat>
  <Paragraphs>333</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MULTIPLAYER SNAKE GAME</vt:lpstr>
      <vt:lpstr>ABSTRACT</vt:lpstr>
      <vt:lpstr>Slide 3</vt:lpstr>
      <vt:lpstr>Slide 4</vt:lpstr>
      <vt:lpstr>SCOPE AND JUSTIFICATION</vt:lpstr>
      <vt:lpstr>INTRODUCTION</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SNAPSHOT</vt:lpstr>
      <vt:lpstr>SNAPSHOT</vt:lpstr>
      <vt:lpstr>SNAPSHOT</vt:lpstr>
      <vt:lpstr>Slide 38</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BASED MULTIPLAYER SNAKE GAME</dc:title>
  <dc:creator>Vino</dc:creator>
  <cp:lastModifiedBy>deepak rajan</cp:lastModifiedBy>
  <cp:revision>92</cp:revision>
  <dcterms:created xsi:type="dcterms:W3CDTF">2019-09-08T23:20:25Z</dcterms:created>
  <dcterms:modified xsi:type="dcterms:W3CDTF">2019-10-14T14:09:12Z</dcterms:modified>
</cp:coreProperties>
</file>