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58"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963E71-6625-416E-B223-0C5D5CA7D0A4}" type="datetimeFigureOut">
              <a:rPr lang="en-US" smtClean="0"/>
              <a:pPr/>
              <a:t>17-Dec-19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F9FDA-8689-4F62-A598-96BA9CF62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AE99B-D3FA-4C7C-8975-AE904ECDC38C}" type="datetimeFigureOut">
              <a:rPr lang="en-US" smtClean="0"/>
              <a:pPr/>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AAE99B-D3FA-4C7C-8975-AE904ECDC38C}" type="datetimeFigureOut">
              <a:rPr lang="en-US" smtClean="0"/>
              <a:pPr/>
              <a:t>17-Dec-19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AAE99B-D3FA-4C7C-8975-AE904ECDC38C}" type="datetimeFigureOut">
              <a:rPr lang="en-US" smtClean="0"/>
              <a:pPr/>
              <a:t>17-Dec-19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AAE99B-D3FA-4C7C-8975-AE904ECDC38C}" type="datetimeFigureOut">
              <a:rPr lang="en-US" smtClean="0"/>
              <a:pPr/>
              <a:t>17-Dec-19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AE99B-D3FA-4C7C-8975-AE904ECDC38C}" type="datetimeFigureOut">
              <a:rPr lang="en-US" smtClean="0"/>
              <a:pPr/>
              <a:t>17-Dec-19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AE99B-D3FA-4C7C-8975-AE904ECDC38C}" type="datetimeFigureOut">
              <a:rPr lang="en-US" smtClean="0"/>
              <a:pPr/>
              <a:t>17-Dec-19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AE99B-D3FA-4C7C-8975-AE904ECDC38C}" type="datetimeFigureOut">
              <a:rPr lang="en-US" smtClean="0"/>
              <a:pPr/>
              <a:t>17-Dec-19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AE99B-D3FA-4C7C-8975-AE904ECDC38C}" type="datetimeFigureOut">
              <a:rPr lang="en-US" smtClean="0"/>
              <a:pPr/>
              <a:t>17-Dec-19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3B5F8-6DBA-490A-9E07-C309FBC4DA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71600" y="228600"/>
            <a:ext cx="6172200" cy="91439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Cambria" pitchFamily="18" charset="0"/>
                <a:ea typeface="+mj-ea"/>
                <a:cs typeface="+mj-cs"/>
              </a:rPr>
              <a:t>IMAGE BASED AUTHENTICATION USING ZERO KNOWLEDGE PROTOCOL</a:t>
            </a:r>
            <a:endParaRPr kumimoji="0" lang="en-US" sz="20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pic>
        <p:nvPicPr>
          <p:cNvPr id="5" name="image38.jpg" descr="download.jpg"/>
          <p:cNvPicPr/>
          <p:nvPr/>
        </p:nvPicPr>
        <p:blipFill>
          <a:blip r:embed="rId2" cstate="print"/>
          <a:srcRect/>
          <a:stretch>
            <a:fillRect/>
          </a:stretch>
        </p:blipFill>
        <p:spPr>
          <a:xfrm>
            <a:off x="152400" y="209550"/>
            <a:ext cx="766763" cy="760478"/>
          </a:xfrm>
          <a:prstGeom prst="rect">
            <a:avLst/>
          </a:prstGeom>
          <a:ln/>
        </p:spPr>
      </p:pic>
      <p:pic>
        <p:nvPicPr>
          <p:cNvPr id="6" name="image26.jpg" descr="download (1).jpg"/>
          <p:cNvPicPr/>
          <p:nvPr/>
        </p:nvPicPr>
        <p:blipFill>
          <a:blip r:embed="rId3" cstate="print"/>
          <a:srcRect/>
          <a:stretch>
            <a:fillRect/>
          </a:stretch>
        </p:blipFill>
        <p:spPr>
          <a:xfrm>
            <a:off x="8001000" y="209550"/>
            <a:ext cx="795338" cy="795338"/>
          </a:xfrm>
          <a:prstGeom prst="rect">
            <a:avLst/>
          </a:prstGeom>
          <a:ln/>
        </p:spPr>
      </p:pic>
      <p:graphicFrame>
        <p:nvGraphicFramePr>
          <p:cNvPr id="9" name="Table 8"/>
          <p:cNvGraphicFramePr>
            <a:graphicFrameLocks noGrp="1"/>
          </p:cNvGraphicFramePr>
          <p:nvPr/>
        </p:nvGraphicFramePr>
        <p:xfrm>
          <a:off x="1524000" y="2133600"/>
          <a:ext cx="7467600" cy="3738880"/>
        </p:xfrm>
        <a:graphic>
          <a:graphicData uri="http://schemas.openxmlformats.org/drawingml/2006/table">
            <a:tbl>
              <a:tblPr bandRow="1">
                <a:effectLst/>
                <a:tableStyleId>{5C22544A-7EE6-4342-B048-85BDC9FD1C3A}</a:tableStyleId>
              </a:tblPr>
              <a:tblGrid>
                <a:gridCol w="2281767"/>
                <a:gridCol w="2385483"/>
                <a:gridCol w="933450"/>
                <a:gridCol w="1866900"/>
              </a:tblGrid>
              <a:tr h="431800">
                <a:tc>
                  <a:txBody>
                    <a:bodyPr/>
                    <a:lstStyle/>
                    <a:p>
                      <a:pPr algn="l"/>
                      <a:r>
                        <a:rPr lang="en-US" b="1" dirty="0" smtClean="0">
                          <a:latin typeface="Cambria" pitchFamily="18" charset="0"/>
                        </a:rPr>
                        <a:t>BATCH NO</a:t>
                      </a:r>
                      <a:endParaRPr lang="en-US" b="1" dirty="0">
                        <a:latin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l"/>
                      <a:r>
                        <a:rPr lang="en-US" dirty="0" smtClean="0">
                          <a:latin typeface="Cambria" pitchFamily="18" charset="0"/>
                        </a:rPr>
                        <a:t>18</a:t>
                      </a:r>
                      <a:endParaRPr lang="en-US" dirty="0">
                        <a:latin typeface="Cambria" pitchFamily="18" charset="0"/>
                      </a:endParaRPr>
                    </a:p>
                  </a:txBody>
                  <a:tcPr>
                    <a:lnL w="12700" cmpd="sng">
                      <a:noFill/>
                    </a:lnL>
                    <a:noFill/>
                  </a:tcPr>
                </a:tc>
                <a:tc hMerge="1">
                  <a:txBody>
                    <a:bodyPr/>
                    <a:lstStyle/>
                    <a:p>
                      <a:endParaRPr lang="en-US" dirty="0"/>
                    </a:p>
                  </a:txBody>
                  <a:tcPr/>
                </a:tc>
                <a:tc hMerge="1">
                  <a:txBody>
                    <a:bodyPr/>
                    <a:lstStyle/>
                    <a:p>
                      <a:endParaRPr lang="en-US" dirty="0"/>
                    </a:p>
                  </a:txBody>
                  <a:tcPr/>
                </a:tc>
              </a:tr>
              <a:tr h="533400">
                <a:tc>
                  <a:txBody>
                    <a:bodyPr/>
                    <a:lstStyle/>
                    <a:p>
                      <a:pPr algn="l"/>
                      <a:r>
                        <a:rPr lang="en-US" b="1" dirty="0" smtClean="0">
                          <a:latin typeface="Cambria" pitchFamily="18" charset="0"/>
                        </a:rPr>
                        <a:t>DOMAIN</a:t>
                      </a:r>
                      <a:endParaRPr lang="en-US" b="1" dirty="0">
                        <a:latin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l"/>
                      <a:r>
                        <a:rPr lang="en-US" dirty="0" smtClean="0">
                          <a:latin typeface="Cambria" pitchFamily="18" charset="0"/>
                        </a:rPr>
                        <a:t>WEB</a:t>
                      </a:r>
                      <a:r>
                        <a:rPr lang="en-US" baseline="0" dirty="0" smtClean="0">
                          <a:latin typeface="Cambria" pitchFamily="18" charset="0"/>
                        </a:rPr>
                        <a:t> SECURITY</a:t>
                      </a:r>
                      <a:endParaRPr lang="en-US" dirty="0">
                        <a:latin typeface="Cambria" pitchFamily="18" charset="0"/>
                      </a:endParaRPr>
                    </a:p>
                  </a:txBody>
                  <a:tcPr>
                    <a:lnL w="12700" cmpd="sng">
                      <a:noFill/>
                    </a:lnL>
                    <a:noFill/>
                  </a:tcPr>
                </a:tc>
                <a:tc hMerge="1">
                  <a:txBody>
                    <a:bodyPr/>
                    <a:lstStyle/>
                    <a:p>
                      <a:endParaRPr lang="en-US" dirty="0"/>
                    </a:p>
                  </a:txBody>
                  <a:tcPr/>
                </a:tc>
                <a:tc hMerge="1">
                  <a:txBody>
                    <a:bodyPr/>
                    <a:lstStyle/>
                    <a:p>
                      <a:endParaRPr lang="en-US" dirty="0"/>
                    </a:p>
                  </a:txBody>
                  <a:tcPr/>
                </a:tc>
              </a:tr>
              <a:tr h="533400">
                <a:tc>
                  <a:txBody>
                    <a:bodyPr/>
                    <a:lstStyle/>
                    <a:p>
                      <a:pPr algn="l"/>
                      <a:r>
                        <a:rPr lang="en-US" b="1" dirty="0" smtClean="0">
                          <a:latin typeface="Cambria" pitchFamily="18" charset="0"/>
                        </a:rPr>
                        <a:t>SUPERVISOR NAME</a:t>
                      </a:r>
                      <a:endParaRPr lang="en-US" b="1" dirty="0">
                        <a:latin typeface="Cambria" pitchFamily="18" charset="0"/>
                      </a:endParaRPr>
                    </a:p>
                  </a:txBody>
                  <a:tcPr>
                    <a:lnT w="12700" cmpd="sng">
                      <a:noFill/>
                    </a:lnT>
                    <a:noFill/>
                  </a:tcPr>
                </a:tc>
                <a:tc gridSpan="3">
                  <a:txBody>
                    <a:bodyPr/>
                    <a:lstStyle/>
                    <a:p>
                      <a:pPr algn="l"/>
                      <a:r>
                        <a:rPr lang="en-US" dirty="0" err="1" smtClean="0">
                          <a:latin typeface="Cambria" pitchFamily="18" charset="0"/>
                        </a:rPr>
                        <a:t>Mrs</a:t>
                      </a:r>
                      <a:r>
                        <a:rPr lang="en-US" baseline="0" dirty="0" smtClean="0">
                          <a:latin typeface="Cambria" pitchFamily="18" charset="0"/>
                        </a:rPr>
                        <a:t> . BHUVANA</a:t>
                      </a:r>
                      <a:endParaRPr lang="en-US" dirty="0">
                        <a:latin typeface="Cambria" pitchFamily="18" charset="0"/>
                      </a:endParaRPr>
                    </a:p>
                  </a:txBody>
                  <a:tcPr>
                    <a:noFill/>
                  </a:tcPr>
                </a:tc>
                <a:tc hMerge="1">
                  <a:txBody>
                    <a:bodyPr/>
                    <a:lstStyle/>
                    <a:p>
                      <a:endParaRPr lang="en-US" dirty="0"/>
                    </a:p>
                  </a:txBody>
                  <a:tcPr/>
                </a:tc>
                <a:tc hMerge="1">
                  <a:txBody>
                    <a:bodyPr/>
                    <a:lstStyle/>
                    <a:p>
                      <a:endParaRPr lang="en-US" dirty="0"/>
                    </a:p>
                  </a:txBody>
                  <a:tcPr/>
                </a:tc>
              </a:tr>
              <a:tr h="558800">
                <a:tc>
                  <a:txBody>
                    <a:bodyPr/>
                    <a:lstStyle/>
                    <a:p>
                      <a:pPr algn="l"/>
                      <a:r>
                        <a:rPr lang="en-US" b="1" dirty="0" smtClean="0">
                          <a:latin typeface="Cambria" pitchFamily="18" charset="0"/>
                        </a:rPr>
                        <a:t>TEAM MEMBERS</a:t>
                      </a:r>
                      <a:r>
                        <a:rPr lang="en-US" dirty="0" smtClean="0">
                          <a:latin typeface="Cambria" pitchFamily="18" charset="0"/>
                        </a:rPr>
                        <a:t> </a:t>
                      </a:r>
                      <a:endParaRPr lang="en-US" dirty="0">
                        <a:latin typeface="Cambria" pitchFamily="18" charset="0"/>
                      </a:endParaRPr>
                    </a:p>
                  </a:txBody>
                  <a:tcPr>
                    <a:noFill/>
                  </a:tcPr>
                </a:tc>
                <a:tc>
                  <a:txBody>
                    <a:bodyPr/>
                    <a:lstStyle/>
                    <a:p>
                      <a:pPr algn="l"/>
                      <a:r>
                        <a:rPr lang="en-US" dirty="0" smtClean="0">
                          <a:latin typeface="Cambria" pitchFamily="18" charset="0"/>
                        </a:rPr>
                        <a:t>DEEPAK RAJAN S</a:t>
                      </a:r>
                      <a:endParaRPr lang="en-US" dirty="0">
                        <a:latin typeface="Cambria" pitchFamily="18" charset="0"/>
                      </a:endParaRPr>
                    </a:p>
                  </a:txBody>
                  <a:tcPr>
                    <a:noFill/>
                  </a:tcPr>
                </a:tc>
                <a:tc>
                  <a:txBody>
                    <a:bodyPr/>
                    <a:lstStyle/>
                    <a:p>
                      <a:pPr algn="ctr"/>
                      <a:r>
                        <a:rPr lang="en-US" dirty="0" smtClean="0">
                          <a:latin typeface="Cambria" pitchFamily="18" charset="0"/>
                        </a:rPr>
                        <a:t>CSE -</a:t>
                      </a:r>
                      <a:r>
                        <a:rPr lang="en-US" baseline="0" dirty="0" smtClean="0">
                          <a:latin typeface="Cambria" pitchFamily="18" charset="0"/>
                        </a:rPr>
                        <a:t> A</a:t>
                      </a:r>
                      <a:endParaRPr lang="en-US" dirty="0">
                        <a:latin typeface="Cambria" pitchFamily="18" charset="0"/>
                      </a:endParaRPr>
                    </a:p>
                  </a:txBody>
                  <a:tcPr>
                    <a:noFill/>
                  </a:tcPr>
                </a:tc>
                <a:tc>
                  <a:txBody>
                    <a:bodyPr/>
                    <a:lstStyle/>
                    <a:p>
                      <a:pPr algn="ctr"/>
                      <a:r>
                        <a:rPr lang="en-US" dirty="0" smtClean="0">
                          <a:latin typeface="Cambria" pitchFamily="18" charset="0"/>
                        </a:rPr>
                        <a:t>160501039</a:t>
                      </a:r>
                      <a:endParaRPr lang="en-US" dirty="0">
                        <a:latin typeface="Cambria" pitchFamily="18" charset="0"/>
                      </a:endParaRPr>
                    </a:p>
                  </a:txBody>
                  <a:tcPr>
                    <a:noFill/>
                  </a:tcPr>
                </a:tc>
              </a:tr>
              <a:tr h="482600">
                <a:tc>
                  <a:txBody>
                    <a:bodyPr/>
                    <a:lstStyle/>
                    <a:p>
                      <a:pPr algn="ctr"/>
                      <a:endParaRPr lang="en-US" dirty="0"/>
                    </a:p>
                  </a:txBody>
                  <a:tcPr>
                    <a:noFill/>
                  </a:tcPr>
                </a:tc>
                <a:tc>
                  <a:txBody>
                    <a:bodyPr/>
                    <a:lstStyle/>
                    <a:p>
                      <a:pPr algn="l"/>
                      <a:r>
                        <a:rPr lang="en-US" dirty="0" smtClean="0">
                          <a:latin typeface="Cambria" pitchFamily="18" charset="0"/>
                        </a:rPr>
                        <a:t>DHAMODHARAN V B</a:t>
                      </a:r>
                      <a:endParaRPr lang="en-US" dirty="0">
                        <a:latin typeface="Cambria" pitchFamily="18" charset="0"/>
                      </a:endParaRPr>
                    </a:p>
                  </a:txBody>
                  <a:tcPr>
                    <a:noFill/>
                  </a:tcPr>
                </a:tc>
                <a:tc>
                  <a:txBody>
                    <a:bodyPr/>
                    <a:lstStyle/>
                    <a:p>
                      <a:pPr algn="ctr"/>
                      <a:r>
                        <a:rPr lang="en-US" dirty="0" smtClean="0">
                          <a:latin typeface="Cambria" pitchFamily="18" charset="0"/>
                        </a:rPr>
                        <a:t>CSE - A</a:t>
                      </a:r>
                      <a:endParaRPr lang="en-US" dirty="0">
                        <a:latin typeface="Cambria" pitchFamily="18" charset="0"/>
                      </a:endParaRPr>
                    </a:p>
                  </a:txBody>
                  <a:tcPr>
                    <a:noFill/>
                  </a:tcPr>
                </a:tc>
                <a:tc>
                  <a:txBody>
                    <a:bodyPr/>
                    <a:lstStyle/>
                    <a:p>
                      <a:pPr algn="ctr"/>
                      <a:r>
                        <a:rPr lang="en-US" dirty="0" smtClean="0">
                          <a:latin typeface="Cambria" pitchFamily="18" charset="0"/>
                        </a:rPr>
                        <a:t>160501038</a:t>
                      </a:r>
                      <a:endParaRPr lang="en-US" dirty="0">
                        <a:latin typeface="Cambria" pitchFamily="18" charset="0"/>
                      </a:endParaRPr>
                    </a:p>
                  </a:txBody>
                  <a:tcPr>
                    <a:noFill/>
                  </a:tcPr>
                </a:tc>
              </a:tr>
              <a:tr h="457200">
                <a:tc>
                  <a:txBody>
                    <a:bodyPr/>
                    <a:lstStyle/>
                    <a:p>
                      <a:pPr algn="ctr"/>
                      <a:endParaRPr lang="en-US"/>
                    </a:p>
                  </a:txBody>
                  <a:tcPr>
                    <a:noFill/>
                  </a:tcPr>
                </a:tc>
                <a:tc>
                  <a:txBody>
                    <a:bodyPr/>
                    <a:lstStyle/>
                    <a:p>
                      <a:pPr algn="l"/>
                      <a:r>
                        <a:rPr lang="en-US" dirty="0" smtClean="0">
                          <a:latin typeface="Cambria" pitchFamily="18" charset="0"/>
                        </a:rPr>
                        <a:t>HARIHARAN</a:t>
                      </a:r>
                      <a:r>
                        <a:rPr lang="en-US" baseline="0" dirty="0" smtClean="0">
                          <a:latin typeface="Cambria" pitchFamily="18" charset="0"/>
                        </a:rPr>
                        <a:t> </a:t>
                      </a:r>
                      <a:endParaRPr lang="en-US" dirty="0">
                        <a:latin typeface="Cambria" pitchFamily="18" charset="0"/>
                      </a:endParaRPr>
                    </a:p>
                  </a:txBody>
                  <a:tcPr>
                    <a:noFill/>
                  </a:tcPr>
                </a:tc>
                <a:tc>
                  <a:txBody>
                    <a:bodyPr/>
                    <a:lstStyle/>
                    <a:p>
                      <a:pPr algn="ctr"/>
                      <a:r>
                        <a:rPr lang="en-US" dirty="0" smtClean="0">
                          <a:latin typeface="Cambria" pitchFamily="18" charset="0"/>
                        </a:rPr>
                        <a:t>CSE - A</a:t>
                      </a:r>
                      <a:endParaRPr lang="en-US" dirty="0">
                        <a:latin typeface="Cambria" pitchFamily="18" charset="0"/>
                      </a:endParaRPr>
                    </a:p>
                  </a:txBody>
                  <a:tcPr>
                    <a:noFill/>
                  </a:tcPr>
                </a:tc>
                <a:tc>
                  <a:txBody>
                    <a:bodyPr/>
                    <a:lstStyle/>
                    <a:p>
                      <a:pPr algn="ctr"/>
                      <a:r>
                        <a:rPr lang="en-US" dirty="0" smtClean="0">
                          <a:latin typeface="Cambria" pitchFamily="18" charset="0"/>
                        </a:rPr>
                        <a:t>160501054</a:t>
                      </a:r>
                      <a:endParaRPr lang="en-US" dirty="0">
                        <a:latin typeface="Cambria" pitchFamily="18" charset="0"/>
                      </a:endParaRPr>
                    </a:p>
                  </a:txBody>
                  <a:tcPr>
                    <a:noFill/>
                  </a:tcPr>
                </a:tc>
              </a:tr>
              <a:tr h="370840">
                <a:tc>
                  <a:txBody>
                    <a:bodyPr/>
                    <a:lstStyle/>
                    <a:p>
                      <a:pPr algn="l"/>
                      <a:r>
                        <a:rPr lang="en-US" b="1" dirty="0" smtClean="0">
                          <a:latin typeface="Cambria" pitchFamily="18" charset="0"/>
                        </a:rPr>
                        <a:t>DATE OF REVIEW</a:t>
                      </a:r>
                      <a:endParaRPr lang="en-US" b="1" dirty="0">
                        <a:latin typeface="Cambria" pitchFamily="18" charset="0"/>
                      </a:endParaRPr>
                    </a:p>
                  </a:txBody>
                  <a:tcPr>
                    <a:noFill/>
                  </a:tcPr>
                </a:tc>
                <a:tc>
                  <a:txBody>
                    <a:bodyPr/>
                    <a:lstStyle/>
                    <a:p>
                      <a:pPr algn="l"/>
                      <a:r>
                        <a:rPr lang="en-US" b="0" dirty="0" smtClean="0">
                          <a:latin typeface="Cambria" pitchFamily="18" charset="0"/>
                        </a:rPr>
                        <a:t>18</a:t>
                      </a:r>
                      <a:r>
                        <a:rPr lang="en-US" b="0" baseline="30000" dirty="0" smtClean="0">
                          <a:latin typeface="Cambria" pitchFamily="18" charset="0"/>
                        </a:rPr>
                        <a:t>th</a:t>
                      </a:r>
                      <a:r>
                        <a:rPr lang="en-US" b="0" baseline="0" dirty="0" smtClean="0">
                          <a:latin typeface="Cambria" pitchFamily="18" charset="0"/>
                        </a:rPr>
                        <a:t>  DEC 2019</a:t>
                      </a:r>
                      <a:endParaRPr lang="en-US" b="0" dirty="0">
                        <a:latin typeface="Cambria" pitchFamily="18" charset="0"/>
                      </a:endParaRPr>
                    </a:p>
                  </a:txBody>
                  <a:tcPr>
                    <a:noFill/>
                  </a:tcPr>
                </a:tc>
                <a:tc>
                  <a:txBody>
                    <a:bodyPr/>
                    <a:lstStyle/>
                    <a:p>
                      <a:pPr algn="ctr"/>
                      <a:endParaRPr lang="en-US" dirty="0">
                        <a:latin typeface="Cambria" pitchFamily="18" charset="0"/>
                      </a:endParaRPr>
                    </a:p>
                  </a:txBody>
                  <a:tcPr>
                    <a:noFill/>
                  </a:tcPr>
                </a:tc>
                <a:tc>
                  <a:txBody>
                    <a:bodyPr/>
                    <a:lstStyle/>
                    <a:p>
                      <a:pPr algn="ctr"/>
                      <a:endParaRPr lang="en-US" dirty="0">
                        <a:latin typeface="Cambria" pitchFamily="18" charset="0"/>
                      </a:endParaRPr>
                    </a:p>
                  </a:txBody>
                  <a:tcPr>
                    <a:noFill/>
                  </a:tcPr>
                </a:tc>
              </a:tr>
              <a:tr h="370840">
                <a:tc>
                  <a:txBody>
                    <a:bodyPr/>
                    <a:lstStyle/>
                    <a:p>
                      <a:pPr algn="ctr"/>
                      <a:endParaRPr lang="en-US"/>
                    </a:p>
                  </a:txBody>
                  <a:tcPr>
                    <a:noFill/>
                  </a:tcPr>
                </a:tc>
                <a:tc>
                  <a:txBody>
                    <a:bodyPr/>
                    <a:lstStyle/>
                    <a:p>
                      <a:pPr algn="ctr"/>
                      <a:endParaRPr lang="en-US"/>
                    </a:p>
                  </a:txBody>
                  <a:tcPr>
                    <a:noFill/>
                  </a:tcPr>
                </a:tc>
                <a:tc>
                  <a:txBody>
                    <a:bodyPr/>
                    <a:lstStyle/>
                    <a:p>
                      <a:pPr algn="ctr"/>
                      <a:endParaRPr lang="en-US"/>
                    </a:p>
                  </a:txBody>
                  <a:tcPr>
                    <a:noFill/>
                  </a:tcPr>
                </a:tc>
                <a:tc>
                  <a:txBody>
                    <a:bodyPr/>
                    <a:lstStyle/>
                    <a:p>
                      <a:pPr algn="ctr"/>
                      <a:endParaRPr lang="en-US" dirty="0"/>
                    </a:p>
                  </a:txBody>
                  <a:tcP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4" name="TextBox 3"/>
          <p:cNvSpPr txBox="1"/>
          <p:nvPr/>
        </p:nvSpPr>
        <p:spPr>
          <a:xfrm>
            <a:off x="228600" y="1143000"/>
            <a:ext cx="8686800" cy="5450851"/>
          </a:xfrm>
          <a:prstGeom prst="rect">
            <a:avLst/>
          </a:prstGeom>
          <a:noFill/>
        </p:spPr>
        <p:txBody>
          <a:bodyPr wrap="square" rtlCol="0">
            <a:spAutoFit/>
          </a:bodyPr>
          <a:lstStyle/>
          <a:p>
            <a:pPr algn="just">
              <a:lnSpc>
                <a:spcPct val="150000"/>
              </a:lnSpc>
            </a:pPr>
            <a:r>
              <a:rPr lang="en-US" dirty="0"/>
              <a:t> </a:t>
            </a:r>
            <a:r>
              <a:rPr lang="en-US" dirty="0" smtClean="0"/>
              <a:t>       One of the important task to be performed to ensure the security in internet is </a:t>
            </a:r>
            <a:r>
              <a:rPr lang="en-US" b="1" dirty="0" smtClean="0"/>
              <a:t>authentication</a:t>
            </a:r>
            <a:r>
              <a:rPr lang="en-US" dirty="0" smtClean="0"/>
              <a:t>. Authentication is basically a process of verifying the secret that is known between two persons(say a system and a human user).This authentication is done traditionally by using a piece of text as password  for human user in a particular system. which is exploited by the attackers to intercept the connection and get the password. So the an alternative for </a:t>
            </a:r>
            <a:r>
              <a:rPr lang="en-US" b="1" dirty="0" smtClean="0"/>
              <a:t>text based password</a:t>
            </a:r>
            <a:r>
              <a:rPr lang="en-US" dirty="0" smtClean="0"/>
              <a:t> was introduced and it is called the </a:t>
            </a:r>
            <a:r>
              <a:rPr lang="en-US" b="1" dirty="0" smtClean="0"/>
              <a:t>image based password</a:t>
            </a:r>
            <a:r>
              <a:rPr lang="en-US" dirty="0" smtClean="0"/>
              <a:t>. It used a image as a password though it minimize the probability attacking it doesn’t defend shoulder surfing problem ,in which attacker indulge in  seeking the password by peeping into the user’s monitor and moreover  humans feel easy to remember the image password rather than text password so once the attacker see the image password or sequence he/she can easily redo it. so a technique which defends both shoulder attack and attacks in the intermediate connection is required ,this lead a technique called </a:t>
            </a:r>
            <a:r>
              <a:rPr lang="en-US" b="1" dirty="0" smtClean="0"/>
              <a:t>ZERO KNOWLEDGE PROTOCOLS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BASIC CONCEPTS</a:t>
            </a:r>
            <a:endParaRPr lang="en-US" dirty="0">
              <a:latin typeface="Cambria" pitchFamily="18" charset="0"/>
            </a:endParaRPr>
          </a:p>
        </p:txBody>
      </p:sp>
      <p:sp>
        <p:nvSpPr>
          <p:cNvPr id="4" name="TextBox 3"/>
          <p:cNvSpPr txBox="1"/>
          <p:nvPr/>
        </p:nvSpPr>
        <p:spPr>
          <a:xfrm>
            <a:off x="838200" y="1600200"/>
            <a:ext cx="7467600" cy="3970318"/>
          </a:xfrm>
          <a:prstGeom prst="rect">
            <a:avLst/>
          </a:prstGeom>
          <a:noFill/>
        </p:spPr>
        <p:txBody>
          <a:bodyPr wrap="square" rtlCol="0">
            <a:spAutoFit/>
          </a:bodyPr>
          <a:lstStyle/>
          <a:p>
            <a:pPr algn="just">
              <a:buFont typeface="Arial" pitchFamily="34" charset="0"/>
              <a:buChar char="•"/>
            </a:pPr>
            <a:r>
              <a:rPr lang="en-US" dirty="0" smtClean="0"/>
              <a:t> </a:t>
            </a:r>
            <a:r>
              <a:rPr lang="en-US" b="1" dirty="0" smtClean="0"/>
              <a:t>Zero Knowledge Proof (ZKF)</a:t>
            </a:r>
            <a:r>
              <a:rPr lang="en-US" dirty="0" smtClean="0"/>
              <a:t>  : An technique which a proofer uses to prove some statement to the reviewer.</a:t>
            </a:r>
          </a:p>
          <a:p>
            <a:pPr algn="just">
              <a:buFont typeface="Arial" pitchFamily="34" charset="0"/>
              <a:buChar char="•"/>
            </a:pPr>
            <a:endParaRPr lang="en-US" dirty="0"/>
          </a:p>
          <a:p>
            <a:pPr algn="just">
              <a:buFont typeface="Arial" pitchFamily="34" charset="0"/>
              <a:buChar char="•"/>
            </a:pPr>
            <a:r>
              <a:rPr lang="en-US" b="1" dirty="0" smtClean="0"/>
              <a:t> Cognitive skill : </a:t>
            </a:r>
            <a:r>
              <a:rPr lang="en-US" dirty="0"/>
              <a:t>Cognitive skills are the core skills your brain uses to think, read, learn, remember, reason, and pay attention. Working together, they take incoming information and move it into the bank of knowledge you use every day at school, at work, and in life. Brain training trains the cognitive skills the brain uses to think and learn</a:t>
            </a:r>
            <a:r>
              <a:rPr lang="en-US" dirty="0" smtClean="0"/>
              <a:t>.</a:t>
            </a:r>
          </a:p>
          <a:p>
            <a:pPr algn="just">
              <a:buFont typeface="Arial" pitchFamily="34" charset="0"/>
              <a:buChar char="•"/>
            </a:pPr>
            <a:endParaRPr lang="en-US" b="1" dirty="0"/>
          </a:p>
          <a:p>
            <a:pPr algn="just">
              <a:buFont typeface="Arial" pitchFamily="34" charset="0"/>
              <a:buChar char="•"/>
            </a:pPr>
            <a:r>
              <a:rPr lang="en-US" b="1" dirty="0" smtClean="0"/>
              <a:t> Visual processing : </a:t>
            </a:r>
            <a:r>
              <a:rPr lang="en-US" dirty="0" smtClean="0"/>
              <a:t>This visual processing of the cognitive skill set the humans to </a:t>
            </a:r>
            <a:r>
              <a:rPr lang="en-US" dirty="0"/>
              <a:t>perform tasks quickly and accurately</a:t>
            </a:r>
            <a:r>
              <a:rPr lang="en-US" dirty="0" smtClean="0"/>
              <a:t>.</a:t>
            </a:r>
          </a:p>
          <a:p>
            <a:pPr algn="just">
              <a:buFont typeface="Arial" pitchFamily="34" charset="0"/>
              <a:buChar char="•"/>
            </a:pPr>
            <a:endParaRPr lang="en-US" b="1" dirty="0"/>
          </a:p>
          <a:p>
            <a:pPr algn="just">
              <a:buFont typeface="Arial" pitchFamily="34" charset="0"/>
              <a:buChar char="•"/>
            </a:pPr>
            <a:r>
              <a:rPr lang="en-US" b="1" dirty="0" smtClean="0"/>
              <a:t> Story : </a:t>
            </a:r>
            <a:r>
              <a:rPr lang="en-US" dirty="0" smtClean="0"/>
              <a:t>It is the sequence of images that a user uses to represent his desired story as a password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001000" cy="769441"/>
          </a:xfrm>
          <a:prstGeom prst="rect">
            <a:avLst/>
          </a:prstGeom>
          <a:noFill/>
        </p:spPr>
        <p:txBody>
          <a:bodyPr wrap="square" rtlCol="0">
            <a:spAutoFit/>
          </a:bodyPr>
          <a:lstStyle/>
          <a:p>
            <a:pPr algn="ctr"/>
            <a:r>
              <a:rPr lang="en-US" sz="4400" dirty="0" smtClean="0">
                <a:latin typeface="Cambria" pitchFamily="18" charset="0"/>
              </a:rPr>
              <a:t>PROBLEM STATEMENT </a:t>
            </a:r>
            <a:endParaRPr lang="en-US" sz="4400" dirty="0">
              <a:latin typeface="Cambria" pitchFamily="18" charset="0"/>
            </a:endParaRPr>
          </a:p>
        </p:txBody>
      </p:sp>
      <p:sp>
        <p:nvSpPr>
          <p:cNvPr id="4" name="TextBox 3"/>
          <p:cNvSpPr txBox="1"/>
          <p:nvPr/>
        </p:nvSpPr>
        <p:spPr>
          <a:xfrm>
            <a:off x="685800" y="1219200"/>
            <a:ext cx="7924800" cy="923330"/>
          </a:xfrm>
          <a:prstGeom prst="rect">
            <a:avLst/>
          </a:prstGeom>
          <a:noFill/>
        </p:spPr>
        <p:txBody>
          <a:bodyPr wrap="square" rtlCol="0">
            <a:spAutoFit/>
          </a:bodyPr>
          <a:lstStyle/>
          <a:p>
            <a:pPr algn="just"/>
            <a:r>
              <a:rPr lang="en-US" dirty="0" smtClean="0"/>
              <a:t> This is problem statement is about defending the  password from both shoulder surfing and  other attacks.</a:t>
            </a:r>
          </a:p>
          <a:p>
            <a:pPr algn="just"/>
            <a:endParaRPr lang="en-US" dirty="0"/>
          </a:p>
        </p:txBody>
      </p:sp>
      <p:sp>
        <p:nvSpPr>
          <p:cNvPr id="5" name="TextBox 4"/>
          <p:cNvSpPr txBox="1"/>
          <p:nvPr/>
        </p:nvSpPr>
        <p:spPr>
          <a:xfrm>
            <a:off x="685800" y="1828800"/>
            <a:ext cx="7772400" cy="4801314"/>
          </a:xfrm>
          <a:prstGeom prst="rect">
            <a:avLst/>
          </a:prstGeom>
          <a:noFill/>
        </p:spPr>
        <p:txBody>
          <a:bodyPr wrap="square" rtlCol="0">
            <a:spAutoFit/>
          </a:bodyPr>
          <a:lstStyle/>
          <a:p>
            <a:pPr algn="just"/>
            <a:r>
              <a:rPr lang="en-US" b="1" dirty="0" smtClean="0"/>
              <a:t>Importance of this  problem statement :</a:t>
            </a:r>
          </a:p>
          <a:p>
            <a:pPr algn="just"/>
            <a:r>
              <a:rPr lang="en-US" b="1" dirty="0"/>
              <a:t>	</a:t>
            </a:r>
            <a:endParaRPr lang="en-US" b="1" dirty="0" smtClean="0"/>
          </a:p>
          <a:p>
            <a:pPr lvl="1" algn="just">
              <a:buFont typeface="Arial" pitchFamily="34" charset="0"/>
              <a:buChar char="•"/>
            </a:pPr>
            <a:r>
              <a:rPr lang="en-US" b="1" dirty="0"/>
              <a:t> </a:t>
            </a:r>
            <a:r>
              <a:rPr lang="en-US" dirty="0" smtClean="0"/>
              <a:t>The importance of this project can be realized if we trace back to how authentication happened in internet few year back.</a:t>
            </a:r>
          </a:p>
          <a:p>
            <a:pPr lvl="1" algn="just">
              <a:buFont typeface="Arial" pitchFamily="34" charset="0"/>
              <a:buChar char="•"/>
            </a:pPr>
            <a:endParaRPr lang="en-US" dirty="0"/>
          </a:p>
          <a:p>
            <a:pPr lvl="1" algn="just">
              <a:buFont typeface="Arial" pitchFamily="34" charset="0"/>
              <a:buChar char="•"/>
            </a:pPr>
            <a:r>
              <a:rPr lang="en-US" dirty="0" smtClean="0"/>
              <a:t> It  was text based password  that were used to authenticate oneself into a system ,which later became vulnerable and many encryption algorithms  were framed to protect against the data theft.</a:t>
            </a:r>
          </a:p>
          <a:p>
            <a:pPr lvl="1" algn="just">
              <a:buFont typeface="Arial" pitchFamily="34" charset="0"/>
              <a:buChar char="•"/>
            </a:pPr>
            <a:endParaRPr lang="en-US" dirty="0"/>
          </a:p>
          <a:p>
            <a:pPr lvl="1" algn="just">
              <a:buFont typeface="Arial" pitchFamily="34" charset="0"/>
              <a:buChar char="•"/>
            </a:pPr>
            <a:r>
              <a:rPr lang="en-US" dirty="0" smtClean="0"/>
              <a:t> Then came the picture based password  which still suffered from the shoulder  surfing problem.</a:t>
            </a:r>
          </a:p>
          <a:p>
            <a:pPr lvl="1" algn="just">
              <a:buFont typeface="Arial" pitchFamily="34" charset="0"/>
              <a:buChar char="•"/>
            </a:pPr>
            <a:endParaRPr lang="en-US" dirty="0"/>
          </a:p>
          <a:p>
            <a:pPr lvl="1" algn="just">
              <a:buFont typeface="Arial" pitchFamily="34" charset="0"/>
              <a:buChar char="•"/>
            </a:pPr>
            <a:r>
              <a:rPr lang="en-US" dirty="0" smtClean="0"/>
              <a:t> So the main reason for the above given problems are revealing the password to any  authority for verification ,then came the zero knowledge algorithm which claimed that any statement can be proved to the reviewer  without revealing any sort important data.</a:t>
            </a:r>
          </a:p>
          <a:p>
            <a:pPr algn="just"/>
            <a:r>
              <a:rPr lang="en-US"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305800" cy="1446550"/>
          </a:xfrm>
          <a:prstGeom prst="rect">
            <a:avLst/>
          </a:prstGeom>
          <a:noFill/>
        </p:spPr>
        <p:txBody>
          <a:bodyPr wrap="square" rtlCol="0">
            <a:spAutoFit/>
          </a:bodyPr>
          <a:lstStyle/>
          <a:p>
            <a:pPr algn="ctr"/>
            <a:r>
              <a:rPr lang="en-US" sz="4400" b="1" dirty="0" smtClean="0">
                <a:latin typeface="Cambria" pitchFamily="18" charset="0"/>
              </a:rPr>
              <a:t>EXISTING APPROACH TO SOLVE THE PROBLEM</a:t>
            </a:r>
            <a:endParaRPr lang="en-US" sz="4400" b="1" dirty="0">
              <a:latin typeface="Cambria" pitchFamily="18" charset="0"/>
            </a:endParaRPr>
          </a:p>
        </p:txBody>
      </p:sp>
      <p:sp>
        <p:nvSpPr>
          <p:cNvPr id="3" name="TextBox 2"/>
          <p:cNvSpPr txBox="1"/>
          <p:nvPr/>
        </p:nvSpPr>
        <p:spPr>
          <a:xfrm>
            <a:off x="685800" y="1981200"/>
            <a:ext cx="7772400" cy="646331"/>
          </a:xfrm>
          <a:prstGeom prst="rect">
            <a:avLst/>
          </a:prstGeom>
          <a:noFill/>
        </p:spPr>
        <p:txBody>
          <a:bodyPr wrap="square" rtlCol="0">
            <a:spAutoFit/>
          </a:bodyPr>
          <a:lstStyle/>
          <a:p>
            <a:pPr algn="just"/>
            <a:r>
              <a:rPr lang="en-US" dirty="0" smtClean="0"/>
              <a:t>The type of picture password are classified into three they are :</a:t>
            </a:r>
          </a:p>
          <a:p>
            <a:pPr algn="just"/>
            <a:endParaRPr lang="en-US" dirty="0"/>
          </a:p>
        </p:txBody>
      </p:sp>
      <p:sp>
        <p:nvSpPr>
          <p:cNvPr id="4" name="Oval 3"/>
          <p:cNvSpPr/>
          <p:nvPr/>
        </p:nvSpPr>
        <p:spPr>
          <a:xfrm>
            <a:off x="3505200" y="2362200"/>
            <a:ext cx="1752600" cy="685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Image Password</a:t>
            </a:r>
            <a:endParaRPr lang="en-US" dirty="0"/>
          </a:p>
        </p:txBody>
      </p:sp>
      <p:sp>
        <p:nvSpPr>
          <p:cNvPr id="5" name="Oval 4"/>
          <p:cNvSpPr/>
          <p:nvPr/>
        </p:nvSpPr>
        <p:spPr>
          <a:xfrm>
            <a:off x="1295400" y="4419600"/>
            <a:ext cx="1981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Pure recall </a:t>
            </a:r>
            <a:endParaRPr lang="en-US" dirty="0"/>
          </a:p>
        </p:txBody>
      </p:sp>
      <p:sp>
        <p:nvSpPr>
          <p:cNvPr id="7" name="Oval 6"/>
          <p:cNvSpPr/>
          <p:nvPr/>
        </p:nvSpPr>
        <p:spPr>
          <a:xfrm>
            <a:off x="3581400" y="4419600"/>
            <a:ext cx="1981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Cued recall </a:t>
            </a:r>
            <a:endParaRPr lang="en-US" dirty="0"/>
          </a:p>
        </p:txBody>
      </p:sp>
      <p:sp>
        <p:nvSpPr>
          <p:cNvPr id="8" name="Oval 7"/>
          <p:cNvSpPr/>
          <p:nvPr/>
        </p:nvSpPr>
        <p:spPr>
          <a:xfrm>
            <a:off x="5943600" y="4419600"/>
            <a:ext cx="1981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Recognition</a:t>
            </a:r>
            <a:endParaRPr lang="en-US" dirty="0"/>
          </a:p>
        </p:txBody>
      </p:sp>
      <p:cxnSp>
        <p:nvCxnSpPr>
          <p:cNvPr id="10" name="Straight Arrow Connector 9"/>
          <p:cNvCxnSpPr>
            <a:stCxn id="4" idx="4"/>
            <a:endCxn id="5" idx="0"/>
          </p:cNvCxnSpPr>
          <p:nvPr/>
        </p:nvCxnSpPr>
        <p:spPr>
          <a:xfrm rot="5400000">
            <a:off x="2647950" y="2686050"/>
            <a:ext cx="1371600" cy="2095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7" idx="0"/>
          </p:cNvCxnSpPr>
          <p:nvPr/>
        </p:nvCxnSpPr>
        <p:spPr>
          <a:xfrm rot="16200000" flipH="1">
            <a:off x="3790950" y="3638550"/>
            <a:ext cx="137160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4"/>
            <a:endCxn id="8" idx="0"/>
          </p:cNvCxnSpPr>
          <p:nvPr/>
        </p:nvCxnSpPr>
        <p:spPr>
          <a:xfrm rot="16200000" flipH="1">
            <a:off x="4972050" y="2457450"/>
            <a:ext cx="1371600" cy="255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000" y="5562600"/>
            <a:ext cx="8001000" cy="1200329"/>
          </a:xfrm>
          <a:prstGeom prst="rect">
            <a:avLst/>
          </a:prstGeom>
          <a:noFill/>
        </p:spPr>
        <p:txBody>
          <a:bodyPr wrap="square" rtlCol="0">
            <a:spAutoFit/>
          </a:bodyPr>
          <a:lstStyle/>
          <a:p>
            <a:pPr algn="just">
              <a:buFont typeface="Arial" pitchFamily="34" charset="0"/>
              <a:buChar char="•"/>
            </a:pPr>
            <a:r>
              <a:rPr lang="en-US" dirty="0" smtClean="0"/>
              <a:t>   The existing solutions falls under the </a:t>
            </a:r>
            <a:r>
              <a:rPr lang="en-US" b="1" dirty="0" smtClean="0"/>
              <a:t>Recognition </a:t>
            </a:r>
            <a:r>
              <a:rPr lang="en-US" dirty="0" smtClean="0"/>
              <a:t>type image password and the original password is also in the text format so the attack can compromise the even if he knows the partial password.</a:t>
            </a:r>
          </a:p>
          <a:p>
            <a:pPr algn="just">
              <a:buFont typeface="Arial" pitchFamily="34" charset="0"/>
              <a:buChar char="•"/>
            </a:pPr>
            <a:r>
              <a:rPr lang="en-US" dirty="0"/>
              <a:t> </a:t>
            </a:r>
            <a:r>
              <a:rPr lang="en-US" dirty="0" smtClean="0"/>
              <a:t>  This project is focused on making the origin password a story type.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8077200" cy="769441"/>
          </a:xfrm>
          <a:prstGeom prst="rect">
            <a:avLst/>
          </a:prstGeom>
          <a:noFill/>
        </p:spPr>
        <p:txBody>
          <a:bodyPr wrap="square" rtlCol="0">
            <a:spAutoFit/>
          </a:bodyPr>
          <a:lstStyle/>
          <a:p>
            <a:pPr algn="ctr"/>
            <a:r>
              <a:rPr lang="en-US" sz="4400" b="1" dirty="0" smtClean="0">
                <a:latin typeface="Cambria" pitchFamily="18" charset="0"/>
              </a:rPr>
              <a:t>ARCHITECTURE</a:t>
            </a:r>
            <a:endParaRPr lang="en-US" sz="4400" b="1" dirty="0">
              <a:latin typeface="Cambria" pitchFamily="18" charset="0"/>
            </a:endParaRPr>
          </a:p>
        </p:txBody>
      </p:sp>
      <p:sp>
        <p:nvSpPr>
          <p:cNvPr id="3" name="Rectangle 2"/>
          <p:cNvSpPr/>
          <p:nvPr/>
        </p:nvSpPr>
        <p:spPr>
          <a:xfrm>
            <a:off x="304800" y="1828800"/>
            <a:ext cx="3048000" cy="3657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4495800" y="1371600"/>
            <a:ext cx="4267200" cy="5105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609600" y="1981200"/>
            <a:ext cx="2362200" cy="369332"/>
          </a:xfrm>
          <a:prstGeom prst="rect">
            <a:avLst/>
          </a:prstGeom>
          <a:noFill/>
        </p:spPr>
        <p:txBody>
          <a:bodyPr wrap="square" rtlCol="0">
            <a:spAutoFit/>
          </a:bodyPr>
          <a:lstStyle/>
          <a:p>
            <a:pPr algn="ctr"/>
            <a:r>
              <a:rPr lang="en-US" b="1" dirty="0" smtClean="0"/>
              <a:t>CLIENT</a:t>
            </a:r>
            <a:endParaRPr lang="en-US" b="1" dirty="0"/>
          </a:p>
        </p:txBody>
      </p:sp>
      <p:sp>
        <p:nvSpPr>
          <p:cNvPr id="6" name="TextBox 5"/>
          <p:cNvSpPr txBox="1"/>
          <p:nvPr/>
        </p:nvSpPr>
        <p:spPr>
          <a:xfrm>
            <a:off x="5410200" y="1676400"/>
            <a:ext cx="2362200" cy="369332"/>
          </a:xfrm>
          <a:prstGeom prst="rect">
            <a:avLst/>
          </a:prstGeom>
          <a:noFill/>
        </p:spPr>
        <p:txBody>
          <a:bodyPr wrap="square" rtlCol="0">
            <a:spAutoFit/>
          </a:bodyPr>
          <a:lstStyle/>
          <a:p>
            <a:pPr algn="ctr"/>
            <a:r>
              <a:rPr lang="en-US" b="1" dirty="0" smtClean="0"/>
              <a:t>SERVER</a:t>
            </a:r>
            <a:endParaRPr lang="en-US" b="1" dirty="0"/>
          </a:p>
        </p:txBody>
      </p:sp>
      <p:sp>
        <p:nvSpPr>
          <p:cNvPr id="7" name="Oval 6"/>
          <p:cNvSpPr/>
          <p:nvPr/>
        </p:nvSpPr>
        <p:spPr>
          <a:xfrm>
            <a:off x="4648200" y="3886200"/>
            <a:ext cx="1676400" cy="1066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REVIEWER</a:t>
            </a:r>
            <a:endParaRPr lang="en-US" dirty="0"/>
          </a:p>
        </p:txBody>
      </p:sp>
      <p:sp>
        <p:nvSpPr>
          <p:cNvPr id="8" name="Oval 7"/>
          <p:cNvSpPr/>
          <p:nvPr/>
        </p:nvSpPr>
        <p:spPr>
          <a:xfrm>
            <a:off x="4572000" y="2362200"/>
            <a:ext cx="1828800" cy="1066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REGISTRAR</a:t>
            </a:r>
            <a:endParaRPr lang="en-US" dirty="0"/>
          </a:p>
        </p:txBody>
      </p:sp>
      <p:sp>
        <p:nvSpPr>
          <p:cNvPr id="9" name="Rounded Rectangle 8"/>
          <p:cNvSpPr/>
          <p:nvPr/>
        </p:nvSpPr>
        <p:spPr>
          <a:xfrm>
            <a:off x="4648200" y="5334000"/>
            <a:ext cx="3886200" cy="10668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ZERO  KNOWLWDGE  ALGORITHM</a:t>
            </a:r>
            <a:endParaRPr lang="en-US" dirty="0"/>
          </a:p>
        </p:txBody>
      </p:sp>
      <p:sp>
        <p:nvSpPr>
          <p:cNvPr id="10" name="Flowchart: Magnetic Disk 9"/>
          <p:cNvSpPr/>
          <p:nvPr/>
        </p:nvSpPr>
        <p:spPr>
          <a:xfrm>
            <a:off x="6934200" y="2362200"/>
            <a:ext cx="1524000" cy="12954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PROFILES  DB</a:t>
            </a:r>
            <a:endParaRPr lang="en-US" dirty="0"/>
          </a:p>
        </p:txBody>
      </p:sp>
      <p:sp>
        <p:nvSpPr>
          <p:cNvPr id="11" name="Flowchart: Magnetic Disk 10"/>
          <p:cNvSpPr/>
          <p:nvPr/>
        </p:nvSpPr>
        <p:spPr>
          <a:xfrm>
            <a:off x="7010400" y="3810000"/>
            <a:ext cx="1524000" cy="12954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IMAGES  DB</a:t>
            </a:r>
            <a:endParaRPr lang="en-US" dirty="0"/>
          </a:p>
        </p:txBody>
      </p:sp>
      <p:sp>
        <p:nvSpPr>
          <p:cNvPr id="12" name="Smiley Face 11"/>
          <p:cNvSpPr/>
          <p:nvPr/>
        </p:nvSpPr>
        <p:spPr>
          <a:xfrm>
            <a:off x="457200" y="2438400"/>
            <a:ext cx="762000" cy="762000"/>
          </a:xfrm>
          <a:prstGeom prst="smileyFac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Straight Connector 13"/>
          <p:cNvCxnSpPr>
            <a:stCxn id="12" idx="4"/>
          </p:cNvCxnSpPr>
          <p:nvPr/>
        </p:nvCxnSpPr>
        <p:spPr>
          <a:xfrm rot="5400000">
            <a:off x="419100" y="3619500"/>
            <a:ext cx="838200" cy="1588"/>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457200" y="3429000"/>
            <a:ext cx="7620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533400" y="4114800"/>
            <a:ext cx="381000" cy="2286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16200000" flipH="1">
            <a:off x="762000" y="4114800"/>
            <a:ext cx="381000" cy="2286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Arrow Connector 26"/>
          <p:cNvCxnSpPr>
            <a:stCxn id="7" idx="4"/>
            <a:endCxn id="9" idx="0"/>
          </p:cNvCxnSpPr>
          <p:nvPr/>
        </p:nvCxnSpPr>
        <p:spPr>
          <a:xfrm rot="16200000" flipH="1">
            <a:off x="5848350" y="4591050"/>
            <a:ext cx="381000" cy="11049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endCxn id="11" idx="3"/>
          </p:cNvCxnSpPr>
          <p:nvPr/>
        </p:nvCxnSpPr>
        <p:spPr>
          <a:xfrm flipV="1">
            <a:off x="6934200" y="5105400"/>
            <a:ext cx="838200" cy="2286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8" idx="6"/>
            <a:endCxn id="10" idx="2"/>
          </p:cNvCxnSpPr>
          <p:nvPr/>
        </p:nvCxnSpPr>
        <p:spPr>
          <a:xfrm>
            <a:off x="6400800" y="2895600"/>
            <a:ext cx="533400" cy="114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5"/>
            <a:endCxn id="11" idx="2"/>
          </p:cNvCxnSpPr>
          <p:nvPr/>
        </p:nvCxnSpPr>
        <p:spPr>
          <a:xfrm rot="16200000" flipH="1">
            <a:off x="5979225" y="3426524"/>
            <a:ext cx="1184929" cy="8774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7"/>
            <a:endCxn id="10" idx="2"/>
          </p:cNvCxnSpPr>
          <p:nvPr/>
        </p:nvCxnSpPr>
        <p:spPr>
          <a:xfrm rot="5400000" flipH="1" flipV="1">
            <a:off x="5990384" y="3098614"/>
            <a:ext cx="1032529" cy="85510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7" idx="6"/>
            <a:endCxn id="11" idx="2"/>
          </p:cNvCxnSpPr>
          <p:nvPr/>
        </p:nvCxnSpPr>
        <p:spPr>
          <a:xfrm>
            <a:off x="6324600" y="4419600"/>
            <a:ext cx="685800" cy="381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39" name="Picture 38" descr="mobile client.png"/>
          <p:cNvPicPr>
            <a:picLocks noChangeAspect="1"/>
          </p:cNvPicPr>
          <p:nvPr/>
        </p:nvPicPr>
        <p:blipFill>
          <a:blip r:embed="rId2"/>
          <a:srcRect l="29630" t="13734" r="29629" b="21030"/>
          <a:stretch>
            <a:fillRect/>
          </a:stretch>
        </p:blipFill>
        <p:spPr>
          <a:xfrm>
            <a:off x="2057400" y="2514600"/>
            <a:ext cx="533400" cy="921327"/>
          </a:xfrm>
          <a:prstGeom prst="rect">
            <a:avLst/>
          </a:prstGeom>
        </p:spPr>
      </p:pic>
      <p:pic>
        <p:nvPicPr>
          <p:cNvPr id="41" name="Picture 40" descr="web client.jpg"/>
          <p:cNvPicPr>
            <a:picLocks noChangeAspect="1"/>
          </p:cNvPicPr>
          <p:nvPr/>
        </p:nvPicPr>
        <p:blipFill>
          <a:blip r:embed="rId3"/>
          <a:srcRect l="17778" t="28444" r="18222" b="25333"/>
          <a:stretch>
            <a:fillRect/>
          </a:stretch>
        </p:blipFill>
        <p:spPr>
          <a:xfrm>
            <a:off x="1676400" y="4038600"/>
            <a:ext cx="1371600" cy="990600"/>
          </a:xfrm>
          <a:prstGeom prst="rect">
            <a:avLst/>
          </a:prstGeom>
        </p:spPr>
      </p:pic>
      <p:sp>
        <p:nvSpPr>
          <p:cNvPr id="42" name="TextBox 41"/>
          <p:cNvSpPr txBox="1"/>
          <p:nvPr/>
        </p:nvSpPr>
        <p:spPr>
          <a:xfrm>
            <a:off x="1828800" y="3429000"/>
            <a:ext cx="1219200" cy="307777"/>
          </a:xfrm>
          <a:prstGeom prst="rect">
            <a:avLst/>
          </a:prstGeom>
          <a:noFill/>
        </p:spPr>
        <p:txBody>
          <a:bodyPr wrap="square" rtlCol="0">
            <a:spAutoFit/>
          </a:bodyPr>
          <a:lstStyle/>
          <a:p>
            <a:pPr algn="ctr"/>
            <a:r>
              <a:rPr lang="en-US" sz="1400" b="1" dirty="0" smtClean="0"/>
              <a:t>Mobile client</a:t>
            </a:r>
            <a:endParaRPr lang="en-US" sz="1400" b="1" dirty="0"/>
          </a:p>
        </p:txBody>
      </p:sp>
      <p:sp>
        <p:nvSpPr>
          <p:cNvPr id="43" name="TextBox 42"/>
          <p:cNvSpPr txBox="1"/>
          <p:nvPr/>
        </p:nvSpPr>
        <p:spPr>
          <a:xfrm>
            <a:off x="1676400" y="4953000"/>
            <a:ext cx="1371600" cy="307777"/>
          </a:xfrm>
          <a:prstGeom prst="rect">
            <a:avLst/>
          </a:prstGeom>
          <a:noFill/>
        </p:spPr>
        <p:txBody>
          <a:bodyPr wrap="square" rtlCol="0">
            <a:spAutoFit/>
          </a:bodyPr>
          <a:lstStyle/>
          <a:p>
            <a:pPr algn="ctr"/>
            <a:r>
              <a:rPr lang="en-US" sz="1400" b="1" dirty="0" smtClean="0"/>
              <a:t>Web client</a:t>
            </a:r>
          </a:p>
        </p:txBody>
      </p:sp>
      <p:cxnSp>
        <p:nvCxnSpPr>
          <p:cNvPr id="45" name="Straight Arrow Connector 44"/>
          <p:cNvCxnSpPr>
            <a:endCxn id="39" idx="1"/>
          </p:cNvCxnSpPr>
          <p:nvPr/>
        </p:nvCxnSpPr>
        <p:spPr>
          <a:xfrm flipV="1">
            <a:off x="1219200" y="2975264"/>
            <a:ext cx="838200" cy="45373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endCxn id="41" idx="1"/>
          </p:cNvCxnSpPr>
          <p:nvPr/>
        </p:nvCxnSpPr>
        <p:spPr>
          <a:xfrm rot="16200000" flipH="1">
            <a:off x="933450" y="3790950"/>
            <a:ext cx="1104900" cy="381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9" idx="3"/>
            <a:endCxn id="8" idx="2"/>
          </p:cNvCxnSpPr>
          <p:nvPr/>
        </p:nvCxnSpPr>
        <p:spPr>
          <a:xfrm flipV="1">
            <a:off x="2590800" y="2895600"/>
            <a:ext cx="1981200" cy="7966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2"/>
          </p:cNvCxnSpPr>
          <p:nvPr/>
        </p:nvCxnSpPr>
        <p:spPr>
          <a:xfrm>
            <a:off x="2590800" y="3124200"/>
            <a:ext cx="2057400" cy="1295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8" idx="2"/>
          </p:cNvCxnSpPr>
          <p:nvPr/>
        </p:nvCxnSpPr>
        <p:spPr>
          <a:xfrm flipV="1">
            <a:off x="2971800" y="2895600"/>
            <a:ext cx="1600200" cy="1447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3"/>
            <a:endCxn id="7" idx="2"/>
          </p:cNvCxnSpPr>
          <p:nvPr/>
        </p:nvCxnSpPr>
        <p:spPr>
          <a:xfrm flipV="1">
            <a:off x="3048000" y="4419600"/>
            <a:ext cx="16002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229600" cy="523220"/>
          </a:xfrm>
          <a:prstGeom prst="rect">
            <a:avLst/>
          </a:prstGeom>
          <a:noFill/>
        </p:spPr>
        <p:txBody>
          <a:bodyPr wrap="square" rtlCol="0">
            <a:spAutoFit/>
          </a:bodyPr>
          <a:lstStyle/>
          <a:p>
            <a:pPr algn="ctr"/>
            <a:r>
              <a:rPr lang="en-US" sz="2800" b="1" dirty="0" smtClean="0">
                <a:latin typeface="Cambria" pitchFamily="18" charset="0"/>
              </a:rPr>
              <a:t>HARDWARE AND SOFTWARE REQUIREMENT</a:t>
            </a:r>
            <a:endParaRPr lang="en-US" sz="2800" b="1" dirty="0">
              <a:latin typeface="Cambria" pitchFamily="18" charset="0"/>
            </a:endParaRPr>
          </a:p>
        </p:txBody>
      </p:sp>
      <p:sp>
        <p:nvSpPr>
          <p:cNvPr id="3" name="TextBox 2"/>
          <p:cNvSpPr txBox="1"/>
          <p:nvPr/>
        </p:nvSpPr>
        <p:spPr>
          <a:xfrm>
            <a:off x="533400" y="1295400"/>
            <a:ext cx="7772400" cy="5262979"/>
          </a:xfrm>
          <a:prstGeom prst="rect">
            <a:avLst/>
          </a:prstGeom>
          <a:noFill/>
        </p:spPr>
        <p:txBody>
          <a:bodyPr wrap="square" rtlCol="0">
            <a:spAutoFit/>
          </a:bodyPr>
          <a:lstStyle/>
          <a:p>
            <a:pPr algn="just">
              <a:buFont typeface="Arial" pitchFamily="34" charset="0"/>
              <a:buChar char="•"/>
            </a:pPr>
            <a:r>
              <a:rPr lang="en-US" sz="2000" dirty="0" smtClean="0"/>
              <a:t> Hardware Requirements :</a:t>
            </a:r>
          </a:p>
          <a:p>
            <a:pPr lvl="1" algn="just"/>
            <a:r>
              <a:rPr lang="en-US" sz="2000" dirty="0" smtClean="0"/>
              <a:t>1.  RAM:6GB</a:t>
            </a:r>
          </a:p>
          <a:p>
            <a:pPr marL="914400" lvl="1" indent="-457200" algn="just"/>
            <a:r>
              <a:rPr lang="en-US" sz="2000" dirty="0" smtClean="0"/>
              <a:t>2.  PROCESSOR : Intel </a:t>
            </a:r>
            <a:r>
              <a:rPr lang="en-US" sz="2000" dirty="0"/>
              <a:t>P</a:t>
            </a:r>
            <a:r>
              <a:rPr lang="en-US" sz="2000" dirty="0" smtClean="0"/>
              <a:t>entium dual core 3.00 GHz</a:t>
            </a:r>
          </a:p>
          <a:p>
            <a:pPr marL="914400" lvl="1" indent="-457200" algn="just"/>
            <a:r>
              <a:rPr lang="en-US" sz="2000" dirty="0" smtClean="0"/>
              <a:t>3.  GRAPHIC CARD :  NOT REQUIRED</a:t>
            </a:r>
          </a:p>
          <a:p>
            <a:pPr marL="914400" lvl="1" indent="-457200" algn="just">
              <a:buAutoNum type="arabicPeriod" startAt="2"/>
            </a:pPr>
            <a:endParaRPr lang="en-US" sz="2000" dirty="0" smtClean="0"/>
          </a:p>
          <a:p>
            <a:pPr marL="800100" lvl="1" indent="-342900" algn="just"/>
            <a:endParaRPr lang="en-US" sz="2000" dirty="0" smtClean="0"/>
          </a:p>
          <a:p>
            <a:pPr algn="just">
              <a:buFont typeface="Arial" pitchFamily="34" charset="0"/>
              <a:buChar char="•"/>
            </a:pPr>
            <a:r>
              <a:rPr lang="en-US" sz="2000" dirty="0" smtClean="0"/>
              <a:t> Software  Requirements :</a:t>
            </a:r>
          </a:p>
          <a:p>
            <a:pPr marL="800100" lvl="1" indent="-342900" algn="just">
              <a:buFont typeface="+mj-lt"/>
              <a:buAutoNum type="arabicPeriod"/>
            </a:pPr>
            <a:r>
              <a:rPr lang="en-US" sz="2000" dirty="0" smtClean="0"/>
              <a:t> Java V 1.8</a:t>
            </a:r>
          </a:p>
          <a:p>
            <a:pPr marL="800100" lvl="1" indent="-342900" algn="just">
              <a:buFont typeface="+mj-lt"/>
              <a:buAutoNum type="arabicPeriod"/>
            </a:pPr>
            <a:r>
              <a:rPr lang="en-US" sz="2000" dirty="0" smtClean="0"/>
              <a:t>Tomcat Server</a:t>
            </a:r>
          </a:p>
          <a:p>
            <a:pPr marL="800100" lvl="1" indent="-342900" algn="just">
              <a:buFont typeface="+mj-lt"/>
              <a:buAutoNum type="arabicPeriod"/>
            </a:pPr>
            <a:r>
              <a:rPr lang="en-US" sz="2000" dirty="0" err="1" smtClean="0"/>
              <a:t>MySQL</a:t>
            </a:r>
            <a:r>
              <a:rPr lang="en-US" sz="2000" dirty="0" smtClean="0"/>
              <a:t> server</a:t>
            </a:r>
          </a:p>
          <a:p>
            <a:pPr marL="800100" lvl="1" indent="-342900" algn="just">
              <a:buFont typeface="+mj-lt"/>
              <a:buAutoNum type="arabicPeriod"/>
            </a:pPr>
            <a:r>
              <a:rPr lang="en-US" sz="2000" dirty="0" err="1" smtClean="0"/>
              <a:t>MySQL</a:t>
            </a:r>
            <a:r>
              <a:rPr lang="en-US" sz="2000" dirty="0" smtClean="0"/>
              <a:t> </a:t>
            </a:r>
            <a:r>
              <a:rPr lang="en-US" sz="2000" dirty="0" err="1" smtClean="0"/>
              <a:t>Jconnector</a:t>
            </a:r>
            <a:r>
              <a:rPr lang="en-US" sz="2000" dirty="0" smtClean="0"/>
              <a:t> API</a:t>
            </a:r>
          </a:p>
          <a:p>
            <a:pPr marL="800100" lvl="1" indent="-342900" algn="just">
              <a:buFont typeface="+mj-lt"/>
              <a:buAutoNum type="arabicPeriod"/>
            </a:pPr>
            <a:r>
              <a:rPr lang="en-US" sz="2000" dirty="0" err="1" smtClean="0"/>
              <a:t>org.JSON</a:t>
            </a:r>
            <a:r>
              <a:rPr lang="en-US" sz="2000" dirty="0" smtClean="0"/>
              <a:t> API</a:t>
            </a:r>
          </a:p>
          <a:p>
            <a:pPr marL="800100" lvl="1" indent="-342900" algn="just">
              <a:buFont typeface="+mj-lt"/>
              <a:buAutoNum type="arabicPeriod"/>
            </a:pPr>
            <a:r>
              <a:rPr lang="en-US" sz="2000" dirty="0" err="1" smtClean="0"/>
              <a:t>Servlet</a:t>
            </a:r>
            <a:r>
              <a:rPr lang="en-US" sz="2000" dirty="0" smtClean="0"/>
              <a:t> API</a:t>
            </a:r>
          </a:p>
          <a:p>
            <a:pPr marL="800100" lvl="1" indent="-342900" algn="just">
              <a:buFont typeface="+mj-lt"/>
              <a:buAutoNum type="arabicPeriod"/>
            </a:pPr>
            <a:r>
              <a:rPr lang="en-US" sz="2000" dirty="0" smtClean="0"/>
              <a:t>Android studio.</a:t>
            </a:r>
          </a:p>
          <a:p>
            <a:pPr marL="800100" lvl="1" indent="-342900" algn="just">
              <a:buFont typeface="+mj-lt"/>
              <a:buAutoNum type="arabicPeriod"/>
            </a:pPr>
            <a:r>
              <a:rPr lang="en-US" sz="2000" dirty="0" smtClean="0"/>
              <a:t>REST API</a:t>
            </a:r>
          </a:p>
          <a:p>
            <a:pPr marL="800100" lvl="1" indent="-342900" algn="just">
              <a:buFont typeface="+mj-lt"/>
              <a:buAutoNum type="arabicPeriod"/>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848600" cy="523220"/>
          </a:xfrm>
          <a:prstGeom prst="rect">
            <a:avLst/>
          </a:prstGeom>
          <a:noFill/>
        </p:spPr>
        <p:txBody>
          <a:bodyPr wrap="square" rtlCol="0">
            <a:spAutoFit/>
          </a:bodyPr>
          <a:lstStyle/>
          <a:p>
            <a:r>
              <a:rPr lang="en-US" sz="2800" b="1" dirty="0" smtClean="0">
                <a:latin typeface="Cambria" pitchFamily="18" charset="0"/>
              </a:rPr>
              <a:t>IMPLEMENTATION MODULES</a:t>
            </a:r>
            <a:endParaRPr lang="en-US" sz="2800" b="1" dirty="0">
              <a:latin typeface="Cambria" pitchFamily="18" charset="0"/>
            </a:endParaRPr>
          </a:p>
        </p:txBody>
      </p:sp>
      <p:sp>
        <p:nvSpPr>
          <p:cNvPr id="3" name="TextBox 2"/>
          <p:cNvSpPr txBox="1"/>
          <p:nvPr/>
        </p:nvSpPr>
        <p:spPr>
          <a:xfrm>
            <a:off x="533400" y="1295400"/>
            <a:ext cx="8153400" cy="4031873"/>
          </a:xfrm>
          <a:prstGeom prst="rect">
            <a:avLst/>
          </a:prstGeom>
          <a:noFill/>
        </p:spPr>
        <p:txBody>
          <a:bodyPr wrap="square" rtlCol="0">
            <a:spAutoFit/>
          </a:bodyPr>
          <a:lstStyle/>
          <a:p>
            <a:pPr marL="342900" indent="-342900">
              <a:buFont typeface="+mj-lt"/>
              <a:buAutoNum type="arabicPeriod"/>
            </a:pPr>
            <a:r>
              <a:rPr lang="en-US" sz="2000" dirty="0" smtClean="0"/>
              <a:t>Login  module.</a:t>
            </a:r>
          </a:p>
          <a:p>
            <a:pPr marL="342900" indent="-342900">
              <a:buFont typeface="+mj-lt"/>
              <a:buAutoNum type="arabicPeriod"/>
            </a:pPr>
            <a:endParaRPr lang="en-US" sz="2000" dirty="0"/>
          </a:p>
          <a:p>
            <a:pPr marL="342900" indent="-342900">
              <a:buFont typeface="+mj-lt"/>
              <a:buAutoNum type="arabicPeriod"/>
            </a:pPr>
            <a:r>
              <a:rPr lang="en-US" sz="2000" dirty="0" smtClean="0"/>
              <a:t>Registrar module.</a:t>
            </a:r>
          </a:p>
          <a:p>
            <a:pPr marL="342900" indent="-342900">
              <a:buFont typeface="+mj-lt"/>
              <a:buAutoNum type="arabicPeriod"/>
            </a:pPr>
            <a:endParaRPr lang="en-US" sz="2000" dirty="0"/>
          </a:p>
          <a:p>
            <a:pPr marL="342900" indent="-342900">
              <a:buFont typeface="+mj-lt"/>
              <a:buAutoNum type="arabicPeriod"/>
            </a:pPr>
            <a:r>
              <a:rPr lang="en-US" sz="2000" dirty="0" smtClean="0"/>
              <a:t>ZKF module.</a:t>
            </a:r>
          </a:p>
          <a:p>
            <a:pPr marL="342900" indent="-342900">
              <a:buFont typeface="+mj-lt"/>
              <a:buAutoNum type="arabicPeriod"/>
            </a:pPr>
            <a:endParaRPr lang="en-US" sz="2000" dirty="0"/>
          </a:p>
          <a:p>
            <a:pPr marL="342900" indent="-342900">
              <a:buFont typeface="+mj-lt"/>
              <a:buAutoNum type="arabicPeriod"/>
            </a:pPr>
            <a:r>
              <a:rPr lang="en-US" sz="2000" dirty="0" smtClean="0"/>
              <a:t>Mobile client module.</a:t>
            </a:r>
          </a:p>
          <a:p>
            <a:pPr marL="342900" indent="-342900">
              <a:buFont typeface="+mj-lt"/>
              <a:buAutoNum type="arabicPeriod"/>
            </a:pPr>
            <a:endParaRPr lang="en-US" sz="2000" dirty="0"/>
          </a:p>
          <a:p>
            <a:pPr marL="342900" indent="-342900">
              <a:buFont typeface="+mj-lt"/>
              <a:buAutoNum type="arabicPeriod"/>
            </a:pPr>
            <a:r>
              <a:rPr lang="en-US" sz="2000" dirty="0" smtClean="0"/>
              <a:t>Web client module.</a:t>
            </a:r>
          </a:p>
          <a:p>
            <a:pPr marL="342900" indent="-342900">
              <a:buFont typeface="+mj-lt"/>
              <a:buAutoNum type="arabicPeriod"/>
            </a:pPr>
            <a:endParaRPr lang="en-US" sz="2000" dirty="0"/>
          </a:p>
          <a:p>
            <a:pPr marL="342900" indent="-342900">
              <a:buFont typeface="+mj-lt"/>
              <a:buAutoNum type="arabicPeriod"/>
            </a:pPr>
            <a:endParaRPr lang="en-US" sz="2000" dirty="0" smtClean="0"/>
          </a:p>
          <a:p>
            <a:pPr marL="342900" indent="-342900">
              <a:buFont typeface="+mj-lt"/>
              <a:buAutoNum type="arabicPeriod"/>
            </a:pPr>
            <a:endParaRPr lang="en-US" dirty="0"/>
          </a:p>
          <a:p>
            <a:pPr marL="342900" indent="-342900">
              <a:buFont typeface="+mj-lt"/>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229600" cy="523220"/>
          </a:xfrm>
          <a:prstGeom prst="rect">
            <a:avLst/>
          </a:prstGeom>
          <a:noFill/>
        </p:spPr>
        <p:txBody>
          <a:bodyPr wrap="square" rtlCol="0">
            <a:spAutoFit/>
          </a:bodyPr>
          <a:lstStyle/>
          <a:p>
            <a:r>
              <a:rPr lang="en-US" sz="2800" dirty="0" smtClean="0">
                <a:latin typeface="Cambria" pitchFamily="18" charset="0"/>
              </a:rPr>
              <a:t>REFERENCES</a:t>
            </a:r>
            <a:endParaRPr lang="en-US" sz="2800" dirty="0">
              <a:latin typeface="Cambria" pitchFamily="18" charset="0"/>
            </a:endParaRPr>
          </a:p>
        </p:txBody>
      </p:sp>
      <p:sp>
        <p:nvSpPr>
          <p:cNvPr id="3" name="TextBox 2"/>
          <p:cNvSpPr txBox="1"/>
          <p:nvPr/>
        </p:nvSpPr>
        <p:spPr>
          <a:xfrm>
            <a:off x="609600" y="1295400"/>
            <a:ext cx="7848600" cy="3139321"/>
          </a:xfrm>
          <a:prstGeom prst="rect">
            <a:avLst/>
          </a:prstGeom>
          <a:noFill/>
        </p:spPr>
        <p:txBody>
          <a:bodyPr wrap="square" rtlCol="0">
            <a:spAutoFit/>
          </a:bodyPr>
          <a:lstStyle/>
          <a:p>
            <a:pPr algn="just">
              <a:buFont typeface="Arial" pitchFamily="34" charset="0"/>
              <a:buChar char="•"/>
            </a:pPr>
            <a:r>
              <a:rPr lang="en-US" b="1" dirty="0" smtClean="0"/>
              <a:t>  </a:t>
            </a:r>
            <a:r>
              <a:rPr lang="en-US" dirty="0"/>
              <a:t>Shoulder Surfing Resistant Graphical Authentication Scheme for </a:t>
            </a:r>
            <a:r>
              <a:rPr lang="en-US" dirty="0" smtClean="0"/>
              <a:t>Web </a:t>
            </a:r>
            <a:r>
              <a:rPr lang="en-US" dirty="0"/>
              <a:t>Based </a:t>
            </a:r>
            <a:r>
              <a:rPr lang="en-US" dirty="0" smtClean="0"/>
              <a:t>Applications</a:t>
            </a:r>
            <a:r>
              <a:rPr lang="en-US" b="1" dirty="0" smtClean="0"/>
              <a:t> </a:t>
            </a:r>
            <a:r>
              <a:rPr lang="en-US" dirty="0" smtClean="0"/>
              <a:t>by  Prof</a:t>
            </a:r>
            <a:r>
              <a:rPr lang="en-US" dirty="0"/>
              <a:t>. </a:t>
            </a:r>
            <a:r>
              <a:rPr lang="en-US" dirty="0" err="1"/>
              <a:t>Awodele</a:t>
            </a:r>
            <a:r>
              <a:rPr lang="en-US" dirty="0"/>
              <a:t> </a:t>
            </a:r>
            <a:r>
              <a:rPr lang="en-US" dirty="0" err="1"/>
              <a:t>Oludele</a:t>
            </a:r>
            <a:r>
              <a:rPr lang="en-US" dirty="0"/>
              <a:t> </a:t>
            </a:r>
            <a:r>
              <a:rPr lang="en-US" dirty="0" err="1" smtClean="0"/>
              <a:t>Ph.D</a:t>
            </a:r>
            <a:r>
              <a:rPr lang="en-US" dirty="0" smtClean="0"/>
              <a:t>, </a:t>
            </a:r>
            <a:r>
              <a:rPr lang="en-US" dirty="0" err="1" smtClean="0"/>
              <a:t>Kalesanwo</a:t>
            </a:r>
            <a:r>
              <a:rPr lang="en-US" dirty="0" smtClean="0"/>
              <a:t> </a:t>
            </a:r>
            <a:r>
              <a:rPr lang="en-US" dirty="0" err="1"/>
              <a:t>Olamide</a:t>
            </a:r>
            <a:r>
              <a:rPr lang="en-US" dirty="0"/>
              <a:t>, </a:t>
            </a:r>
            <a:r>
              <a:rPr lang="en-US" dirty="0" err="1" smtClean="0"/>
              <a:t>Kuyoro</a:t>
            </a:r>
            <a:r>
              <a:rPr lang="en-US" dirty="0" smtClean="0"/>
              <a:t> </a:t>
            </a:r>
            <a:r>
              <a:rPr lang="en-US" dirty="0" err="1"/>
              <a:t>Afolashade</a:t>
            </a:r>
            <a:r>
              <a:rPr lang="en-US" dirty="0"/>
              <a:t> PhD., </a:t>
            </a:r>
            <a:r>
              <a:rPr lang="en-US" dirty="0" err="1" smtClean="0"/>
              <a:t>Fowora</a:t>
            </a:r>
            <a:r>
              <a:rPr lang="en-US" dirty="0" smtClean="0"/>
              <a:t> </a:t>
            </a:r>
            <a:r>
              <a:rPr lang="en-US" dirty="0" err="1" smtClean="0"/>
              <a:t>Damilola</a:t>
            </a:r>
            <a:r>
              <a:rPr lang="en-US" dirty="0"/>
              <a:t>, </a:t>
            </a:r>
            <a:r>
              <a:rPr lang="en-US" dirty="0" err="1" smtClean="0"/>
              <a:t>Ariweriokuma</a:t>
            </a:r>
            <a:r>
              <a:rPr lang="en-US" dirty="0" smtClean="0"/>
              <a:t> </a:t>
            </a:r>
            <a:r>
              <a:rPr lang="en-US" dirty="0"/>
              <a:t>Excellence</a:t>
            </a:r>
            <a:r>
              <a:rPr lang="en-US" dirty="0" smtClean="0"/>
              <a:t>.</a:t>
            </a:r>
          </a:p>
          <a:p>
            <a:pPr algn="just"/>
            <a:endParaRPr lang="en-US" dirty="0"/>
          </a:p>
          <a:p>
            <a:pPr algn="just">
              <a:buFont typeface="Arial" pitchFamily="34" charset="0"/>
              <a:buChar char="•"/>
            </a:pPr>
            <a:r>
              <a:rPr lang="en-US" dirty="0" smtClean="0"/>
              <a:t>  IMAGE BASED AUTHENTICATION USING ZERO-KNOWLEDGE PROTOCOL By </a:t>
            </a:r>
            <a:r>
              <a:rPr lang="en-US" dirty="0" err="1" smtClean="0"/>
              <a:t>Zarina</a:t>
            </a:r>
            <a:r>
              <a:rPr lang="en-US" dirty="0" smtClean="0"/>
              <a:t> </a:t>
            </a:r>
            <a:r>
              <a:rPr lang="en-US" dirty="0" err="1" smtClean="0"/>
              <a:t>Mohamad</a:t>
            </a:r>
            <a:r>
              <a:rPr lang="en-US" dirty="0" smtClean="0"/>
              <a:t>, Lim Yan Thong, </a:t>
            </a:r>
            <a:r>
              <a:rPr lang="en-US" dirty="0" err="1" smtClean="0"/>
              <a:t>Aznida</a:t>
            </a:r>
            <a:r>
              <a:rPr lang="en-US" dirty="0" smtClean="0"/>
              <a:t> </a:t>
            </a:r>
            <a:r>
              <a:rPr lang="en-US" dirty="0" err="1" smtClean="0"/>
              <a:t>Hayati</a:t>
            </a:r>
            <a:r>
              <a:rPr lang="en-US" dirty="0" smtClean="0"/>
              <a:t> </a:t>
            </a:r>
            <a:r>
              <a:rPr lang="en-US" dirty="0" err="1" smtClean="0"/>
              <a:t>Zakaria</a:t>
            </a:r>
            <a:r>
              <a:rPr lang="en-US" dirty="0" smtClean="0"/>
              <a:t>, Wan </a:t>
            </a:r>
            <a:r>
              <a:rPr lang="en-US" dirty="0" err="1" smtClean="0"/>
              <a:t>Suryani</a:t>
            </a:r>
            <a:r>
              <a:rPr lang="en-US" dirty="0" smtClean="0"/>
              <a:t> Wan </a:t>
            </a:r>
            <a:r>
              <a:rPr lang="en-US" dirty="0" err="1" smtClean="0"/>
              <a:t>Awang</a:t>
            </a:r>
            <a:endParaRPr lang="en-US" dirty="0" smtClean="0"/>
          </a:p>
          <a:p>
            <a:pPr algn="just">
              <a:buFont typeface="Arial" pitchFamily="34" charset="0"/>
              <a:buChar char="•"/>
            </a:pPr>
            <a:endParaRPr lang="en-US" dirty="0"/>
          </a:p>
          <a:p>
            <a:pPr algn="just">
              <a:buFont typeface="Arial" pitchFamily="34" charset="0"/>
              <a:buChar char="•"/>
            </a:pPr>
            <a:r>
              <a:rPr lang="en-US" dirty="0" smtClean="0"/>
              <a:t>  Shoulder Surfing Resistant Graphical password system  By Amish shah , Part </a:t>
            </a:r>
            <a:r>
              <a:rPr lang="en-US" dirty="0" err="1" smtClean="0"/>
              <a:t>ved</a:t>
            </a:r>
            <a:r>
              <a:rPr lang="en-US" dirty="0" smtClean="0"/>
              <a:t> ,</a:t>
            </a:r>
            <a:r>
              <a:rPr lang="en-US" dirty="0" err="1" smtClean="0"/>
              <a:t>Avani</a:t>
            </a:r>
            <a:r>
              <a:rPr lang="en-US" dirty="0" smtClean="0"/>
              <a:t> </a:t>
            </a:r>
            <a:r>
              <a:rPr lang="en-US" dirty="0" err="1" smtClean="0"/>
              <a:t>Deora</a:t>
            </a:r>
            <a:r>
              <a:rPr lang="en-US" dirty="0" smtClean="0"/>
              <a:t> ,</a:t>
            </a:r>
            <a:r>
              <a:rPr lang="en-US" dirty="0" err="1" smtClean="0"/>
              <a:t>Arjum</a:t>
            </a:r>
            <a:r>
              <a:rPr lang="en-US" dirty="0" smtClean="0"/>
              <a:t> </a:t>
            </a:r>
            <a:r>
              <a:rPr lang="en-US" dirty="0" err="1" smtClean="0"/>
              <a:t>Jaishwal</a:t>
            </a:r>
            <a:r>
              <a:rPr lang="en-US" dirty="0" smtClean="0"/>
              <a:t> , Mitchell </a:t>
            </a:r>
            <a:r>
              <a:rPr lang="en-US" dirty="0" err="1" smtClean="0"/>
              <a:t>D’silva</a:t>
            </a:r>
            <a:r>
              <a:rPr lang="en-US" dirty="0" smtClean="0"/>
              <a:t>.</a:t>
            </a:r>
            <a:endParaRPr lang="en-US" dirty="0"/>
          </a:p>
          <a:p>
            <a:endParaRPr lang="en-US" dirty="0"/>
          </a:p>
          <a:p>
            <a:pPr>
              <a:buFont typeface="Arial" pitchFamily="34" charset="0"/>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632</Words>
  <Application>Microsoft Office PowerPoint</Application>
  <PresentationFormat>On-screen Show (4:3)</PresentationFormat>
  <Paragraphs>93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ABSTRACT</vt:lpstr>
      <vt:lpstr>BASIC CONCEPTS</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deepak rajan</dc:creator>
  <cp:lastModifiedBy>deepak rajan</cp:lastModifiedBy>
  <cp:revision>24</cp:revision>
  <dcterms:created xsi:type="dcterms:W3CDTF">2019-12-17T01:59:17Z</dcterms:created>
  <dcterms:modified xsi:type="dcterms:W3CDTF">2019-12-17T13:05:50Z</dcterms:modified>
</cp:coreProperties>
</file>