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5" r:id="rId6"/>
    <p:sldId id="273" r:id="rId7"/>
    <p:sldId id="274" r:id="rId8"/>
    <p:sldId id="266" r:id="rId9"/>
    <p:sldId id="270" r:id="rId10"/>
    <p:sldId id="278" r:id="rId11"/>
    <p:sldId id="267" r:id="rId12"/>
    <p:sldId id="277" r:id="rId13"/>
    <p:sldId id="268" r:id="rId14"/>
    <p:sldId id="271" r:id="rId15"/>
    <p:sldId id="272" r:id="rId16"/>
    <p:sldId id="260" r:id="rId17"/>
    <p:sldId id="275" r:id="rId18"/>
    <p:sldId id="276" r:id="rId19"/>
    <p:sldId id="269" r:id="rId20"/>
    <p:sldId id="263" r:id="rId21"/>
    <p:sldId id="26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E1E2D"/>
    <a:srgbClr val="BC2030"/>
    <a:srgbClr val="005A55"/>
    <a:srgbClr val="FAE996"/>
    <a:srgbClr val="00806C"/>
    <a:srgbClr val="991B28"/>
    <a:srgbClr val="585858"/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4"/>
    <p:restoredTop sz="96327"/>
  </p:normalViewPr>
  <p:slideViewPr>
    <p:cSldViewPr snapToGrid="0" snapToObjects="1">
      <p:cViewPr varScale="1">
        <p:scale>
          <a:sx n="137" d="100"/>
          <a:sy n="137" d="100"/>
        </p:scale>
        <p:origin x="132" y="1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2404E13-85E1-A343-A874-6F0DAA7B2B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791" y="1537550"/>
            <a:ext cx="8736419" cy="1840740"/>
          </a:xfrm>
          <a:prstGeom prst="rect">
            <a:avLst/>
          </a:prstGeom>
        </p:spPr>
        <p:txBody>
          <a:bodyPr/>
          <a:lstStyle>
            <a:lvl1pPr algn="ctr">
              <a:defRPr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Your Presentation 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E81CFA2-995E-AC46-BE87-30FF50AD380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791" y="3714878"/>
            <a:ext cx="8736419" cy="8435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 i="0" cap="all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B39129-1FA0-88CF-D3D6-CB71E8795168}"/>
              </a:ext>
            </a:extLst>
          </p:cNvPr>
          <p:cNvCxnSpPr>
            <a:cxnSpLocks/>
          </p:cNvCxnSpPr>
          <p:nvPr userDrawn="1"/>
        </p:nvCxnSpPr>
        <p:spPr>
          <a:xfrm>
            <a:off x="203791" y="3539352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6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E085-10A2-0C5D-EC1B-F4ECF75C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07" y="454003"/>
            <a:ext cx="8116186" cy="357447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070199"/>
            <a:ext cx="8229600" cy="311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00050" indent="-400050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75B897A-05AA-98A5-A9F6-5418CE5BA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72ECDD-BB9D-D92A-D8F7-B41404685437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13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idx="1" hasCustomPrompt="1"/>
          </p:nvPr>
        </p:nvSpPr>
        <p:spPr>
          <a:xfrm>
            <a:off x="457200" y="1449493"/>
            <a:ext cx="8229600" cy="273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 dirty="0"/>
              <a:t>Click to edit paragraph Text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1023767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tx2"/>
                </a:solidFill>
              </a:rPr>
              <a:t>Click to edit</a:t>
            </a:r>
            <a:r>
              <a:rPr lang="en-US" cap="all" baseline="0" dirty="0">
                <a:solidFill>
                  <a:schemeClr val="tx2"/>
                </a:solidFill>
              </a:rPr>
              <a:t> Subtitle</a:t>
            </a:r>
            <a:endParaRPr lang="en-US" cap="all" dirty="0">
              <a:solidFill>
                <a:schemeClr val="tx2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41AC79-A5B3-D220-1A5A-4A242E94CFFD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62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F90FD14-677E-6842-9EA4-3E0400007A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1083735"/>
            <a:ext cx="4025153" cy="3096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 sz="2400"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 sz="2000"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 sz="1800"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5F088-5C6B-B04F-A1FF-2EAFAB35AC8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661647" y="1096186"/>
            <a:ext cx="4025153" cy="3084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7663" indent="-347663">
              <a:buClr>
                <a:srgbClr val="00806C"/>
              </a:buClr>
              <a:buSzPct val="130000"/>
              <a:buFont typeface="Wingdings" pitchFamily="2" charset="2"/>
              <a:buChar char="§"/>
              <a:tabLst/>
              <a:defRPr sz="2400"/>
            </a:lvl1pPr>
            <a:lvl2pPr marL="742950" indent="-285750">
              <a:buClr>
                <a:srgbClr val="00806C"/>
              </a:buClr>
              <a:buSzPct val="130000"/>
              <a:buFont typeface="Arial" panose="020B0604020202020204" pitchFamily="34" charset="0"/>
              <a:buChar char="•"/>
              <a:defRPr sz="2000"/>
            </a:lvl2pPr>
            <a:lvl3pPr marL="1035050" indent="-288925">
              <a:buClr>
                <a:srgbClr val="00806C"/>
              </a:buClr>
              <a:buSzPct val="100000"/>
              <a:buFont typeface="Courier New" panose="02070309020205020404" pitchFamily="49" charset="0"/>
              <a:buChar char="o"/>
              <a:tabLst/>
              <a:defRPr sz="1800"/>
            </a:lvl3pPr>
          </a:lstStyle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4944D-92BD-DAAC-C83B-C9F6A3AFC2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734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2E36CA-24E8-8810-CB9C-AF929787D10B}"/>
              </a:ext>
            </a:extLst>
          </p:cNvPr>
          <p:cNvCxnSpPr>
            <a:cxnSpLocks/>
          </p:cNvCxnSpPr>
          <p:nvPr userDrawn="1"/>
        </p:nvCxnSpPr>
        <p:spPr>
          <a:xfrm>
            <a:off x="203791" y="962810"/>
            <a:ext cx="8736419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6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91201" y="270956"/>
            <a:ext cx="3008314" cy="1819351"/>
          </a:xfrm>
          <a:prstGeom prst="rect">
            <a:avLst/>
          </a:prstGeom>
        </p:spPr>
        <p:txBody>
          <a:bodyPr anchor="t" anchorCtr="0"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5791201" y="2255520"/>
            <a:ext cx="3008314" cy="1755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7707" y="313070"/>
            <a:ext cx="5156711" cy="3838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9375" cap="flat">
            <a:solidFill>
              <a:schemeClr val="bg1"/>
            </a:solidFill>
            <a:miter lim="800000"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0C63CD-50FC-99F6-DA94-E3C23103E2E9}"/>
              </a:ext>
            </a:extLst>
          </p:cNvPr>
          <p:cNvCxnSpPr>
            <a:cxnSpLocks/>
          </p:cNvCxnSpPr>
          <p:nvPr userDrawn="1"/>
        </p:nvCxnSpPr>
        <p:spPr>
          <a:xfrm>
            <a:off x="5791201" y="2104850"/>
            <a:ext cx="3008314" cy="0"/>
          </a:xfrm>
          <a:prstGeom prst="line">
            <a:avLst/>
          </a:prstGeom>
          <a:ln>
            <a:solidFill>
              <a:srgbClr val="BE1E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3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AC736-7BD3-7942-A49C-F26180873A0A}"/>
              </a:ext>
            </a:extLst>
          </p:cNvPr>
          <p:cNvSpPr/>
          <p:nvPr userDrawn="1"/>
        </p:nvSpPr>
        <p:spPr>
          <a:xfrm>
            <a:off x="0" y="0"/>
            <a:ext cx="9144000" cy="1461155"/>
          </a:xfrm>
          <a:prstGeom prst="rect">
            <a:avLst/>
          </a:prstGeom>
          <a:gradFill>
            <a:gsLst>
              <a:gs pos="100000">
                <a:srgbClr val="00806C"/>
              </a:gs>
              <a:gs pos="25000">
                <a:srgbClr val="005A55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04567" y="1257871"/>
            <a:ext cx="2960948" cy="25487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79375" cap="flat">
            <a:solidFill>
              <a:schemeClr val="bg1"/>
            </a:solidFill>
            <a:miter lim="800000"/>
          </a:ln>
          <a:effectLst>
            <a:outerShdw blurRad="50800" dir="2700000" algn="tl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Picture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725333" y="1606699"/>
            <a:ext cx="4961466" cy="26248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en-US" dirty="0"/>
              <a:t>Click to add Presenter Bio/Info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About Us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1" y="3918780"/>
            <a:ext cx="3008314" cy="3958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Caption</a:t>
            </a:r>
          </a:p>
        </p:txBody>
      </p:sp>
    </p:spTree>
    <p:extLst>
      <p:ext uri="{BB962C8B-B14F-4D97-AF65-F5344CB8AC3E}">
        <p14:creationId xmlns:p14="http://schemas.microsoft.com/office/powerpoint/2010/main" val="34642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01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Bullets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2846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4" r:id="rId3"/>
    <p:sldLayoutId id="2147483660" r:id="rId4"/>
    <p:sldLayoutId id="2147483658" r:id="rId5"/>
    <p:sldLayoutId id="2147483656" r:id="rId6"/>
    <p:sldLayoutId id="2147483659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01638" indent="-393700" algn="l" defTabSz="457200" rtl="0" eaLnBrk="1" latinLnBrk="0" hangingPunct="1">
        <a:spcBef>
          <a:spcPct val="20000"/>
        </a:spcBef>
        <a:buClr>
          <a:srgbClr val="00806C"/>
        </a:buClr>
        <a:buSzPct val="130000"/>
        <a:buFont typeface="Wingdings" pitchFamily="2" charset="2"/>
        <a:buChar char="§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04863" indent="-341313" algn="l" defTabSz="457200" rtl="0" eaLnBrk="1" latinLnBrk="0" hangingPunct="1">
        <a:spcBef>
          <a:spcPct val="20000"/>
        </a:spcBef>
        <a:buClr>
          <a:srgbClr val="00806C"/>
        </a:buClr>
        <a:buSzPct val="120000"/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90613" indent="-285750" algn="l" defTabSz="457200" rtl="0" eaLnBrk="1" latinLnBrk="0" hangingPunct="1">
        <a:spcBef>
          <a:spcPct val="20000"/>
        </a:spcBef>
        <a:buClr>
          <a:srgbClr val="00806C"/>
        </a:buClr>
        <a:buSzPct val="90000"/>
        <a:buFont typeface="Courier New" panose="02070309020205020404" pitchFamily="49" charset="0"/>
        <a:buChar char="o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5CBC7-9612-F3FC-5E50-8640F1B87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Rotting Research: </a:t>
            </a:r>
            <a:br>
              <a:rPr lang="en-US" dirty="0"/>
            </a:br>
            <a:r>
              <a:rPr lang="en-US" dirty="0"/>
              <a:t>How Link Rot Impacts the Integrity of Scholarly Publishing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8222CD-2EAE-FC5F-60F2-FAD6659FBC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Marshal A. Miller</a:t>
            </a:r>
          </a:p>
        </p:txBody>
      </p:sp>
    </p:spTree>
    <p:extLst>
      <p:ext uri="{BB962C8B-B14F-4D97-AF65-F5344CB8AC3E}">
        <p14:creationId xmlns:p14="http://schemas.microsoft.com/office/powerpoint/2010/main" val="407937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Affect Research?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Retracted Publications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04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Have DOIs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37% of DOI links were broken.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Klein and Balakireva (2021) showed 33% of DOI links to be broken on one institution’s internal network.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Klein and Balakireva found 51.7% of DOIs were unreachable from outside of the institution’s network.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12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Rotting Research: The Study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C5FA54-AA1C-D18E-9AB4-EAF765C1D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2,500 peer-reviewed scholarly articles.</a:t>
            </a:r>
          </a:p>
          <a:p>
            <a:r>
              <a:rPr lang="en-US" dirty="0"/>
              <a:t>Published between 2013 and 2022. 250 publications per year.</a:t>
            </a:r>
          </a:p>
          <a:p>
            <a:r>
              <a:rPr lang="en-US" dirty="0"/>
              <a:t>500 publications from each of the 5 disciplines:</a:t>
            </a:r>
          </a:p>
          <a:p>
            <a:pPr lvl="1"/>
            <a:r>
              <a:rPr lang="en-US" dirty="0"/>
              <a:t>Arts &amp; Humanities</a:t>
            </a:r>
          </a:p>
          <a:p>
            <a:pPr lvl="1"/>
            <a:r>
              <a:rPr lang="en-US" dirty="0"/>
              <a:t>Business</a:t>
            </a:r>
          </a:p>
          <a:p>
            <a:pPr lvl="1"/>
            <a:r>
              <a:rPr lang="en-US" dirty="0"/>
              <a:t>Health and Medicine</a:t>
            </a:r>
          </a:p>
          <a:p>
            <a:pPr lvl="1"/>
            <a:r>
              <a:rPr lang="en-US" dirty="0"/>
              <a:t>Science, Math, and Technology</a:t>
            </a:r>
          </a:p>
          <a:p>
            <a:pPr lvl="1"/>
            <a:r>
              <a:rPr lang="en-US" dirty="0"/>
              <a:t>Social Sciences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7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Mean of broken links by academic domain.</a:t>
            </a:r>
          </a:p>
          <a:p>
            <a:pPr lvl="1"/>
            <a:r>
              <a:rPr lang="en-US" dirty="0"/>
              <a:t>Arts &amp; Humanities – 39%</a:t>
            </a:r>
          </a:p>
          <a:p>
            <a:pPr lvl="1"/>
            <a:r>
              <a:rPr lang="en-US" dirty="0"/>
              <a:t>Business – 39%</a:t>
            </a:r>
          </a:p>
          <a:p>
            <a:pPr lvl="1"/>
            <a:r>
              <a:rPr lang="en-US" dirty="0"/>
              <a:t>Health &amp; Medicine – 32%</a:t>
            </a:r>
          </a:p>
          <a:p>
            <a:pPr lvl="1"/>
            <a:r>
              <a:rPr lang="en-US" dirty="0"/>
              <a:t>Science, Math, &amp; Technology – 34%</a:t>
            </a:r>
          </a:p>
          <a:p>
            <a:pPr lvl="1"/>
            <a:r>
              <a:rPr lang="en-US" dirty="0"/>
              <a:t>Social Sciences – 37%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Some publishers have developed independent policies to address DOI longevity.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Homenda (2021) asserted the best link to use is the one most likely to provide continual access to the resource.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However, some publishers have pointed their DOIs to pages behind a paywall without providing any means of checking the link besides logging in.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situation returns an HTTP response code in the 300s.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Publishers have also compromised the integrity of DOI links by using a third-party service to handle their DOIs. 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Crossref serves as one example that frequently appeared in 300-level response codes.</a:t>
            </a:r>
          </a:p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a third-party service adds another possible point of weakness in the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possible factor contributing to these percentage differences involves the use of different style guides. </a:t>
            </a:r>
          </a:p>
          <a:p>
            <a:r>
              <a:rPr lang="en-US" dirty="0"/>
              <a:t>As outlined in Chapter 2, style guides vary by discipline and, occasionally, by the institution. </a:t>
            </a:r>
          </a:p>
          <a:p>
            <a:r>
              <a:rPr lang="en-US" dirty="0"/>
              <a:t>Additionally, some study guides have changed more frequently than others, and some still contain outdated information in their most recent versions.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47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ArXiv is unique because it does not just collect the metadata for a publication; it also acts as a repository for the publication itself. </a:t>
            </a:r>
          </a:p>
          <a:p>
            <a:r>
              <a:rPr lang="en-US" dirty="0"/>
              <a:t>ArXiv can do this by limiting their publications to only those that are open access. </a:t>
            </a:r>
          </a:p>
          <a:p>
            <a:r>
              <a:rPr lang="en-US" dirty="0"/>
              <a:t>The benefit of this method is that arXiv controls the publication’s location, enabling them to ensure the reference remains up-to-date.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2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0BC5-BBBA-50FA-881E-32B5888C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A3976-C29B-1A16-EAB4-25A0F3CB18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Rotting Research: The Project</a:t>
            </a:r>
          </a:p>
        </p:txBody>
      </p:sp>
    </p:spTree>
    <p:extLst>
      <p:ext uri="{BB962C8B-B14F-4D97-AF65-F5344CB8AC3E}">
        <p14:creationId xmlns:p14="http://schemas.microsoft.com/office/powerpoint/2010/main" val="117612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0BC5-BBBA-50FA-881E-32B5888C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A3976-C29B-1A16-EAB4-25A0F3CB18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Rotting Research: The Plan</a:t>
            </a:r>
          </a:p>
        </p:txBody>
      </p:sp>
    </p:spTree>
    <p:extLst>
      <p:ext uri="{BB962C8B-B14F-4D97-AF65-F5344CB8AC3E}">
        <p14:creationId xmlns:p14="http://schemas.microsoft.com/office/powerpoint/2010/main" val="694727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90BC5-BBBA-50FA-881E-32B5888CF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Drift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A3976-C29B-1A16-EAB4-25A0F3CB18A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56D822-A16C-27EC-F7D3-8894F12C5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Rotting Research: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344762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Dr. Marshal Miller headshot.">
            <a:extLst>
              <a:ext uri="{FF2B5EF4-FFF2-40B4-BE49-F238E27FC236}">
                <a16:creationId xmlns:a16="http://schemas.microsoft.com/office/drawing/2014/main" id="{69EF6305-B8C9-54D3-BAB1-EC0591E02C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0866" b="24574"/>
          <a:stretch/>
        </p:blipFill>
        <p:spPr>
          <a:xfrm>
            <a:off x="504567" y="1257871"/>
            <a:ext cx="2960948" cy="2548742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77B16-1624-69FD-3B62-ACA48E2AF6E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algn="ctr"/>
            <a:r>
              <a:rPr lang="en-US" dirty="0"/>
              <a:t>Dr. Marshal A. Miller</a:t>
            </a:r>
          </a:p>
          <a:p>
            <a:pPr algn="ctr"/>
            <a:r>
              <a:rPr lang="en-US" dirty="0"/>
              <a:t>Assistant Professor</a:t>
            </a:r>
          </a:p>
          <a:p>
            <a:pPr algn="ctr"/>
            <a:r>
              <a:rPr lang="en-US" dirty="0"/>
              <a:t>Computer &amp; Information Science</a:t>
            </a:r>
          </a:p>
          <a:p>
            <a:pPr algn="ctr"/>
            <a:r>
              <a:rPr lang="en-US" dirty="0"/>
              <a:t>Northampton Community College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877BBE-5B2E-BD9E-EB26-F61581E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2E228-0385-8FDB-B701-B2E00B20EB8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506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Rotting Research Logo">
            <a:extLst>
              <a:ext uri="{FF2B5EF4-FFF2-40B4-BE49-F238E27FC236}">
                <a16:creationId xmlns:a16="http://schemas.microsoft.com/office/drawing/2014/main" id="{26F63941-8B15-002A-E1D4-B16FEB6262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44" b="6944"/>
          <a:stretch>
            <a:fillRect/>
          </a:stretch>
        </p:blipFill>
        <p:spPr/>
      </p:pic>
      <p:pic>
        <p:nvPicPr>
          <p:cNvPr id="3" name="Content Placeholder 2" descr="Profile pictures of the contributors to the Rotting Research project.">
            <a:extLst>
              <a:ext uri="{FF2B5EF4-FFF2-40B4-BE49-F238E27FC236}">
                <a16:creationId xmlns:a16="http://schemas.microsoft.com/office/drawing/2014/main" id="{9F58E178-EE28-706E-3776-19D94FEA7A0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25863" y="2065758"/>
            <a:ext cx="4960937" cy="1707308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B877BBE-5B2E-BD9E-EB26-F61581E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2E228-0385-8FDB-B701-B2E00B20EB8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https://rottingresearch.org</a:t>
            </a:r>
          </a:p>
        </p:txBody>
      </p:sp>
    </p:spTree>
    <p:extLst>
      <p:ext uri="{BB962C8B-B14F-4D97-AF65-F5344CB8AC3E}">
        <p14:creationId xmlns:p14="http://schemas.microsoft.com/office/powerpoint/2010/main" val="3601119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>
            <a:extLst>
              <a:ext uri="{FF2B5EF4-FFF2-40B4-BE49-F238E27FC236}">
                <a16:creationId xmlns:a16="http://schemas.microsoft.com/office/drawing/2014/main" id="{12F2AE35-9ACC-FEF3-F915-E71DA10C62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944" b="694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77B16-1624-69FD-3B62-ACA48E2AF6E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B877BBE-5B2E-BD9E-EB26-F61581EB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Leave Feedback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82E228-0385-8FDB-B701-B2E00B20EB8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70936" y="4005040"/>
            <a:ext cx="3217653" cy="3958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https://app.keysurvey.com/f/41693657/5c14/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9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87E8F1-089B-75D6-8047-E2B17768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By the end of this presentation, you will be able to: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400" dirty="0"/>
              <a:t>Define link rot.</a:t>
            </a:r>
          </a:p>
          <a:p>
            <a:r>
              <a:rPr lang="en-US" sz="2400" dirty="0"/>
              <a:t>Describe the effect of link rot on scholarly research.</a:t>
            </a:r>
          </a:p>
          <a:p>
            <a:r>
              <a:rPr lang="en-US" sz="2400" dirty="0"/>
              <a:t>Discuss potential remediations.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294C0E-003B-C0DC-0D0F-64928123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8693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Link Rot?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Link rot: </a:t>
            </a:r>
            <a:r>
              <a:rPr lang="en-US" dirty="0"/>
              <a:t>The phenomenon of resources becoming inaccessible over time when their originally cited location is relocated or becomes permanently unavailable.</a:t>
            </a:r>
          </a:p>
        </p:txBody>
      </p:sp>
    </p:spTree>
    <p:extLst>
      <p:ext uri="{BB962C8B-B14F-4D97-AF65-F5344CB8AC3E}">
        <p14:creationId xmlns:p14="http://schemas.microsoft.com/office/powerpoint/2010/main" val="205788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Bad is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Krol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Zdonek claimed over 70% of internet addresses cited in articles published in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Harvard Law Review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failed to navigate to the original content. 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authors noted that even the Supreme Court has been affected, with only about 50% of links in their decisions leading to the content intended.</a:t>
            </a:r>
          </a:p>
          <a:p>
            <a:pPr algn="l"/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65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Affect Research?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Link rot severely affects academics, who rely heavily on previous research.</a:t>
            </a:r>
          </a:p>
          <a:p>
            <a:r>
              <a:rPr lang="en-US" sz="1600" dirty="0"/>
              <a:t>Replication of studies is difficult, or impossible, without the ability to find reference resources.</a:t>
            </a:r>
          </a:p>
          <a:p>
            <a:r>
              <a:rPr lang="en-US" sz="1600" dirty="0"/>
              <a:t>Loss of verification calls into question the validity of literature reviews.</a:t>
            </a:r>
          </a:p>
          <a:p>
            <a:r>
              <a:rPr lang="en-US" sz="1600" dirty="0"/>
              <a:t>Research has previously focused on individual disciplines.</a:t>
            </a:r>
          </a:p>
          <a:p>
            <a:r>
              <a:rPr lang="en-US" sz="1600" dirty="0"/>
              <a:t>A pilot study was conducted on an institutional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44318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Affect Research?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West et al. (2017) asserted that link rot has severe consequences for academics who rely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heavily on previous research. The authors added replication is difficult, if not impossible,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without the ability of researchers to find needed resources. The loss of research citations also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calls into question the validity of literature reviews in scholarly publications (Rubbo et al., 2019).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Although researchers have investigated this topic in individual disciplines, few have compared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effects of link rot across disciplines (Aksnes et al., 2019).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Affect Research?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Citations tend to decay over time because of a preference for recentness, even over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seminal works (Gerow et al., 2018).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Krol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Zdonek (2020) found that only 30% of links in the sciences functioned after 4 years.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Abt (2018) claimed no one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but Zwicky cited the study for 27 years and added that it was not seriously discussed for a total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41 years after its publication.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According to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</a:rPr>
              <a:t>Krol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 and Zdonek, a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review of the Web of Science citation index showed </a:t>
            </a:r>
            <a:r>
              <a:rPr lang="en-US" sz="1800" b="0" i="0" u="none" strike="noStrike" baseline="0" dirty="0">
                <a:latin typeface="TimesNewRomanPSMT"/>
              </a:rPr>
              <a:t>that the average lifespan for a resource’s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website was 9.3 years. Unfortunately, only 62% of that data was archived.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References do, however, provide a method for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others to retrace the steps a researcher took to establish their position (Penders, 2018).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EF85A-9EF5-2DBE-2ECF-2711A4E4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Affect Research?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124F5-5909-E264-5C59-8EFDA8B54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percentage of broken links was 36%.</a:t>
            </a:r>
          </a:p>
          <a:p>
            <a:r>
              <a:rPr lang="en-US" dirty="0"/>
              <a:t>Fell short of the 50% threshold.</a:t>
            </a:r>
          </a:p>
          <a:p>
            <a:r>
              <a:rPr lang="en-US" dirty="0"/>
              <a:t>Results aligned with previous studies from Król and Zdonek (2020), Rivkin (2020), and Genzinger and Wills (2017).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LX24-Theme-Colors">
      <a:dk1>
        <a:srgbClr val="5E5E5E"/>
      </a:dk1>
      <a:lt1>
        <a:srgbClr val="FFFFFF"/>
      </a:lt1>
      <a:dk2>
        <a:srgbClr val="999A98"/>
      </a:dk2>
      <a:lt2>
        <a:srgbClr val="F0F2F7"/>
      </a:lt2>
      <a:accent1>
        <a:srgbClr val="007367"/>
      </a:accent1>
      <a:accent2>
        <a:srgbClr val="005A54"/>
      </a:accent2>
      <a:accent3>
        <a:srgbClr val="008C76"/>
      </a:accent3>
      <a:accent4>
        <a:srgbClr val="FECB1F"/>
      </a:accent4>
      <a:accent5>
        <a:srgbClr val="FFFEFD"/>
      </a:accent5>
      <a:accent6>
        <a:srgbClr val="BE1D2C"/>
      </a:accent6>
      <a:hlink>
        <a:srgbClr val="0089C4"/>
      </a:hlink>
      <a:folHlink>
        <a:srgbClr val="30519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AE36A36C-337C-8F47-B220-4EC195D90D67}" vid="{A4655E9A-651C-1548-96BC-8B9F67C4AC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942</Words>
  <Application>Microsoft Office PowerPoint</Application>
  <PresentationFormat>On-screen Show (16:9)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Courier New</vt:lpstr>
      <vt:lpstr>Times New Roman</vt:lpstr>
      <vt:lpstr>TimesNewRomanPSMT</vt:lpstr>
      <vt:lpstr>Wingdings</vt:lpstr>
      <vt:lpstr>Office Theme</vt:lpstr>
      <vt:lpstr>Rotting Research:  How Link Rot Impacts the Integrity of Scholarly Publishing</vt:lpstr>
      <vt:lpstr>About Me</vt:lpstr>
      <vt:lpstr>Learning Objectives</vt:lpstr>
      <vt:lpstr>What is Link Rot?</vt:lpstr>
      <vt:lpstr>How Bad is It?</vt:lpstr>
      <vt:lpstr>How Does This Affect Research?</vt:lpstr>
      <vt:lpstr>How Does This Affect Research?</vt:lpstr>
      <vt:lpstr>How Does This Affect Research?</vt:lpstr>
      <vt:lpstr>How Does This Affect Research?</vt:lpstr>
      <vt:lpstr>How Does This Affect Research?</vt:lpstr>
      <vt:lpstr>But We Have DOIs</vt:lpstr>
      <vt:lpstr>Rotting Research: The Study</vt:lpstr>
      <vt:lpstr>Other Findings</vt:lpstr>
      <vt:lpstr>Other Findings</vt:lpstr>
      <vt:lpstr>Other Findings</vt:lpstr>
      <vt:lpstr>Rotting Research: The Project</vt:lpstr>
      <vt:lpstr>Rotting Research: The Plan</vt:lpstr>
      <vt:lpstr>Rotting Research: The Conversation</vt:lpstr>
      <vt:lpstr>Resources</vt:lpstr>
      <vt:lpstr>Contributors</vt:lpstr>
      <vt:lpstr>Leave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Lane</dc:creator>
  <cp:lastModifiedBy>Marshal Miller</cp:lastModifiedBy>
  <cp:revision>14</cp:revision>
  <dcterms:created xsi:type="dcterms:W3CDTF">2023-09-06T15:32:26Z</dcterms:created>
  <dcterms:modified xsi:type="dcterms:W3CDTF">2024-01-02T19:12:35Z</dcterms:modified>
</cp:coreProperties>
</file>