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58" r:id="rId4"/>
    <p:sldId id="259" r:id="rId5"/>
    <p:sldId id="265" r:id="rId6"/>
    <p:sldId id="273" r:id="rId7"/>
    <p:sldId id="267" r:id="rId8"/>
    <p:sldId id="266" r:id="rId9"/>
    <p:sldId id="278" r:id="rId10"/>
    <p:sldId id="277" r:id="rId11"/>
    <p:sldId id="270" r:id="rId12"/>
    <p:sldId id="268" r:id="rId13"/>
    <p:sldId id="280" r:id="rId14"/>
    <p:sldId id="279" r:id="rId15"/>
    <p:sldId id="271" r:id="rId16"/>
    <p:sldId id="260" r:id="rId17"/>
    <p:sldId id="275" r:id="rId18"/>
    <p:sldId id="276" r:id="rId19"/>
    <p:sldId id="269" r:id="rId20"/>
    <p:sldId id="282" r:id="rId21"/>
    <p:sldId id="263" r:id="rId22"/>
    <p:sldId id="264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E1E2D"/>
    <a:srgbClr val="BC2030"/>
    <a:srgbClr val="005A55"/>
    <a:srgbClr val="FAE996"/>
    <a:srgbClr val="00806C"/>
    <a:srgbClr val="991B28"/>
    <a:srgbClr val="585858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4"/>
    <p:restoredTop sz="75635" autoAdjust="0"/>
  </p:normalViewPr>
  <p:slideViewPr>
    <p:cSldViewPr snapToGrid="0" snapToObjects="1">
      <p:cViewPr varScale="1">
        <p:scale>
          <a:sx n="105" d="100"/>
          <a:sy n="105" d="100"/>
        </p:scale>
        <p:origin x="1062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Link Rot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Arts &amp; Humanities</c:v>
                </c:pt>
                <c:pt idx="1">
                  <c:v>Business</c:v>
                </c:pt>
                <c:pt idx="2">
                  <c:v>Health &amp; Medicine</c:v>
                </c:pt>
                <c:pt idx="3">
                  <c:v>Science, Math, &amp; Technology</c:v>
                </c:pt>
                <c:pt idx="4">
                  <c:v>Social Sciences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</c:v>
                </c:pt>
                <c:pt idx="1">
                  <c:v>39</c:v>
                </c:pt>
                <c:pt idx="2">
                  <c:v>32</c:v>
                </c:pt>
                <c:pt idx="3">
                  <c:v>34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DA-4BCD-8ECD-1DF1D4D720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Arts &amp; Humanities</c:v>
                </c:pt>
                <c:pt idx="1">
                  <c:v>Business</c:v>
                </c:pt>
                <c:pt idx="2">
                  <c:v>Health &amp; Medicine</c:v>
                </c:pt>
                <c:pt idx="3">
                  <c:v>Science, Math, &amp; Technology</c:v>
                </c:pt>
                <c:pt idx="4">
                  <c:v>Social Sciences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61</c:v>
                </c:pt>
                <c:pt idx="1">
                  <c:v>61</c:v>
                </c:pt>
                <c:pt idx="2">
                  <c:v>68</c:v>
                </c:pt>
                <c:pt idx="3">
                  <c:v>66</c:v>
                </c:pt>
                <c:pt idx="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DA-4BCD-8ECD-1DF1D4D72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2887247"/>
        <c:axId val="1226597232"/>
        <c:axId val="0"/>
      </c:bar3DChart>
      <c:catAx>
        <c:axId val="34288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597232"/>
        <c:crosses val="autoZero"/>
        <c:auto val="1"/>
        <c:lblAlgn val="ctr"/>
        <c:lblOffset val="100"/>
        <c:noMultiLvlLbl val="0"/>
      </c:catAx>
      <c:valAx>
        <c:axId val="122659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88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DOI Link Rot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Arts &amp; Humanities </c:v>
                </c:pt>
                <c:pt idx="1">
                  <c:v>Business</c:v>
                </c:pt>
                <c:pt idx="2">
                  <c:v>Health &amp; Medicine</c:v>
                </c:pt>
                <c:pt idx="3">
                  <c:v>Science, Math, &amp; Technology</c:v>
                </c:pt>
                <c:pt idx="4">
                  <c:v>Social Sciences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</c:v>
                </c:pt>
                <c:pt idx="1">
                  <c:v>44</c:v>
                </c:pt>
                <c:pt idx="2">
                  <c:v>33</c:v>
                </c:pt>
                <c:pt idx="3">
                  <c:v>23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C-424D-89C1-C8550F2237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Arts &amp; Humanities </c:v>
                </c:pt>
                <c:pt idx="1">
                  <c:v>Business</c:v>
                </c:pt>
                <c:pt idx="2">
                  <c:v>Health &amp; Medicine</c:v>
                </c:pt>
                <c:pt idx="3">
                  <c:v>Science, Math, &amp; Technology</c:v>
                </c:pt>
                <c:pt idx="4">
                  <c:v>Social Sciences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58</c:v>
                </c:pt>
                <c:pt idx="1">
                  <c:v>56</c:v>
                </c:pt>
                <c:pt idx="2">
                  <c:v>67</c:v>
                </c:pt>
                <c:pt idx="3">
                  <c:v>77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EC-424D-89C1-C8550F223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78632752"/>
        <c:axId val="925196959"/>
        <c:axId val="0"/>
      </c:bar3DChart>
      <c:catAx>
        <c:axId val="137863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196959"/>
        <c:crosses val="autoZero"/>
        <c:auto val="1"/>
        <c:lblAlgn val="ctr"/>
        <c:lblOffset val="100"/>
        <c:noMultiLvlLbl val="0"/>
      </c:catAx>
      <c:valAx>
        <c:axId val="92519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3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83058-C520-424D-A359-56EFCB517D29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544B7-89C3-44C1-8E4C-E08862D5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544B7-89C3-44C1-8E4C-E08862D59D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0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Abt (2018) claimed no one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but Zwicky cited the study for 27 years and added that it was not seriously discussed for a total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of 41 years after its publication.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544B7-89C3-44C1-8E4C-E08862D59D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11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Research has previously focused on individual disciplines.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(Aksnes et al., 2019).</a:t>
            </a:r>
            <a:endParaRPr lang="en-US" dirty="0"/>
          </a:p>
          <a:p>
            <a:r>
              <a:rPr lang="en-US" dirty="0"/>
              <a:t>Web of Science, Harvard Law Review, Supreme Court decisions.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544B7-89C3-44C1-8E4C-E08862D59D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02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best link to use is the one most likely to provide continual access to the resource. 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</a:p>
          <a:p>
            <a:endParaRPr lang="en-US" dirty="0"/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Without providing any means of checking the link besides logging in. 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Most style guides advise pointing to a public abstract.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Crossref serves as one example that frequently appeared in 300-level response codes.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 a third-party service adds another possible point of weakness in the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544B7-89C3-44C1-8E4C-E08862D59D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8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possible factor contributing to these percentage differences involves the use of different style guides. </a:t>
            </a:r>
          </a:p>
          <a:p>
            <a:endParaRPr lang="en-US" dirty="0"/>
          </a:p>
          <a:p>
            <a:r>
              <a:rPr lang="en-US" dirty="0"/>
              <a:t>Some study guides have changed more frequently than others, and some still contain outdated information in their most recent versions.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544B7-89C3-44C1-8E4C-E08862D59D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0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544B7-89C3-44C1-8E4C-E08862D59D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8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544B7-89C3-44C1-8E4C-E08862D59D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2404E13-85E1-A343-A874-6F0DAA7B2B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791" y="1537550"/>
            <a:ext cx="8736419" cy="1840740"/>
          </a:xfrm>
          <a:prstGeom prst="rect">
            <a:avLst/>
          </a:prstGeom>
        </p:spPr>
        <p:txBody>
          <a:bodyPr/>
          <a:lstStyle>
            <a:lvl1pPr algn="ctr">
              <a:defRPr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Your Presentation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E81CFA2-995E-AC46-BE87-30FF50AD38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791" y="3714878"/>
            <a:ext cx="8736419" cy="8435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 i="0" cap="all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B39129-1FA0-88CF-D3D6-CB71E8795168}"/>
              </a:ext>
            </a:extLst>
          </p:cNvPr>
          <p:cNvCxnSpPr>
            <a:cxnSpLocks/>
          </p:cNvCxnSpPr>
          <p:nvPr userDrawn="1"/>
        </p:nvCxnSpPr>
        <p:spPr>
          <a:xfrm>
            <a:off x="203791" y="3539352"/>
            <a:ext cx="8736419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E085-10A2-0C5D-EC1B-F4ECF75C5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07" y="454003"/>
            <a:ext cx="8116186" cy="357447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8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070199"/>
            <a:ext cx="8229600" cy="311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0050" indent="-400050">
              <a:buClr>
                <a:srgbClr val="00806C"/>
              </a:buClr>
              <a:buSzPct val="130000"/>
              <a:buFont typeface="Wingdings" pitchFamily="2" charset="2"/>
              <a:buChar char="§"/>
              <a:tabLst/>
              <a:defRPr/>
            </a:lvl1pPr>
            <a:lvl2pPr marL="742950" indent="-285750">
              <a:buClr>
                <a:srgbClr val="00806C"/>
              </a:buClr>
              <a:buSzPct val="130000"/>
              <a:buFont typeface="Arial" panose="020B0604020202020204" pitchFamily="34" charset="0"/>
              <a:buChar char="•"/>
              <a:defRPr/>
            </a:lvl2pPr>
            <a:lvl3pPr marL="1035050" indent="-288925">
              <a:buClr>
                <a:srgbClr val="00806C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Click to edit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75B897A-05AA-98A5-A9F6-5418CE5BA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73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72ECDD-BB9D-D92A-D8F7-B41404685437}"/>
              </a:ext>
            </a:extLst>
          </p:cNvPr>
          <p:cNvCxnSpPr>
            <a:cxnSpLocks/>
          </p:cNvCxnSpPr>
          <p:nvPr userDrawn="1"/>
        </p:nvCxnSpPr>
        <p:spPr>
          <a:xfrm>
            <a:off x="203791" y="962810"/>
            <a:ext cx="8736419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3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73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449493"/>
            <a:ext cx="8229600" cy="273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Click to edit paragraph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57200" y="1023767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tx2"/>
                </a:solidFill>
              </a:rPr>
              <a:t>Click to edit</a:t>
            </a:r>
            <a:r>
              <a:rPr lang="en-US" cap="all" baseline="0" dirty="0">
                <a:solidFill>
                  <a:schemeClr val="tx2"/>
                </a:solidFill>
              </a:rPr>
              <a:t> Subtitle</a:t>
            </a:r>
            <a:endParaRPr lang="en-US" cap="all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41AC79-A5B3-D220-1A5A-4A242E94CFFD}"/>
              </a:ext>
            </a:extLst>
          </p:cNvPr>
          <p:cNvCxnSpPr>
            <a:cxnSpLocks/>
          </p:cNvCxnSpPr>
          <p:nvPr userDrawn="1"/>
        </p:nvCxnSpPr>
        <p:spPr>
          <a:xfrm>
            <a:off x="203791" y="962810"/>
            <a:ext cx="8736419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2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F90FD14-677E-6842-9EA4-3E0400007A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083735"/>
            <a:ext cx="4025153" cy="309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>
              <a:buClr>
                <a:srgbClr val="00806C"/>
              </a:buClr>
              <a:buSzPct val="130000"/>
              <a:buFont typeface="Wingdings" pitchFamily="2" charset="2"/>
              <a:buChar char="§"/>
              <a:tabLst/>
              <a:defRPr sz="2400"/>
            </a:lvl1pPr>
            <a:lvl2pPr marL="742950" indent="-285750">
              <a:buClr>
                <a:srgbClr val="00806C"/>
              </a:buClr>
              <a:buSzPct val="130000"/>
              <a:buFont typeface="Arial" panose="020B0604020202020204" pitchFamily="34" charset="0"/>
              <a:buChar char="•"/>
              <a:defRPr sz="2000"/>
            </a:lvl2pPr>
            <a:lvl3pPr marL="1035050" indent="-288925">
              <a:buClr>
                <a:srgbClr val="00806C"/>
              </a:buClr>
              <a:buSzPct val="100000"/>
              <a:buFont typeface="Courier New" panose="02070309020205020404" pitchFamily="49" charset="0"/>
              <a:buChar char="o"/>
              <a:tabLst/>
              <a:defRPr sz="1800"/>
            </a:lvl3pPr>
          </a:lstStyle>
          <a:p>
            <a:pPr lvl="0"/>
            <a:r>
              <a:rPr lang="en-US" dirty="0"/>
              <a:t>Click to edit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555F088-5C6B-B04F-A1FF-2EAFAB35AC8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61647" y="1096186"/>
            <a:ext cx="4025153" cy="308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>
              <a:buClr>
                <a:srgbClr val="00806C"/>
              </a:buClr>
              <a:buSzPct val="130000"/>
              <a:buFont typeface="Wingdings" pitchFamily="2" charset="2"/>
              <a:buChar char="§"/>
              <a:tabLst/>
              <a:defRPr sz="2400"/>
            </a:lvl1pPr>
            <a:lvl2pPr marL="742950" indent="-285750">
              <a:buClr>
                <a:srgbClr val="00806C"/>
              </a:buClr>
              <a:buSzPct val="130000"/>
              <a:buFont typeface="Arial" panose="020B0604020202020204" pitchFamily="34" charset="0"/>
              <a:buChar char="•"/>
              <a:defRPr sz="2000"/>
            </a:lvl2pPr>
            <a:lvl3pPr marL="1035050" indent="-288925">
              <a:buClr>
                <a:srgbClr val="00806C"/>
              </a:buClr>
              <a:buSzPct val="100000"/>
              <a:buFont typeface="Courier New" panose="02070309020205020404" pitchFamily="49" charset="0"/>
              <a:buChar char="o"/>
              <a:tabLst/>
              <a:defRPr sz="1800"/>
            </a:lvl3pPr>
          </a:lstStyle>
          <a:p>
            <a:pPr lvl="0"/>
            <a:r>
              <a:rPr lang="en-US" dirty="0"/>
              <a:t>Click to edit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4944D-92BD-DAAC-C83B-C9F6A3AFC2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73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2E36CA-24E8-8810-CB9C-AF929787D10B}"/>
              </a:ext>
            </a:extLst>
          </p:cNvPr>
          <p:cNvCxnSpPr>
            <a:cxnSpLocks/>
          </p:cNvCxnSpPr>
          <p:nvPr userDrawn="1"/>
        </p:nvCxnSpPr>
        <p:spPr>
          <a:xfrm>
            <a:off x="203791" y="962810"/>
            <a:ext cx="8736419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91201" y="270956"/>
            <a:ext cx="3008314" cy="1819351"/>
          </a:xfrm>
          <a:prstGeom prst="rect">
            <a:avLst/>
          </a:prstGeom>
        </p:spPr>
        <p:txBody>
          <a:bodyPr anchor="t" anchorCtr="0"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791201" y="2255520"/>
            <a:ext cx="3008314" cy="17553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7707" y="313070"/>
            <a:ext cx="5156711" cy="3838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9375" cap="flat">
            <a:solidFill>
              <a:schemeClr val="bg1"/>
            </a:solidFill>
            <a:miter lim="800000"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0C63CD-50FC-99F6-DA94-E3C23103E2E9}"/>
              </a:ext>
            </a:extLst>
          </p:cNvPr>
          <p:cNvCxnSpPr>
            <a:cxnSpLocks/>
          </p:cNvCxnSpPr>
          <p:nvPr userDrawn="1"/>
        </p:nvCxnSpPr>
        <p:spPr>
          <a:xfrm>
            <a:off x="5791201" y="2104850"/>
            <a:ext cx="3008314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AC736-7BD3-7942-A49C-F26180873A0A}"/>
              </a:ext>
            </a:extLst>
          </p:cNvPr>
          <p:cNvSpPr/>
          <p:nvPr userDrawn="1"/>
        </p:nvSpPr>
        <p:spPr>
          <a:xfrm>
            <a:off x="0" y="0"/>
            <a:ext cx="9144000" cy="1461155"/>
          </a:xfrm>
          <a:prstGeom prst="rect">
            <a:avLst/>
          </a:prstGeom>
          <a:gradFill>
            <a:gsLst>
              <a:gs pos="100000">
                <a:srgbClr val="00806C"/>
              </a:gs>
              <a:gs pos="25000">
                <a:srgbClr val="005A55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4567" y="1257871"/>
            <a:ext cx="2960948" cy="25487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9375" cap="flat">
            <a:solidFill>
              <a:schemeClr val="bg1"/>
            </a:solidFill>
            <a:miter lim="800000"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725333" y="1606699"/>
            <a:ext cx="4961466" cy="26248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 dirty="0"/>
              <a:t>Click to add Presenter Bio/Info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About Us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1" y="3918780"/>
            <a:ext cx="3008314" cy="3958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Caption</a:t>
            </a:r>
          </a:p>
        </p:txBody>
      </p:sp>
    </p:spTree>
    <p:extLst>
      <p:ext uri="{BB962C8B-B14F-4D97-AF65-F5344CB8AC3E}">
        <p14:creationId xmlns:p14="http://schemas.microsoft.com/office/powerpoint/2010/main" val="34642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01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846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4" r:id="rId3"/>
    <p:sldLayoutId id="2147483660" r:id="rId4"/>
    <p:sldLayoutId id="2147483658" r:id="rId5"/>
    <p:sldLayoutId id="2147483656" r:id="rId6"/>
    <p:sldLayoutId id="214748365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01638" indent="-393700" algn="l" defTabSz="457200" rtl="0" eaLnBrk="1" latinLnBrk="0" hangingPunct="1">
        <a:spcBef>
          <a:spcPct val="20000"/>
        </a:spcBef>
        <a:buClr>
          <a:srgbClr val="00806C"/>
        </a:buClr>
        <a:buSzPct val="130000"/>
        <a:buFont typeface="Wingdings" pitchFamily="2" charset="2"/>
        <a:buChar char="§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341313" algn="l" defTabSz="457200" rtl="0" eaLnBrk="1" latinLnBrk="0" hangingPunct="1">
        <a:spcBef>
          <a:spcPct val="20000"/>
        </a:spcBef>
        <a:buClr>
          <a:srgbClr val="00806C"/>
        </a:buClr>
        <a:buSzPct val="120000"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613" indent="-285750" algn="l" defTabSz="457200" rtl="0" eaLnBrk="1" latinLnBrk="0" hangingPunct="1">
        <a:spcBef>
          <a:spcPct val="20000"/>
        </a:spcBef>
        <a:buClr>
          <a:srgbClr val="00806C"/>
        </a:buClr>
        <a:buSzPct val="90000"/>
        <a:buFont typeface="Courier New" panose="02070309020205020404" pitchFamily="49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799-021-00315-w" TargetMode="External"/><Relationship Id="rId2" Type="http://schemas.openxmlformats.org/officeDocument/2006/relationships/hyperlink" Target="http://dx.doi.org/10.6017/ital.v40i2.12987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proquest.com/dissertations-theses/putrefaction-digital-scholarship-how-link-rot/docview/2841257231/" TargetMode="External"/><Relationship Id="rId4" Type="http://schemas.openxmlformats.org/officeDocument/2006/relationships/hyperlink" Target="http://dx.doi.org/10.1108/GKMC-06-2019-006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0508422.2018.1559064" TargetMode="External"/><Relationship Id="rId2" Type="http://schemas.openxmlformats.org/officeDocument/2006/relationships/hyperlink" Target="https://doi.org/10.1371/journal.pcbi.1006036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jstor.org/stable/j.ctv3t5qxw.16" TargetMode="External"/><Relationship Id="rId4" Type="http://schemas.openxmlformats.org/officeDocument/2006/relationships/hyperlink" Target="https://doi.org/10.1038/d41586-023-03974-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5CBC7-9612-F3FC-5E50-8640F1B87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Rotting Research: </a:t>
            </a:r>
            <a:br>
              <a:rPr lang="en-US" dirty="0"/>
            </a:br>
            <a:r>
              <a:rPr lang="en-US" dirty="0"/>
              <a:t>How Link Rot Impacts the Integrity of Scholarly Publishing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8222CD-2EAE-FC5F-60F2-FAD6659F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Marshal A. Miller</a:t>
            </a:r>
          </a:p>
        </p:txBody>
      </p:sp>
    </p:spTree>
    <p:extLst>
      <p:ext uri="{BB962C8B-B14F-4D97-AF65-F5344CB8AC3E}">
        <p14:creationId xmlns:p14="http://schemas.microsoft.com/office/powerpoint/2010/main" val="407937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C5FA54-AA1C-D18E-9AB4-EAF765C1D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0199"/>
            <a:ext cx="8229600" cy="311049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/>
              <a:t>2,500 peer-reviewed scholarly articles.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/>
              <a:t>Published between 2013 and 2022. 250 publications per year.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/>
              <a:t>500 publications from each of the 5 disciplines: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/>
              <a:t>Arts &amp; Humanities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/>
              <a:t>Business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/>
              <a:t>Health and Medicine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/>
              <a:t>Science, Math, and Technology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/>
              <a:t>Social Sciences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56D822-A16C-27EC-F7D3-8894F12C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34738"/>
          </a:xfrm>
        </p:spPr>
        <p:txBody>
          <a:bodyPr anchor="ctr">
            <a:normAutofit/>
          </a:bodyPr>
          <a:lstStyle/>
          <a:p>
            <a:r>
              <a:rPr lang="en-US" dirty="0"/>
              <a:t>Rotting Research: The Study</a:t>
            </a:r>
          </a:p>
        </p:txBody>
      </p:sp>
    </p:spTree>
    <p:extLst>
      <p:ext uri="{BB962C8B-B14F-4D97-AF65-F5344CB8AC3E}">
        <p14:creationId xmlns:p14="http://schemas.microsoft.com/office/powerpoint/2010/main" val="407987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Rotting Research: The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The overall percentage of broken links was 36%. </a:t>
            </a:r>
            <a:r>
              <a:rPr lang="en-US" sz="2400" baseline="30000" dirty="0"/>
              <a:t>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The overall percentage of broken DOIs was 37%.</a:t>
            </a:r>
            <a:r>
              <a:rPr lang="en-US" sz="2400" baseline="30000" dirty="0"/>
              <a:t> 5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Results aligned with previous studies.</a:t>
            </a:r>
            <a:r>
              <a:rPr lang="en-US" sz="2400" baseline="30000" dirty="0"/>
              <a:t> 5</a:t>
            </a:r>
            <a:endParaRPr lang="en-US" sz="24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EBDD73-A85B-8CD4-F1D6-30C9413A2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817688"/>
              </p:ext>
            </p:extLst>
          </p:nvPr>
        </p:nvGraphicFramePr>
        <p:xfrm>
          <a:off x="457200" y="1084263"/>
          <a:ext cx="4025900" cy="309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BE0565-B3A3-EBD0-5E62-D8720996782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66745" y="1170129"/>
            <a:ext cx="5559552" cy="30844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Mean of broken links by academic domain.</a:t>
            </a:r>
            <a:r>
              <a:rPr lang="en-US" sz="2000" baseline="30000" dirty="0"/>
              <a:t> 5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Arts &amp; Humanities – 39%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Business – 39%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Health &amp; Medicine – 32%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Science, Math, &amp; Technology – 34%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Social Sciences – 37%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34738"/>
          </a:xfrm>
        </p:spPr>
        <p:txBody>
          <a:bodyPr anchor="ctr">
            <a:normAutofit/>
          </a:bodyPr>
          <a:lstStyle/>
          <a:p>
            <a:r>
              <a:rPr lang="en-US" dirty="0"/>
              <a:t>Rotting Research: The Study</a:t>
            </a:r>
          </a:p>
        </p:txBody>
      </p:sp>
    </p:spTree>
    <p:extLst>
      <p:ext uri="{BB962C8B-B14F-4D97-AF65-F5344CB8AC3E}">
        <p14:creationId xmlns:p14="http://schemas.microsoft.com/office/powerpoint/2010/main" val="26223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1175175"/>
            <a:ext cx="5998464" cy="3096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Mean of broken DOIs by academic domain.</a:t>
            </a:r>
            <a:r>
              <a:rPr lang="en-US" sz="2000" baseline="30000" dirty="0"/>
              <a:t> 5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Arts &amp; Humanities – 42%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Business – 44%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Health &amp; Medicine – 33%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Science, Math, &amp; Technology – 23%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Social Sciences – 40%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DADA47-F277-A2E9-7557-2515F1B696EC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341837021"/>
              </p:ext>
            </p:extLst>
          </p:nvPr>
        </p:nvGraphicFramePr>
        <p:xfrm>
          <a:off x="4660900" y="1096963"/>
          <a:ext cx="4025900" cy="308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34738"/>
          </a:xfrm>
        </p:spPr>
        <p:txBody>
          <a:bodyPr anchor="ctr">
            <a:normAutofit/>
          </a:bodyPr>
          <a:lstStyle/>
          <a:p>
            <a:r>
              <a:rPr lang="en-US" dirty="0"/>
              <a:t>Rotting Research: The 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</a:rPr>
              <a:t>Publishers have internal policies to address DOIs.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</a:rPr>
              <a:t>Publishers hide their DOIs behind a paywall.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</a:rPr>
              <a:t>Publishers use 3rd-party services for their DOIs.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992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Style guides may play a part in this issue.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Study guides are updated at different intervals.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Some contain outdated information.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4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56D822-A16C-27EC-F7D3-8894F12C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1" y="270956"/>
            <a:ext cx="3008314" cy="18193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Rotting Research: The Project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90BC5-BBBA-50FA-881E-32B5888CF94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91201" y="2255520"/>
            <a:ext cx="3008314" cy="17553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Upload PDF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Checks for Links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Checks for DOIs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Downloadable Report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87956FC-8750-EDB3-4836-4B8DEF4138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/>
        </p:blipFill>
        <p:spPr>
          <a:xfrm>
            <a:off x="277707" y="505064"/>
            <a:ext cx="5156711" cy="3454995"/>
          </a:xfrm>
          <a:noFill/>
        </p:spPr>
      </p:pic>
    </p:spTree>
    <p:extLst>
      <p:ext uri="{BB962C8B-B14F-4D97-AF65-F5344CB8AC3E}">
        <p14:creationId xmlns:p14="http://schemas.microsoft.com/office/powerpoint/2010/main" val="117612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56D822-A16C-27EC-F7D3-8894F12C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1" y="270956"/>
            <a:ext cx="3008314" cy="18193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Rotting Research: The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90BC5-BBBA-50FA-881E-32B5888CF94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91200" y="2255520"/>
            <a:ext cx="3133343" cy="175531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Archive via Internet Archive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Detect Retractions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Database for Future Studies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Change Detection</a:t>
            </a:r>
          </a:p>
        </p:txBody>
      </p:sp>
      <p:pic>
        <p:nvPicPr>
          <p:cNvPr id="3" name="Content Placeholder 2" descr="A screenshot of a report&#10;&#10;Description automatically generated">
            <a:extLst>
              <a:ext uri="{FF2B5EF4-FFF2-40B4-BE49-F238E27FC236}">
                <a16:creationId xmlns:a16="http://schemas.microsoft.com/office/drawing/2014/main" id="{2B8407FC-1B54-1AAF-A875-24A55631F2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/>
        </p:blipFill>
        <p:spPr>
          <a:xfrm>
            <a:off x="387263" y="313070"/>
            <a:ext cx="4937599" cy="3838983"/>
          </a:xfrm>
          <a:noFill/>
        </p:spPr>
      </p:pic>
    </p:spTree>
    <p:extLst>
      <p:ext uri="{BB962C8B-B14F-4D97-AF65-F5344CB8AC3E}">
        <p14:creationId xmlns:p14="http://schemas.microsoft.com/office/powerpoint/2010/main" val="69472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90BC5-BBBA-50FA-881E-32B5888C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Drift</a:t>
            </a:r>
          </a:p>
          <a:p>
            <a:r>
              <a:rPr lang="en-US" dirty="0"/>
              <a:t>Citation Managers</a:t>
            </a:r>
          </a:p>
          <a:p>
            <a:r>
              <a:rPr lang="en-US" dirty="0"/>
              <a:t>Style Guides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 Services</a:t>
            </a:r>
          </a:p>
          <a:p>
            <a:r>
              <a:rPr lang="en-US" dirty="0"/>
              <a:t>DOIs</a:t>
            </a:r>
          </a:p>
          <a:p>
            <a:r>
              <a:rPr lang="en-US" dirty="0"/>
              <a:t>Pre-Publishing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8A3976-C29B-1A16-EAB4-25A0F3CB18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Librarians</a:t>
            </a:r>
          </a:p>
          <a:p>
            <a:r>
              <a:rPr lang="en-US" dirty="0"/>
              <a:t>Iterative Citations</a:t>
            </a:r>
          </a:p>
          <a:p>
            <a:r>
              <a:rPr lang="en-US" dirty="0"/>
              <a:t>Library of Congress</a:t>
            </a:r>
          </a:p>
          <a:p>
            <a:r>
              <a:rPr lang="en-US" dirty="0"/>
              <a:t>Copyright</a:t>
            </a:r>
          </a:p>
          <a:p>
            <a:r>
              <a:rPr lang="en-US" dirty="0"/>
              <a:t>Future Research</a:t>
            </a:r>
          </a:p>
          <a:p>
            <a:r>
              <a:rPr lang="en-US" dirty="0"/>
              <a:t>Solutions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56D822-A16C-27EC-F7D3-8894F12C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Rotting Research: The Conversation</a:t>
            </a:r>
          </a:p>
        </p:txBody>
      </p:sp>
    </p:spTree>
    <p:extLst>
      <p:ext uri="{BB962C8B-B14F-4D97-AF65-F5344CB8AC3E}">
        <p14:creationId xmlns:p14="http://schemas.microsoft.com/office/powerpoint/2010/main" val="344762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9031"/>
            <a:ext cx="8229600" cy="2962657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>
                <a:effectLst/>
              </a:rPr>
              <a:t>Gerow, A., Hu, Y., Boyd-Graber, J., </a:t>
            </a:r>
            <a:r>
              <a:rPr lang="en-US" sz="1400" dirty="0" err="1">
                <a:effectLst/>
              </a:rPr>
              <a:t>Blei</a:t>
            </a:r>
            <a:r>
              <a:rPr lang="en-US" sz="1400" dirty="0">
                <a:effectLst/>
              </a:rPr>
              <a:t>, D. M., &amp; Evans, J. A. (2018). Measuring discursive influence across scholarship. </a:t>
            </a:r>
            <a:r>
              <a:rPr lang="en-US" sz="1400" i="1" dirty="0">
                <a:effectLst/>
              </a:rPr>
              <a:t>Proceedings of the National Academy of Sciences of the United States of America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115</a:t>
            </a:r>
            <a:r>
              <a:rPr lang="en-US" sz="1400" dirty="0">
                <a:effectLst/>
              </a:rPr>
              <a:t>(13), 3308–3313.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effectLst/>
              </a:rPr>
              <a:t>Homenda, N. (2021). Persistent URLs and Citations Offered for Digital Objects by Digital Libraries. </a:t>
            </a:r>
            <a:r>
              <a:rPr lang="en-US" sz="1400" i="1" dirty="0">
                <a:effectLst/>
              </a:rPr>
              <a:t>Information Technology and Libraries (Online)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40</a:t>
            </a:r>
            <a:r>
              <a:rPr lang="en-US" sz="1400" dirty="0">
                <a:effectLst/>
              </a:rPr>
              <a:t>(2), 1–12. </a:t>
            </a:r>
            <a:r>
              <a:rPr lang="en-US" sz="1400" dirty="0">
                <a:effectLst/>
                <a:hlinkClick r:id="rId2"/>
              </a:rPr>
              <a:t>http://dx.doi.org/10.6017/ital.v40i2.12987</a:t>
            </a:r>
            <a:endParaRPr lang="en-US" sz="14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effectLst/>
              </a:rPr>
              <a:t>Klein, M., &amp; Balakireva, L. (2021). An extended analysis of the persistence of persistent identifiers of the scholarly web. </a:t>
            </a:r>
            <a:r>
              <a:rPr lang="en-US" sz="1400" i="1" dirty="0">
                <a:effectLst/>
              </a:rPr>
              <a:t>International Journal on Digital Libraries</a:t>
            </a:r>
            <a:r>
              <a:rPr lang="en-US" sz="1400" dirty="0">
                <a:effectLst/>
              </a:rPr>
              <a:t>. </a:t>
            </a:r>
            <a:r>
              <a:rPr lang="en-US" sz="1400" dirty="0">
                <a:effectLst/>
                <a:hlinkClick r:id="rId3"/>
              </a:rPr>
              <a:t>https://doi.org/10.1007/s00799-021-00315-w</a:t>
            </a:r>
            <a:endParaRPr lang="en-US" sz="14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effectLst/>
              </a:rPr>
              <a:t>Król, K., &amp; Zdonek, D. (2020). Peculiarity of the bit rot and link rot phenomena. </a:t>
            </a:r>
            <a:r>
              <a:rPr lang="en-US" sz="1400" i="1" dirty="0">
                <a:effectLst/>
              </a:rPr>
              <a:t>Global Knowledge, Memory and Communication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69</a:t>
            </a:r>
            <a:r>
              <a:rPr lang="en-US" sz="1400" dirty="0">
                <a:effectLst/>
              </a:rPr>
              <a:t>(1/2), 20–37. </a:t>
            </a:r>
            <a:r>
              <a:rPr lang="en-US" sz="1400" dirty="0">
                <a:effectLst/>
                <a:hlinkClick r:id="rId4"/>
              </a:rPr>
              <a:t>http://dx.doi.org/10.1108/GKMC-06-2019-0067</a:t>
            </a:r>
            <a:endParaRPr lang="en-US" sz="14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effectLst/>
              </a:rPr>
              <a:t>Miller, M. A. (2022). The Putrefaction of Digital Scholarship: How Link Rot Impacts the Integrity of Scholarly Publishing [Ed.D., Southeastern University]. In </a:t>
            </a:r>
            <a:r>
              <a:rPr lang="en-US" sz="1400" i="1" dirty="0">
                <a:effectLst/>
              </a:rPr>
              <a:t>ProQuest Dissertations and Theses</a:t>
            </a:r>
            <a:r>
              <a:rPr lang="en-US" sz="1400" dirty="0">
                <a:effectLst/>
              </a:rPr>
              <a:t> (2841257231). ProQuest Central. </a:t>
            </a:r>
            <a:r>
              <a:rPr lang="en-US" sz="1400" dirty="0">
                <a:effectLst/>
                <a:hlinkClick r:id="rId5"/>
              </a:rPr>
              <a:t>https://www.proquest.com/dissertations-theses/putrefaction-digital-scholarship-how-link-rot/docview/2841257231/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20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Dr. Marshal Miller headshot.">
            <a:extLst>
              <a:ext uri="{FF2B5EF4-FFF2-40B4-BE49-F238E27FC236}">
                <a16:creationId xmlns:a16="http://schemas.microsoft.com/office/drawing/2014/main" id="{69EF6305-B8C9-54D3-BAB1-EC0591E02C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866" b="24574"/>
          <a:stretch/>
        </p:blipFill>
        <p:spPr>
          <a:xfrm>
            <a:off x="504567" y="1257871"/>
            <a:ext cx="2960948" cy="254874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D77B16-1624-69FD-3B62-ACA48E2AF6E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algn="ctr"/>
            <a:r>
              <a:rPr lang="en-US" dirty="0"/>
              <a:t>Dr. Marshal A. Miller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Computer &amp; Information Science</a:t>
            </a:r>
          </a:p>
          <a:p>
            <a:pPr algn="ctr"/>
            <a:r>
              <a:rPr lang="en-US" dirty="0"/>
              <a:t>Northampton Community College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877BBE-5B2E-BD9E-EB26-F61581EB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82E228-0385-8FDB-B701-B2E00B20EB8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0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>
                <a:effectLst/>
              </a:rPr>
              <a:t>Penders, B. (2018). Ten simple rules for responsible referencing. </a:t>
            </a:r>
            <a:r>
              <a:rPr lang="en-US" i="1" dirty="0" err="1">
                <a:effectLst/>
              </a:rPr>
              <a:t>PLoS</a:t>
            </a:r>
            <a:r>
              <a:rPr lang="en-US" i="1" dirty="0">
                <a:effectLst/>
              </a:rPr>
              <a:t> Computational Biology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14</a:t>
            </a:r>
            <a:r>
              <a:rPr lang="en-US" dirty="0">
                <a:effectLst/>
              </a:rPr>
              <a:t>(4), 1–6. </a:t>
            </a:r>
            <a:r>
              <a:rPr lang="en-US" dirty="0">
                <a:effectLst/>
                <a:hlinkClick r:id="rId2"/>
              </a:rPr>
              <a:t>https://doi.org/10.1371/journal.pcbi.1006036</a:t>
            </a:r>
            <a:endParaRPr lang="en-US" dirty="0">
              <a:effectLst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effectLst/>
              </a:rPr>
              <a:t>Rubbo, P., </a:t>
            </a:r>
            <a:r>
              <a:rPr lang="en-US" dirty="0" err="1">
                <a:effectLst/>
              </a:rPr>
              <a:t>Pilatti</a:t>
            </a:r>
            <a:r>
              <a:rPr lang="en-US" dirty="0">
                <a:effectLst/>
              </a:rPr>
              <a:t>, L. A., &amp; </a:t>
            </a:r>
            <a:r>
              <a:rPr lang="en-US" dirty="0" err="1">
                <a:effectLst/>
              </a:rPr>
              <a:t>Picinin</a:t>
            </a:r>
            <a:r>
              <a:rPr lang="en-US" dirty="0">
                <a:effectLst/>
              </a:rPr>
              <a:t>, C. T. (2019). Citation of Retracted Articles in Engineering: A Study of the Web of Science Database. </a:t>
            </a:r>
            <a:r>
              <a:rPr lang="en-US" i="1" dirty="0">
                <a:effectLst/>
              </a:rPr>
              <a:t>Ethics &amp; Behavior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29</a:t>
            </a:r>
            <a:r>
              <a:rPr lang="en-US" dirty="0">
                <a:effectLst/>
              </a:rPr>
              <a:t>(8), 661–679. </a:t>
            </a:r>
            <a:r>
              <a:rPr lang="en-US" dirty="0">
                <a:effectLst/>
                <a:hlinkClick r:id="rId3"/>
              </a:rPr>
              <a:t>https://doi.org/10.1080/10508422.2018.1559064</a:t>
            </a:r>
            <a:endParaRPr lang="en-US" dirty="0">
              <a:effectLst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effectLst/>
              </a:rPr>
              <a:t>Van </a:t>
            </a:r>
            <a:r>
              <a:rPr lang="en-US" dirty="0" err="1">
                <a:effectLst/>
              </a:rPr>
              <a:t>Noorden</a:t>
            </a:r>
            <a:r>
              <a:rPr lang="en-US" dirty="0">
                <a:effectLst/>
              </a:rPr>
              <a:t>, R. (2023). More than 10,000 research papers were retracted in 2023—A new record. </a:t>
            </a:r>
            <a:r>
              <a:rPr lang="en-US" i="1" dirty="0">
                <a:effectLst/>
              </a:rPr>
              <a:t>Nature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4"/>
              </a:rPr>
              <a:t>https://doi.org/10.1038/d41586-023-03974-8</a:t>
            </a:r>
            <a:endParaRPr lang="en-US" dirty="0">
              <a:effectLst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effectLst/>
              </a:rPr>
              <a:t>West, R., </a:t>
            </a:r>
            <a:r>
              <a:rPr lang="en-US" dirty="0" err="1">
                <a:effectLst/>
              </a:rPr>
              <a:t>Stenius</a:t>
            </a:r>
            <a:r>
              <a:rPr lang="en-US" dirty="0">
                <a:effectLst/>
              </a:rPr>
              <a:t>, K., &amp; </a:t>
            </a:r>
            <a:r>
              <a:rPr lang="en-US" dirty="0" err="1">
                <a:effectLst/>
              </a:rPr>
              <a:t>Kettunen</a:t>
            </a:r>
            <a:r>
              <a:rPr lang="en-US" dirty="0">
                <a:effectLst/>
              </a:rPr>
              <a:t>, T. (2017). Use and Abuse of Citations. In K. </a:t>
            </a:r>
            <a:r>
              <a:rPr lang="en-US" dirty="0" err="1">
                <a:effectLst/>
              </a:rPr>
              <a:t>Stenius</a:t>
            </a:r>
            <a:r>
              <a:rPr lang="en-US" dirty="0">
                <a:effectLst/>
              </a:rPr>
              <a:t>, T. F. </a:t>
            </a:r>
            <a:r>
              <a:rPr lang="en-US" dirty="0" err="1">
                <a:effectLst/>
              </a:rPr>
              <a:t>Babor</a:t>
            </a:r>
            <a:r>
              <a:rPr lang="en-US" dirty="0">
                <a:effectLst/>
              </a:rPr>
              <a:t>, R. Pates, M. </a:t>
            </a:r>
            <a:r>
              <a:rPr lang="en-US" dirty="0" err="1">
                <a:effectLst/>
              </a:rPr>
              <a:t>Miovský</a:t>
            </a:r>
            <a:r>
              <a:rPr lang="en-US" dirty="0">
                <a:effectLst/>
              </a:rPr>
              <a:t>, J. O’Reilly, &amp; P. </a:t>
            </a:r>
            <a:r>
              <a:rPr lang="en-US" dirty="0" err="1">
                <a:effectLst/>
              </a:rPr>
              <a:t>Candon</a:t>
            </a:r>
            <a:r>
              <a:rPr lang="en-US" dirty="0">
                <a:effectLst/>
              </a:rPr>
              <a:t> (Eds.), </a:t>
            </a:r>
            <a:r>
              <a:rPr lang="en-US" i="1" dirty="0">
                <a:effectLst/>
              </a:rPr>
              <a:t>Publishing Addiction Science</a:t>
            </a:r>
            <a:r>
              <a:rPr lang="en-US" dirty="0">
                <a:effectLst/>
              </a:rPr>
              <a:t> (pp. 191–206). Ubiquity Press; JSTOR. </a:t>
            </a:r>
            <a:r>
              <a:rPr lang="en-US" dirty="0">
                <a:effectLst/>
                <a:hlinkClick r:id="rId5"/>
              </a:rPr>
              <a:t>https://www.jstor.org/stable/j.ctv3t5qxw.16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479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otting Research Logo">
            <a:extLst>
              <a:ext uri="{FF2B5EF4-FFF2-40B4-BE49-F238E27FC236}">
                <a16:creationId xmlns:a16="http://schemas.microsoft.com/office/drawing/2014/main" id="{26F63941-8B15-002A-E1D4-B16FEB6262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944" b="6944"/>
          <a:stretch>
            <a:fillRect/>
          </a:stretch>
        </p:blipFill>
        <p:spPr/>
      </p:pic>
      <p:pic>
        <p:nvPicPr>
          <p:cNvPr id="3" name="Content Placeholder 2" descr="Profile pictures of the contributors to the Rotting Research project.">
            <a:extLst>
              <a:ext uri="{FF2B5EF4-FFF2-40B4-BE49-F238E27FC236}">
                <a16:creationId xmlns:a16="http://schemas.microsoft.com/office/drawing/2014/main" id="{9F58E178-EE28-706E-3776-19D94FEA7A0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725863" y="2065758"/>
            <a:ext cx="4960937" cy="170730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B877BBE-5B2E-BD9E-EB26-F61581EB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82E228-0385-8FDB-B701-B2E00B20EB8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https://rottingresearch.org</a:t>
            </a:r>
          </a:p>
        </p:txBody>
      </p:sp>
    </p:spTree>
    <p:extLst>
      <p:ext uri="{BB962C8B-B14F-4D97-AF65-F5344CB8AC3E}">
        <p14:creationId xmlns:p14="http://schemas.microsoft.com/office/powerpoint/2010/main" val="360111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12F2AE35-9ACC-FEF3-F915-E71DA10C62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944" b="694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D77B16-1624-69FD-3B62-ACA48E2AF6E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algn="ctr"/>
            <a:r>
              <a:rPr lang="en-US" dirty="0"/>
              <a:t>Thank you for attending our session and joining in the discussion.</a:t>
            </a:r>
          </a:p>
          <a:p>
            <a:pPr algn="ctr"/>
            <a:r>
              <a:rPr lang="en-US" dirty="0"/>
              <a:t>https://rottingresearch.org</a:t>
            </a:r>
          </a:p>
          <a:p>
            <a:pPr algn="ctr"/>
            <a:r>
              <a:rPr lang="en-US" dirty="0"/>
              <a:t>Contact me: mmiller@northampton.edu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877BBE-5B2E-BD9E-EB26-F61581EB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Feedback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82E228-0385-8FDB-B701-B2E00B20EB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0936" y="4005040"/>
            <a:ext cx="3217653" cy="39583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https://app.keysurvey.com/f/41693657/5c14/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9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87E8F1-089B-75D6-8047-E2B17768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By the end of this presentation, you will be able to:</a:t>
            </a:r>
          </a:p>
          <a:p>
            <a:r>
              <a:rPr lang="en-US" sz="2400" dirty="0"/>
              <a:t>Define link rot.</a:t>
            </a:r>
          </a:p>
          <a:p>
            <a:r>
              <a:rPr lang="en-US" sz="2400" dirty="0"/>
              <a:t>Describe the effect of link rot on scholarly research.</a:t>
            </a:r>
          </a:p>
          <a:p>
            <a:r>
              <a:rPr lang="en-US" sz="2400" dirty="0"/>
              <a:t>Discuss potential remediations.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294C0E-003B-C0DC-0D0F-64928123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8693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Link Rot?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/>
              <a:t>Link rot: </a:t>
            </a:r>
            <a:r>
              <a:rPr lang="en-US"/>
              <a:t>The phenomenon of resources becoming inaccessible over time when their originally cited location is relocated or becomes permanently unavailable.</a:t>
            </a:r>
            <a:r>
              <a:rPr lang="en-US" sz="2800" b="0" i="0" u="none" strike="noStrike" baseline="30000">
                <a:latin typeface="Times New Roman" panose="02020603050405020304" pitchFamily="18" charset="0"/>
              </a:rPr>
              <a:t> </a:t>
            </a:r>
            <a:r>
              <a:rPr lang="en-US" baseline="30000">
                <a:latin typeface="Times New Roman" panose="02020603050405020304" pitchFamily="18" charset="0"/>
              </a:rPr>
              <a:t>4</a:t>
            </a:r>
            <a:endParaRPr lang="en-US" sz="2800" b="0" i="0" u="none" strike="noStrike" baseline="3000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Statue on top of building">
            <a:extLst>
              <a:ext uri="{FF2B5EF4-FFF2-40B4-BE49-F238E27FC236}">
                <a16:creationId xmlns:a16="http://schemas.microsoft.com/office/drawing/2014/main" id="{42B1C0AE-F72B-5EE2-036E-7699F8CF0C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285" r="11285"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25333" y="1606699"/>
            <a:ext cx="4961466" cy="262487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u="none" strike="noStrike" baseline="0" dirty="0"/>
              <a:t>70% of internet addresses cited in articles published in the </a:t>
            </a:r>
            <a:r>
              <a:rPr lang="en-US" b="0" i="1" u="none" strike="noStrike" baseline="0" dirty="0"/>
              <a:t>Harvard Law Review</a:t>
            </a:r>
            <a:r>
              <a:rPr lang="en-US" b="0" i="0" u="none" strike="noStrike" baseline="0" dirty="0"/>
              <a:t>. </a:t>
            </a:r>
            <a:r>
              <a:rPr lang="en-US" b="0" i="0" u="none" strike="noStrike" baseline="30000" dirty="0"/>
              <a:t>4</a:t>
            </a:r>
            <a:endParaRPr lang="en-US" b="0" i="0" u="none" strike="noStrike" baseline="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~</a:t>
            </a:r>
            <a:r>
              <a:rPr lang="en-US" b="0" i="0" u="none" strike="noStrike" baseline="0" dirty="0"/>
              <a:t>50% of links in Supreme Court decisions. </a:t>
            </a:r>
            <a:r>
              <a:rPr lang="en-US" baseline="30000" dirty="0"/>
              <a:t>4</a:t>
            </a:r>
            <a:endParaRPr lang="en-US" b="0" i="0" u="none" strike="noStrike" baseline="30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u="none" strike="noStrike" baseline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How Bad is It?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C708982-F19D-DAC5-C5FD-348458FC099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1" y="3918780"/>
            <a:ext cx="3008314" cy="395833"/>
          </a:xfrm>
        </p:spPr>
        <p:txBody>
          <a:bodyPr/>
          <a:lstStyle/>
          <a:p>
            <a:r>
              <a:rPr lang="en-US" dirty="0"/>
              <a:t>Link Rot in Law</a:t>
            </a:r>
          </a:p>
        </p:txBody>
      </p:sp>
    </p:spTree>
    <p:extLst>
      <p:ext uri="{BB962C8B-B14F-4D97-AF65-F5344CB8AC3E}">
        <p14:creationId xmlns:p14="http://schemas.microsoft.com/office/powerpoint/2010/main" val="340465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0199"/>
            <a:ext cx="8229600" cy="31104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Academics rely heavily on previous research. </a:t>
            </a:r>
            <a:r>
              <a:rPr lang="en-US" sz="2400" b="0" i="0" u="none" strike="noStrike" baseline="30000" dirty="0"/>
              <a:t>9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/>
              <a:t>References provide a method for others to retrace the steps a researcher took to establish their position. </a:t>
            </a:r>
            <a:r>
              <a:rPr lang="en-US" sz="2400" baseline="30000" dirty="0"/>
              <a:t>6</a:t>
            </a:r>
            <a:endParaRPr lang="en-US" sz="24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Replication of studies is difficult, or impossible, without the ability to find reference resources. </a:t>
            </a:r>
            <a:r>
              <a:rPr lang="en-US" sz="2400" b="0" i="0" u="none" strike="noStrike" baseline="30000" dirty="0"/>
              <a:t>9</a:t>
            </a:r>
            <a:endParaRPr lang="en-US" sz="24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Loss of verification calls into question the validity of literature reviews. </a:t>
            </a:r>
            <a:r>
              <a:rPr lang="en-US" sz="2400" baseline="30000" dirty="0"/>
              <a:t>7</a:t>
            </a:r>
            <a:endParaRPr lang="en-US" sz="2400" b="0" i="0" u="none" strike="noStrike" baseline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34738"/>
          </a:xfrm>
        </p:spPr>
        <p:txBody>
          <a:bodyPr anchor="ctr">
            <a:normAutofit/>
          </a:bodyPr>
          <a:lstStyle/>
          <a:p>
            <a:r>
              <a:rPr lang="en-US" dirty="0"/>
              <a:t>How Does This Affect Research?</a:t>
            </a:r>
          </a:p>
        </p:txBody>
      </p:sp>
    </p:spTree>
    <p:extLst>
      <p:ext uri="{BB962C8B-B14F-4D97-AF65-F5344CB8AC3E}">
        <p14:creationId xmlns:p14="http://schemas.microsoft.com/office/powerpoint/2010/main" val="44318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Have DOIs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37% of DOI links were broken. </a:t>
            </a:r>
            <a:r>
              <a:rPr lang="en-US" sz="2400" baseline="30000" dirty="0"/>
              <a:t>3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</a:rPr>
              <a:t>33% of DOI links to be broken on one institution’s internal network. </a:t>
            </a:r>
            <a:r>
              <a:rPr lang="en-US" sz="2400" baseline="30000" dirty="0"/>
              <a:t>3</a:t>
            </a:r>
            <a:endParaRPr lang="en-US" sz="2400" dirty="0">
              <a:effectLst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</a:rPr>
              <a:t>51.7% of DOIs were unreachable from outside of the institution’s network. </a:t>
            </a:r>
            <a:r>
              <a:rPr lang="en-US" sz="2400" baseline="30000" dirty="0"/>
              <a:t>3</a:t>
            </a:r>
            <a:r>
              <a:rPr lang="en-US" sz="2400" dirty="0">
                <a:effectLst/>
                <a:ea typeface="Calibri" panose="020F0502020204030204" pitchFamily="34" charset="0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1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0199"/>
            <a:ext cx="8229600" cy="31104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b="0" i="0" u="none" strike="noStrike" baseline="0" dirty="0"/>
              <a:t>Citations tend to decay over time because of a preference for recentness, even over seminal works. </a:t>
            </a:r>
            <a:r>
              <a:rPr lang="en-US" sz="2200" baseline="30000" dirty="0"/>
              <a:t>1</a:t>
            </a:r>
            <a:endParaRPr lang="en-US" sz="2200" b="0" i="0" u="none" strike="noStrike" baseline="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b="0" i="0" u="none" strike="noStrike" baseline="0" dirty="0"/>
              <a:t>Only 30% of links in the sciences functioned after 4 years. </a:t>
            </a:r>
            <a:r>
              <a:rPr lang="en-US" sz="2200" baseline="30000" dirty="0"/>
              <a:t>4</a:t>
            </a:r>
            <a:endParaRPr lang="en-US" sz="2200" b="0" i="0" u="none" strike="noStrike" baseline="300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b="0" i="0" u="none" strike="noStrike" baseline="0" dirty="0"/>
              <a:t>The average lifespan for a resource’s website was 9.3 years.</a:t>
            </a:r>
            <a:r>
              <a:rPr lang="en-US" sz="2200" b="0" i="0" u="none" strike="noStrike" baseline="30000" dirty="0"/>
              <a:t>  </a:t>
            </a:r>
            <a:r>
              <a:rPr lang="en-US" sz="2200" baseline="30000" dirty="0"/>
              <a:t>4</a:t>
            </a:r>
            <a:r>
              <a:rPr lang="en-US" sz="2200" b="0" i="0" u="none" strike="noStrike" baseline="0" dirty="0"/>
              <a:t>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b="0" i="0" u="none" strike="noStrike" baseline="0" dirty="0"/>
              <a:t>Unfortunately, only 62% of that data was archived.</a:t>
            </a:r>
            <a:r>
              <a:rPr lang="en-US" sz="2200" b="0" i="0" u="none" strike="noStrike" baseline="30000" dirty="0"/>
              <a:t> </a:t>
            </a:r>
            <a:r>
              <a:rPr lang="en-US" sz="2200" baseline="30000" dirty="0"/>
              <a:t>4</a:t>
            </a:r>
            <a:endParaRPr lang="en-US" sz="2200" b="0" i="0" u="none" strike="noStrike" baseline="300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500" b="0" i="0" u="none" strike="noStrike" baseline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34738"/>
          </a:xfrm>
        </p:spPr>
        <p:txBody>
          <a:bodyPr anchor="ctr">
            <a:normAutofit/>
          </a:bodyPr>
          <a:lstStyle/>
          <a:p>
            <a:r>
              <a:rPr lang="en-US" dirty="0"/>
              <a:t>How Does This Affect Research?</a:t>
            </a:r>
          </a:p>
        </p:txBody>
      </p:sp>
    </p:spTree>
    <p:extLst>
      <p:ext uri="{BB962C8B-B14F-4D97-AF65-F5344CB8AC3E}">
        <p14:creationId xmlns:p14="http://schemas.microsoft.com/office/powerpoint/2010/main" val="426948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Affect Research?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Retracted Publications: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The number of retractions issued for research articles in 2023 passed 10,000 in early December. </a:t>
            </a:r>
            <a:r>
              <a:rPr lang="en-US" sz="2400" baseline="30000" dirty="0"/>
              <a:t>8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Retractions to articles ratio rises 0.2% every year. </a:t>
            </a:r>
            <a:r>
              <a:rPr lang="en-US" sz="2400" baseline="30000" dirty="0"/>
              <a:t>8 </a:t>
            </a:r>
            <a:endParaRPr lang="en-US" sz="24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Wiley’s articles were cited more than 35,000 times. </a:t>
            </a:r>
            <a:r>
              <a:rPr lang="en-US" sz="2400" b="0" i="0" u="none" strike="noStrike" baseline="30000" dirty="0"/>
              <a:t>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404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LX24-Theme-Colors">
      <a:dk1>
        <a:srgbClr val="5E5E5E"/>
      </a:dk1>
      <a:lt1>
        <a:srgbClr val="FFFFFF"/>
      </a:lt1>
      <a:dk2>
        <a:srgbClr val="999A98"/>
      </a:dk2>
      <a:lt2>
        <a:srgbClr val="F0F2F7"/>
      </a:lt2>
      <a:accent1>
        <a:srgbClr val="007367"/>
      </a:accent1>
      <a:accent2>
        <a:srgbClr val="005A54"/>
      </a:accent2>
      <a:accent3>
        <a:srgbClr val="008C76"/>
      </a:accent3>
      <a:accent4>
        <a:srgbClr val="FECB1F"/>
      </a:accent4>
      <a:accent5>
        <a:srgbClr val="FFFEFD"/>
      </a:accent5>
      <a:accent6>
        <a:srgbClr val="BE1D2C"/>
      </a:accent6>
      <a:hlink>
        <a:srgbClr val="0089C4"/>
      </a:hlink>
      <a:folHlink>
        <a:srgbClr val="30519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E36A36C-337C-8F47-B220-4EC195D90D67}" vid="{A4655E9A-651C-1548-96BC-8B9F67C4A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1289</Words>
  <Application>Microsoft Office PowerPoint</Application>
  <PresentationFormat>On-screen Show (16:9)</PresentationFormat>
  <Paragraphs>140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Office Theme</vt:lpstr>
      <vt:lpstr>Rotting Research:  How Link Rot Impacts the Integrity of Scholarly Publishing</vt:lpstr>
      <vt:lpstr>About Me</vt:lpstr>
      <vt:lpstr>Learning Objectives</vt:lpstr>
      <vt:lpstr>What is Link Rot?</vt:lpstr>
      <vt:lpstr>How Bad is It?</vt:lpstr>
      <vt:lpstr>How Does This Affect Research?</vt:lpstr>
      <vt:lpstr>But We Have DOIs</vt:lpstr>
      <vt:lpstr>How Does This Affect Research?</vt:lpstr>
      <vt:lpstr>How Does This Affect Research?</vt:lpstr>
      <vt:lpstr>Rotting Research: The Study</vt:lpstr>
      <vt:lpstr>Rotting Research: The Study</vt:lpstr>
      <vt:lpstr>Rotting Research: The Study</vt:lpstr>
      <vt:lpstr>Rotting Research: The Study</vt:lpstr>
      <vt:lpstr>Other Findings</vt:lpstr>
      <vt:lpstr>Other Findings</vt:lpstr>
      <vt:lpstr>Rotting Research: The Project</vt:lpstr>
      <vt:lpstr>Rotting Research: The Plan</vt:lpstr>
      <vt:lpstr>Rotting Research: The Conversation</vt:lpstr>
      <vt:lpstr>Resources</vt:lpstr>
      <vt:lpstr>Resources</vt:lpstr>
      <vt:lpstr>Contributors</vt:lpstr>
      <vt:lpstr>Leave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Lane</dc:creator>
  <cp:lastModifiedBy>Marshal Miller</cp:lastModifiedBy>
  <cp:revision>30</cp:revision>
  <dcterms:created xsi:type="dcterms:W3CDTF">2023-09-06T15:32:26Z</dcterms:created>
  <dcterms:modified xsi:type="dcterms:W3CDTF">2024-01-03T17:06:33Z</dcterms:modified>
</cp:coreProperties>
</file>