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2" r:id="rId3"/>
    <p:sldId id="258" r:id="rId4"/>
    <p:sldId id="259" r:id="rId5"/>
    <p:sldId id="265" r:id="rId6"/>
    <p:sldId id="267" r:id="rId7"/>
    <p:sldId id="273" r:id="rId8"/>
    <p:sldId id="283" r:id="rId9"/>
    <p:sldId id="266" r:id="rId10"/>
    <p:sldId id="278" r:id="rId11"/>
    <p:sldId id="277" r:id="rId12"/>
    <p:sldId id="270" r:id="rId13"/>
    <p:sldId id="268" r:id="rId14"/>
    <p:sldId id="280" r:id="rId15"/>
    <p:sldId id="279" r:id="rId16"/>
    <p:sldId id="271" r:id="rId17"/>
    <p:sldId id="260" r:id="rId18"/>
    <p:sldId id="275" r:id="rId19"/>
    <p:sldId id="276" r:id="rId20"/>
    <p:sldId id="269" r:id="rId21"/>
    <p:sldId id="282" r:id="rId22"/>
    <p:sldId id="263" r:id="rId23"/>
    <p:sldId id="26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E1E2D"/>
    <a:srgbClr val="BC2030"/>
    <a:srgbClr val="005A55"/>
    <a:srgbClr val="FAE996"/>
    <a:srgbClr val="00806C"/>
    <a:srgbClr val="991B28"/>
    <a:srgbClr val="585858"/>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4"/>
    <p:restoredTop sz="75635" autoAdjust="0"/>
  </p:normalViewPr>
  <p:slideViewPr>
    <p:cSldViewPr snapToGrid="0" snapToObjects="1">
      <p:cViewPr varScale="1">
        <p:scale>
          <a:sx n="105" d="100"/>
          <a:sy n="105" d="100"/>
        </p:scale>
        <p:origin x="300"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Link Rot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Rot</c:v>
                </c:pt>
              </c:strCache>
            </c:strRef>
          </c:tx>
          <c:spPr>
            <a:solidFill>
              <a:schemeClr val="accent6"/>
            </a:solidFill>
            <a:ln>
              <a:noFill/>
            </a:ln>
            <a:effectLst/>
            <a:sp3d/>
          </c:spPr>
          <c:invertIfNegative val="0"/>
          <c:cat>
            <c:strRef>
              <c:f>Sheet1!$A$2:$A$6</c:f>
              <c:strCache>
                <c:ptCount val="5"/>
                <c:pt idx="0">
                  <c:v>Arts &amp; Humanities</c:v>
                </c:pt>
                <c:pt idx="1">
                  <c:v>Business</c:v>
                </c:pt>
                <c:pt idx="2">
                  <c:v>Health &amp; Medicine</c:v>
                </c:pt>
                <c:pt idx="3">
                  <c:v>Science, Math, &amp; Technology</c:v>
                </c:pt>
                <c:pt idx="4">
                  <c:v>Social Sciences</c:v>
                </c:pt>
              </c:strCache>
            </c:strRef>
          </c:cat>
          <c:val>
            <c:numRef>
              <c:f>Sheet1!$B$2:$B$6</c:f>
              <c:numCache>
                <c:formatCode>General</c:formatCode>
                <c:ptCount val="5"/>
                <c:pt idx="0">
                  <c:v>39</c:v>
                </c:pt>
                <c:pt idx="1">
                  <c:v>39</c:v>
                </c:pt>
                <c:pt idx="2">
                  <c:v>32</c:v>
                </c:pt>
                <c:pt idx="3">
                  <c:v>34</c:v>
                </c:pt>
                <c:pt idx="4">
                  <c:v>39</c:v>
                </c:pt>
              </c:numCache>
            </c:numRef>
          </c:val>
          <c:extLst>
            <c:ext xmlns:c16="http://schemas.microsoft.com/office/drawing/2014/chart" uri="{C3380CC4-5D6E-409C-BE32-E72D297353CC}">
              <c16:uniqueId val="{00000000-0FDA-4BCD-8ECD-1DF1D4D720B5}"/>
            </c:ext>
          </c:extLst>
        </c:ser>
        <c:ser>
          <c:idx val="1"/>
          <c:order val="1"/>
          <c:tx>
            <c:strRef>
              <c:f>Sheet1!$C$1</c:f>
              <c:strCache>
                <c:ptCount val="1"/>
                <c:pt idx="0">
                  <c:v>Links</c:v>
                </c:pt>
              </c:strCache>
            </c:strRef>
          </c:tx>
          <c:spPr>
            <a:solidFill>
              <a:schemeClr val="accent3"/>
            </a:solidFill>
            <a:ln>
              <a:noFill/>
            </a:ln>
            <a:effectLst/>
            <a:sp3d/>
          </c:spPr>
          <c:invertIfNegative val="0"/>
          <c:cat>
            <c:strRef>
              <c:f>Sheet1!$A$2:$A$6</c:f>
              <c:strCache>
                <c:ptCount val="5"/>
                <c:pt idx="0">
                  <c:v>Arts &amp; Humanities</c:v>
                </c:pt>
                <c:pt idx="1">
                  <c:v>Business</c:v>
                </c:pt>
                <c:pt idx="2">
                  <c:v>Health &amp; Medicine</c:v>
                </c:pt>
                <c:pt idx="3">
                  <c:v>Science, Math, &amp; Technology</c:v>
                </c:pt>
                <c:pt idx="4">
                  <c:v>Social Sciences</c:v>
                </c:pt>
              </c:strCache>
            </c:strRef>
          </c:cat>
          <c:val>
            <c:numRef>
              <c:f>Sheet1!$C$2:$C$6</c:f>
              <c:numCache>
                <c:formatCode>General</c:formatCode>
                <c:ptCount val="5"/>
                <c:pt idx="0">
                  <c:v>61</c:v>
                </c:pt>
                <c:pt idx="1">
                  <c:v>61</c:v>
                </c:pt>
                <c:pt idx="2">
                  <c:v>68</c:v>
                </c:pt>
                <c:pt idx="3">
                  <c:v>66</c:v>
                </c:pt>
                <c:pt idx="4">
                  <c:v>61</c:v>
                </c:pt>
              </c:numCache>
            </c:numRef>
          </c:val>
          <c:extLst>
            <c:ext xmlns:c16="http://schemas.microsoft.com/office/drawing/2014/chart" uri="{C3380CC4-5D6E-409C-BE32-E72D297353CC}">
              <c16:uniqueId val="{00000001-0FDA-4BCD-8ECD-1DF1D4D720B5}"/>
            </c:ext>
          </c:extLst>
        </c:ser>
        <c:dLbls>
          <c:showLegendKey val="0"/>
          <c:showVal val="0"/>
          <c:showCatName val="0"/>
          <c:showSerName val="0"/>
          <c:showPercent val="0"/>
          <c:showBubbleSize val="0"/>
        </c:dLbls>
        <c:gapWidth val="150"/>
        <c:shape val="box"/>
        <c:axId val="342887247"/>
        <c:axId val="1226597232"/>
        <c:axId val="0"/>
      </c:bar3DChart>
      <c:catAx>
        <c:axId val="3428872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6597232"/>
        <c:crosses val="autoZero"/>
        <c:auto val="1"/>
        <c:lblAlgn val="ctr"/>
        <c:lblOffset val="100"/>
        <c:noMultiLvlLbl val="0"/>
      </c:catAx>
      <c:valAx>
        <c:axId val="122659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2887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DOI Link Rot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Rot</c:v>
                </c:pt>
              </c:strCache>
            </c:strRef>
          </c:tx>
          <c:spPr>
            <a:solidFill>
              <a:schemeClr val="accent6"/>
            </a:solidFill>
            <a:ln>
              <a:noFill/>
            </a:ln>
            <a:effectLst/>
            <a:sp3d/>
          </c:spPr>
          <c:invertIfNegative val="0"/>
          <c:cat>
            <c:strRef>
              <c:f>Sheet1!$A$2:$A$6</c:f>
              <c:strCache>
                <c:ptCount val="5"/>
                <c:pt idx="0">
                  <c:v>Arts &amp; Humanities </c:v>
                </c:pt>
                <c:pt idx="1">
                  <c:v>Business</c:v>
                </c:pt>
                <c:pt idx="2">
                  <c:v>Health &amp; Medicine</c:v>
                </c:pt>
                <c:pt idx="3">
                  <c:v>Science, Math, &amp; Technology</c:v>
                </c:pt>
                <c:pt idx="4">
                  <c:v>Social Sciences</c:v>
                </c:pt>
              </c:strCache>
            </c:strRef>
          </c:cat>
          <c:val>
            <c:numRef>
              <c:f>Sheet1!$B$2:$B$6</c:f>
              <c:numCache>
                <c:formatCode>General</c:formatCode>
                <c:ptCount val="5"/>
                <c:pt idx="0">
                  <c:v>42</c:v>
                </c:pt>
                <c:pt idx="1">
                  <c:v>44</c:v>
                </c:pt>
                <c:pt idx="2">
                  <c:v>33</c:v>
                </c:pt>
                <c:pt idx="3">
                  <c:v>23</c:v>
                </c:pt>
                <c:pt idx="4">
                  <c:v>40</c:v>
                </c:pt>
              </c:numCache>
            </c:numRef>
          </c:val>
          <c:extLst>
            <c:ext xmlns:c16="http://schemas.microsoft.com/office/drawing/2014/chart" uri="{C3380CC4-5D6E-409C-BE32-E72D297353CC}">
              <c16:uniqueId val="{00000000-51EC-424D-89C1-C8550F223799}"/>
            </c:ext>
          </c:extLst>
        </c:ser>
        <c:ser>
          <c:idx val="1"/>
          <c:order val="1"/>
          <c:tx>
            <c:strRef>
              <c:f>Sheet1!$C$1</c:f>
              <c:strCache>
                <c:ptCount val="1"/>
                <c:pt idx="0">
                  <c:v>Links</c:v>
                </c:pt>
              </c:strCache>
            </c:strRef>
          </c:tx>
          <c:spPr>
            <a:solidFill>
              <a:schemeClr val="accent3"/>
            </a:solidFill>
            <a:ln>
              <a:noFill/>
            </a:ln>
            <a:effectLst/>
            <a:sp3d/>
          </c:spPr>
          <c:invertIfNegative val="0"/>
          <c:cat>
            <c:strRef>
              <c:f>Sheet1!$A$2:$A$6</c:f>
              <c:strCache>
                <c:ptCount val="5"/>
                <c:pt idx="0">
                  <c:v>Arts &amp; Humanities </c:v>
                </c:pt>
                <c:pt idx="1">
                  <c:v>Business</c:v>
                </c:pt>
                <c:pt idx="2">
                  <c:v>Health &amp; Medicine</c:v>
                </c:pt>
                <c:pt idx="3">
                  <c:v>Science, Math, &amp; Technology</c:v>
                </c:pt>
                <c:pt idx="4">
                  <c:v>Social Sciences</c:v>
                </c:pt>
              </c:strCache>
            </c:strRef>
          </c:cat>
          <c:val>
            <c:numRef>
              <c:f>Sheet1!$C$2:$C$6</c:f>
              <c:numCache>
                <c:formatCode>General</c:formatCode>
                <c:ptCount val="5"/>
                <c:pt idx="0">
                  <c:v>58</c:v>
                </c:pt>
                <c:pt idx="1">
                  <c:v>56</c:v>
                </c:pt>
                <c:pt idx="2">
                  <c:v>67</c:v>
                </c:pt>
                <c:pt idx="3">
                  <c:v>77</c:v>
                </c:pt>
                <c:pt idx="4">
                  <c:v>60</c:v>
                </c:pt>
              </c:numCache>
            </c:numRef>
          </c:val>
          <c:extLst>
            <c:ext xmlns:c16="http://schemas.microsoft.com/office/drawing/2014/chart" uri="{C3380CC4-5D6E-409C-BE32-E72D297353CC}">
              <c16:uniqueId val="{00000001-51EC-424D-89C1-C8550F223799}"/>
            </c:ext>
          </c:extLst>
        </c:ser>
        <c:dLbls>
          <c:showLegendKey val="0"/>
          <c:showVal val="0"/>
          <c:showCatName val="0"/>
          <c:showSerName val="0"/>
          <c:showPercent val="0"/>
          <c:showBubbleSize val="0"/>
        </c:dLbls>
        <c:gapWidth val="150"/>
        <c:shape val="box"/>
        <c:axId val="1378632752"/>
        <c:axId val="925196959"/>
        <c:axId val="0"/>
      </c:bar3DChart>
      <c:catAx>
        <c:axId val="1378632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5196959"/>
        <c:crosses val="autoZero"/>
        <c:auto val="1"/>
        <c:lblAlgn val="ctr"/>
        <c:lblOffset val="100"/>
        <c:noMultiLvlLbl val="0"/>
      </c:catAx>
      <c:valAx>
        <c:axId val="92519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32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83058-C520-424D-A359-56EFCB517D29}"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544B7-89C3-44C1-8E4C-E08862D59DA5}" type="slidenum">
              <a:rPr lang="en-US" smtClean="0"/>
              <a:t>‹#›</a:t>
            </a:fld>
            <a:endParaRPr lang="en-US"/>
          </a:p>
        </p:txBody>
      </p:sp>
    </p:spTree>
    <p:extLst>
      <p:ext uri="{BB962C8B-B14F-4D97-AF65-F5344CB8AC3E}">
        <p14:creationId xmlns:p14="http://schemas.microsoft.com/office/powerpoint/2010/main" val="124182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12 years ago, The Berkman (Klein) Center for Internet and Society at Harvard Law School decided to conduct a study on the accessibility of the online resources cited in Supreme Court cases. This led to further studies into the publications of Harvard Law Review. This started research into the subject of link rot. This later expanded into other areas like content drift, where content changes over time, Reference Rot, specific to citations, and persistent identifiers. Which is where many of you are probably most familiar with this work. Many of you are probably thinking, what about DOIs, or Digital Object Identifiers?</a:t>
            </a:r>
          </a:p>
        </p:txBody>
      </p:sp>
      <p:sp>
        <p:nvSpPr>
          <p:cNvPr id="4" name="Slide Number Placeholder 3"/>
          <p:cNvSpPr>
            <a:spLocks noGrp="1"/>
          </p:cNvSpPr>
          <p:nvPr>
            <p:ph type="sldNum" sz="quarter" idx="5"/>
          </p:nvPr>
        </p:nvSpPr>
        <p:spPr/>
        <p:txBody>
          <a:bodyPr/>
          <a:lstStyle/>
          <a:p>
            <a:fld id="{18C544B7-89C3-44C1-8E4C-E08862D59DA5}" type="slidenum">
              <a:rPr lang="en-US" smtClean="0"/>
              <a:t>5</a:t>
            </a:fld>
            <a:endParaRPr lang="en-US"/>
          </a:p>
        </p:txBody>
      </p:sp>
    </p:spTree>
    <p:extLst>
      <p:ext uri="{BB962C8B-B14F-4D97-AF65-F5344CB8AC3E}">
        <p14:creationId xmlns:p14="http://schemas.microsoft.com/office/powerpoint/2010/main" val="50790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look specifically at DOIs by discipline. Oddly enough, there is a much bigger disparity between disciplines when it comes to DOIs than when it came to links in general.</a:t>
            </a:r>
          </a:p>
        </p:txBody>
      </p:sp>
      <p:sp>
        <p:nvSpPr>
          <p:cNvPr id="4" name="Slide Number Placeholder 3"/>
          <p:cNvSpPr>
            <a:spLocks noGrp="1"/>
          </p:cNvSpPr>
          <p:nvPr>
            <p:ph type="sldNum" sz="quarter" idx="5"/>
          </p:nvPr>
        </p:nvSpPr>
        <p:spPr/>
        <p:txBody>
          <a:bodyPr/>
          <a:lstStyle/>
          <a:p>
            <a:fld id="{18C544B7-89C3-44C1-8E4C-E08862D59DA5}" type="slidenum">
              <a:rPr lang="en-US" smtClean="0"/>
              <a:t>14</a:t>
            </a:fld>
            <a:endParaRPr lang="en-US"/>
          </a:p>
        </p:txBody>
      </p:sp>
    </p:spTree>
    <p:extLst>
      <p:ext uri="{BB962C8B-B14F-4D97-AF65-F5344CB8AC3E}">
        <p14:creationId xmlns:p14="http://schemas.microsoft.com/office/powerpoint/2010/main" val="39185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best link to use is the one most likely to provide continual access to the resource. </a:t>
            </a:r>
            <a:r>
              <a:rPr lang="en-US" sz="1200" baseline="30000" dirty="0">
                <a:effectLst/>
                <a:latin typeface="Times New Roman" panose="02020603050405020304" pitchFamily="18" charset="0"/>
                <a:ea typeface="Calibri" panose="020F0502020204030204" pitchFamily="34" charset="0"/>
              </a:rPr>
              <a:t>2</a:t>
            </a:r>
            <a:endParaRPr lang="en-US" dirty="0"/>
          </a:p>
          <a:p>
            <a:r>
              <a:rPr lang="en-US" sz="1200" dirty="0">
                <a:effectLst/>
                <a:latin typeface="Times New Roman" panose="02020603050405020304" pitchFamily="18" charset="0"/>
                <a:ea typeface="Calibri" panose="020F0502020204030204" pitchFamily="34" charset="0"/>
              </a:rPr>
              <a:t>Without providing any means of checking the link besides logging in. </a:t>
            </a:r>
          </a:p>
          <a:p>
            <a:r>
              <a:rPr lang="en-US" sz="1200" dirty="0">
                <a:effectLst/>
                <a:latin typeface="Times New Roman" panose="02020603050405020304" pitchFamily="18" charset="0"/>
                <a:ea typeface="Calibri" panose="020F0502020204030204" pitchFamily="34" charset="0"/>
              </a:rPr>
              <a:t>Most style guides advise pointing to a public abstract.</a:t>
            </a:r>
          </a:p>
          <a:p>
            <a:pPr marL="0" indent="0">
              <a:buFont typeface="Wingdings" panose="05000000000000000000" pitchFamily="2" charset="2"/>
              <a:buNone/>
            </a:pPr>
            <a:r>
              <a:rPr lang="en-US" sz="1200" dirty="0">
                <a:effectLst/>
                <a:latin typeface="Times New Roman" panose="02020603050405020304" pitchFamily="18" charset="0"/>
                <a:ea typeface="Calibri" panose="020F0502020204030204" pitchFamily="34" charset="0"/>
              </a:rPr>
              <a:t>Crossref serves as one example that frequently appeared in 300-level response codes.</a:t>
            </a:r>
          </a:p>
          <a:p>
            <a:pPr marL="0" indent="0">
              <a:buFont typeface="Wingdings" panose="05000000000000000000" pitchFamily="2" charset="2"/>
              <a:buNone/>
            </a:pPr>
            <a:r>
              <a:rPr lang="en-US" sz="1200" dirty="0">
                <a:effectLst/>
                <a:latin typeface="Times New Roman" panose="02020603050405020304" pitchFamily="18" charset="0"/>
                <a:ea typeface="Calibri" panose="020F0502020204030204" pitchFamily="34" charset="0"/>
              </a:rPr>
              <a:t>Using a third-party service adds another possible point of weakness in the process.</a:t>
            </a:r>
          </a:p>
          <a:p>
            <a:endParaRPr lang="en-US" dirty="0"/>
          </a:p>
        </p:txBody>
      </p:sp>
      <p:sp>
        <p:nvSpPr>
          <p:cNvPr id="4" name="Slide Number Placeholder 3"/>
          <p:cNvSpPr>
            <a:spLocks noGrp="1"/>
          </p:cNvSpPr>
          <p:nvPr>
            <p:ph type="sldNum" sz="quarter" idx="5"/>
          </p:nvPr>
        </p:nvSpPr>
        <p:spPr/>
        <p:txBody>
          <a:bodyPr/>
          <a:lstStyle/>
          <a:p>
            <a:fld id="{18C544B7-89C3-44C1-8E4C-E08862D59DA5}" type="slidenum">
              <a:rPr lang="en-US" smtClean="0"/>
              <a:t>15</a:t>
            </a:fld>
            <a:endParaRPr lang="en-US"/>
          </a:p>
        </p:txBody>
      </p:sp>
    </p:spTree>
    <p:extLst>
      <p:ext uri="{BB962C8B-B14F-4D97-AF65-F5344CB8AC3E}">
        <p14:creationId xmlns:p14="http://schemas.microsoft.com/office/powerpoint/2010/main" val="2510885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factor contributing to these percentage differences involves the use of different style guides. </a:t>
            </a:r>
          </a:p>
          <a:p>
            <a:r>
              <a:rPr lang="en-US" dirty="0"/>
              <a:t>Some study guides have changed more frequently than others, and some still contain outdated information in their most recent versions.</a:t>
            </a:r>
          </a:p>
          <a:p>
            <a:endParaRPr lang="en-US" dirty="0"/>
          </a:p>
        </p:txBody>
      </p:sp>
      <p:sp>
        <p:nvSpPr>
          <p:cNvPr id="4" name="Slide Number Placeholder 3"/>
          <p:cNvSpPr>
            <a:spLocks noGrp="1"/>
          </p:cNvSpPr>
          <p:nvPr>
            <p:ph type="sldNum" sz="quarter" idx="5"/>
          </p:nvPr>
        </p:nvSpPr>
        <p:spPr/>
        <p:txBody>
          <a:bodyPr/>
          <a:lstStyle/>
          <a:p>
            <a:fld id="{18C544B7-89C3-44C1-8E4C-E08862D59DA5}" type="slidenum">
              <a:rPr lang="en-US" smtClean="0"/>
              <a:t>16</a:t>
            </a:fld>
            <a:endParaRPr lang="en-US"/>
          </a:p>
        </p:txBody>
      </p:sp>
    </p:spTree>
    <p:extLst>
      <p:ext uri="{BB962C8B-B14F-4D97-AF65-F5344CB8AC3E}">
        <p14:creationId xmlns:p14="http://schemas.microsoft.com/office/powerpoint/2010/main" val="380960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trying to learn from all of this, I created an app that helps collect data on this. Basically, you upload a PDF, and it finds all the links in that document, and then checks if they are reachable. It will then return a report. It even breaks down the results by overall links and DOIs.</a:t>
            </a:r>
          </a:p>
        </p:txBody>
      </p:sp>
      <p:sp>
        <p:nvSpPr>
          <p:cNvPr id="4" name="Slide Number Placeholder 3"/>
          <p:cNvSpPr>
            <a:spLocks noGrp="1"/>
          </p:cNvSpPr>
          <p:nvPr>
            <p:ph type="sldNum" sz="quarter" idx="5"/>
          </p:nvPr>
        </p:nvSpPr>
        <p:spPr/>
        <p:txBody>
          <a:bodyPr/>
          <a:lstStyle/>
          <a:p>
            <a:fld id="{18C544B7-89C3-44C1-8E4C-E08862D59DA5}" type="slidenum">
              <a:rPr lang="en-US" smtClean="0"/>
              <a:t>17</a:t>
            </a:fld>
            <a:endParaRPr lang="en-US"/>
          </a:p>
        </p:txBody>
      </p:sp>
    </p:spTree>
    <p:extLst>
      <p:ext uri="{BB962C8B-B14F-4D97-AF65-F5344CB8AC3E}">
        <p14:creationId xmlns:p14="http://schemas.microsoft.com/office/powerpoint/2010/main" val="280621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into consideration the evolving problem, our roadmap includes things like archiving all links with the Internet Archive and detecting any references that were retracted or changed content. We also hope to use the data from this site to create an even larger dataset to continue to monitor the situation.</a:t>
            </a:r>
          </a:p>
        </p:txBody>
      </p:sp>
      <p:sp>
        <p:nvSpPr>
          <p:cNvPr id="4" name="Slide Number Placeholder 3"/>
          <p:cNvSpPr>
            <a:spLocks noGrp="1"/>
          </p:cNvSpPr>
          <p:nvPr>
            <p:ph type="sldNum" sz="quarter" idx="5"/>
          </p:nvPr>
        </p:nvSpPr>
        <p:spPr/>
        <p:txBody>
          <a:bodyPr/>
          <a:lstStyle/>
          <a:p>
            <a:fld id="{18C544B7-89C3-44C1-8E4C-E08862D59DA5}" type="slidenum">
              <a:rPr lang="en-US" smtClean="0"/>
              <a:t>18</a:t>
            </a:fld>
            <a:endParaRPr lang="en-US"/>
          </a:p>
        </p:txBody>
      </p:sp>
    </p:spTree>
    <p:extLst>
      <p:ext uri="{BB962C8B-B14F-4D97-AF65-F5344CB8AC3E}">
        <p14:creationId xmlns:p14="http://schemas.microsoft.com/office/powerpoint/2010/main" val="361451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hear what you have to say. I have put up some possible topics of discussion, but please feel free to take it in any direction.</a:t>
            </a:r>
          </a:p>
        </p:txBody>
      </p:sp>
      <p:sp>
        <p:nvSpPr>
          <p:cNvPr id="4" name="Slide Number Placeholder 3"/>
          <p:cNvSpPr>
            <a:spLocks noGrp="1"/>
          </p:cNvSpPr>
          <p:nvPr>
            <p:ph type="sldNum" sz="quarter" idx="5"/>
          </p:nvPr>
        </p:nvSpPr>
        <p:spPr/>
        <p:txBody>
          <a:bodyPr/>
          <a:lstStyle/>
          <a:p>
            <a:fld id="{18C544B7-89C3-44C1-8E4C-E08862D59DA5}" type="slidenum">
              <a:rPr lang="en-US" smtClean="0"/>
              <a:t>19</a:t>
            </a:fld>
            <a:endParaRPr lang="en-US"/>
          </a:p>
        </p:txBody>
      </p:sp>
    </p:spTree>
    <p:extLst>
      <p:ext uri="{BB962C8B-B14F-4D97-AF65-F5344CB8AC3E}">
        <p14:creationId xmlns:p14="http://schemas.microsoft.com/office/powerpoint/2010/main" val="101493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my references for this presentation.</a:t>
            </a:r>
          </a:p>
        </p:txBody>
      </p:sp>
      <p:sp>
        <p:nvSpPr>
          <p:cNvPr id="4" name="Slide Number Placeholder 3"/>
          <p:cNvSpPr>
            <a:spLocks noGrp="1"/>
          </p:cNvSpPr>
          <p:nvPr>
            <p:ph type="sldNum" sz="quarter" idx="5"/>
          </p:nvPr>
        </p:nvSpPr>
        <p:spPr/>
        <p:txBody>
          <a:bodyPr/>
          <a:lstStyle/>
          <a:p>
            <a:fld id="{18C544B7-89C3-44C1-8E4C-E08862D59DA5}" type="slidenum">
              <a:rPr lang="en-US" smtClean="0"/>
              <a:t>20</a:t>
            </a:fld>
            <a:endParaRPr lang="en-US"/>
          </a:p>
        </p:txBody>
      </p:sp>
    </p:spTree>
    <p:extLst>
      <p:ext uri="{BB962C8B-B14F-4D97-AF65-F5344CB8AC3E}">
        <p14:creationId xmlns:p14="http://schemas.microsoft.com/office/powerpoint/2010/main" val="74838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also like to thank those who have contributed to the project.</a:t>
            </a:r>
          </a:p>
        </p:txBody>
      </p:sp>
      <p:sp>
        <p:nvSpPr>
          <p:cNvPr id="4" name="Slide Number Placeholder 3"/>
          <p:cNvSpPr>
            <a:spLocks noGrp="1"/>
          </p:cNvSpPr>
          <p:nvPr>
            <p:ph type="sldNum" sz="quarter" idx="5"/>
          </p:nvPr>
        </p:nvSpPr>
        <p:spPr/>
        <p:txBody>
          <a:bodyPr/>
          <a:lstStyle/>
          <a:p>
            <a:fld id="{18C544B7-89C3-44C1-8E4C-E08862D59DA5}" type="slidenum">
              <a:rPr lang="en-US" smtClean="0"/>
              <a:t>22</a:t>
            </a:fld>
            <a:endParaRPr lang="en-US"/>
          </a:p>
        </p:txBody>
      </p:sp>
    </p:spTree>
    <p:extLst>
      <p:ext uri="{BB962C8B-B14F-4D97-AF65-F5344CB8AC3E}">
        <p14:creationId xmlns:p14="http://schemas.microsoft.com/office/powerpoint/2010/main" val="1892092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Please fill out the feedback form. You can use the QR code or the link below it to find the form. Also, feel free to contact me at mmiller@northampton.edu and of course check out the project at </a:t>
            </a:r>
            <a:r>
              <a:rPr lang="en-US" err="1"/>
              <a:t>rottingresearch</a:t>
            </a:r>
            <a:r>
              <a:rPr lang="en-US"/>
              <a:t>.org</a:t>
            </a:r>
          </a:p>
        </p:txBody>
      </p:sp>
      <p:sp>
        <p:nvSpPr>
          <p:cNvPr id="4" name="Slide Number Placeholder 3"/>
          <p:cNvSpPr>
            <a:spLocks noGrp="1"/>
          </p:cNvSpPr>
          <p:nvPr>
            <p:ph type="sldNum" sz="quarter" idx="5"/>
          </p:nvPr>
        </p:nvSpPr>
        <p:spPr/>
        <p:txBody>
          <a:bodyPr/>
          <a:lstStyle/>
          <a:p>
            <a:fld id="{18C544B7-89C3-44C1-8E4C-E08862D59DA5}" type="slidenum">
              <a:rPr lang="en-US" smtClean="0"/>
              <a:t>23</a:t>
            </a:fld>
            <a:endParaRPr lang="en-US"/>
          </a:p>
        </p:txBody>
      </p:sp>
    </p:spTree>
    <p:extLst>
      <p:ext uri="{BB962C8B-B14F-4D97-AF65-F5344CB8AC3E}">
        <p14:creationId xmlns:p14="http://schemas.microsoft.com/office/powerpoint/2010/main" val="21856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Studies led to the formation of DOIs and other less well-known persistent identifiers. And I think a lot of us thought we had solved the issue. But in the last 5 years, studies have started to emerge about the efficacy of DOIs on mitigating research. These were the results. One study looked at DOIs at face value. Found that about 37% of these links were broken. Another study broke down the access based on institutional access. Some institutions have access behind the paywall, based solely on their network, not through a login. Over half of the links were broken from a public-facing machine, while 33% remained inaccessible, even with institutional access.</a:t>
            </a:r>
          </a:p>
        </p:txBody>
      </p:sp>
      <p:sp>
        <p:nvSpPr>
          <p:cNvPr id="4" name="Slide Number Placeholder 3"/>
          <p:cNvSpPr>
            <a:spLocks noGrp="1"/>
          </p:cNvSpPr>
          <p:nvPr>
            <p:ph type="sldNum" sz="quarter" idx="5"/>
          </p:nvPr>
        </p:nvSpPr>
        <p:spPr/>
        <p:txBody>
          <a:bodyPr/>
          <a:lstStyle/>
          <a:p>
            <a:fld id="{18C544B7-89C3-44C1-8E4C-E08862D59DA5}" type="slidenum">
              <a:rPr lang="en-US" smtClean="0"/>
              <a:t>6</a:t>
            </a:fld>
            <a:endParaRPr lang="en-US"/>
          </a:p>
        </p:txBody>
      </p:sp>
    </p:spTree>
    <p:extLst>
      <p:ext uri="{BB962C8B-B14F-4D97-AF65-F5344CB8AC3E}">
        <p14:creationId xmlns:p14="http://schemas.microsoft.com/office/powerpoint/2010/main" val="379532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does this matter? I’m sure you all have ideas, but here are some bullet points that came from the research conducted in this area. Basically, the foundation of research, as a discipline, is at the heart of this issue.</a:t>
            </a:r>
          </a:p>
        </p:txBody>
      </p:sp>
      <p:sp>
        <p:nvSpPr>
          <p:cNvPr id="4" name="Slide Number Placeholder 3"/>
          <p:cNvSpPr>
            <a:spLocks noGrp="1"/>
          </p:cNvSpPr>
          <p:nvPr>
            <p:ph type="sldNum" sz="quarter" idx="5"/>
          </p:nvPr>
        </p:nvSpPr>
        <p:spPr/>
        <p:txBody>
          <a:bodyPr/>
          <a:lstStyle/>
          <a:p>
            <a:fld id="{18C544B7-89C3-44C1-8E4C-E08862D59DA5}" type="slidenum">
              <a:rPr lang="en-US" smtClean="0"/>
              <a:t>7</a:t>
            </a:fld>
            <a:endParaRPr lang="en-US"/>
          </a:p>
        </p:txBody>
      </p:sp>
    </p:spTree>
    <p:extLst>
      <p:ext uri="{BB962C8B-B14F-4D97-AF65-F5344CB8AC3E}">
        <p14:creationId xmlns:p14="http://schemas.microsoft.com/office/powerpoint/2010/main" val="26619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open-source software, there is this meme that we always use and I feel like it applies here. There are a lot of things in our world that are built on top of something that is built on something else and that on something else and it’s usually some small thing that no one notices or remembers. We have seen this a few times in major security issues with things like </a:t>
            </a:r>
            <a:r>
              <a:rPr lang="en-US" dirty="0" err="1"/>
              <a:t>heartblead</a:t>
            </a:r>
            <a:r>
              <a:rPr lang="en-US" dirty="0"/>
              <a:t> with SSL encryption, run by 2 </a:t>
            </a:r>
            <a:r>
              <a:rPr lang="en-US" dirty="0" err="1"/>
              <a:t>Steves</a:t>
            </a:r>
            <a:r>
              <a:rPr lang="en-US" dirty="0"/>
              <a:t>, and Log4j more recently. Now if this was research and that one publication gets redacted or is no longer accessible, all the research that is built on top of it could crumble, but would we even know?</a:t>
            </a:r>
          </a:p>
        </p:txBody>
      </p:sp>
      <p:sp>
        <p:nvSpPr>
          <p:cNvPr id="4" name="Slide Number Placeholder 3"/>
          <p:cNvSpPr>
            <a:spLocks noGrp="1"/>
          </p:cNvSpPr>
          <p:nvPr>
            <p:ph type="sldNum" sz="quarter" idx="5"/>
          </p:nvPr>
        </p:nvSpPr>
        <p:spPr/>
        <p:txBody>
          <a:bodyPr/>
          <a:lstStyle/>
          <a:p>
            <a:fld id="{18C544B7-89C3-44C1-8E4C-E08862D59DA5}" type="slidenum">
              <a:rPr lang="en-US" smtClean="0"/>
              <a:t>8</a:t>
            </a:fld>
            <a:endParaRPr lang="en-US"/>
          </a:p>
        </p:txBody>
      </p:sp>
    </p:spTree>
    <p:extLst>
      <p:ext uri="{BB962C8B-B14F-4D97-AF65-F5344CB8AC3E}">
        <p14:creationId xmlns:p14="http://schemas.microsoft.com/office/powerpoint/2010/main" val="212420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 New Roman" panose="02020603050405020304" pitchFamily="18" charset="0"/>
              </a:rPr>
              <a:t>A story similar to the two </a:t>
            </a:r>
            <a:r>
              <a:rPr lang="en-US" sz="1200" b="0" i="0" u="none" strike="noStrike" baseline="0" dirty="0" err="1">
                <a:latin typeface="Times New Roman" panose="02020603050405020304" pitchFamily="18" charset="0"/>
              </a:rPr>
              <a:t>Steves</a:t>
            </a:r>
            <a:r>
              <a:rPr lang="en-US" sz="1200" b="0" i="0" u="none" strike="noStrike" baseline="0" dirty="0">
                <a:latin typeface="Times New Roman" panose="02020603050405020304" pitchFamily="18" charset="0"/>
              </a:rPr>
              <a:t>. </a:t>
            </a:r>
          </a:p>
          <a:p>
            <a:pPr algn="l"/>
            <a:r>
              <a:rPr lang="en-US" sz="1200" b="0" i="0" u="none" strike="noStrike" baseline="0" dirty="0">
                <a:latin typeface="Times New Roman" panose="02020603050405020304" pitchFamily="18" charset="0"/>
              </a:rPr>
              <a:t>No one but Zwicky cited a study about galaxy clustering for 27 years and added that it was not seriously discussed for a total</a:t>
            </a:r>
          </a:p>
          <a:p>
            <a:pPr algn="l"/>
            <a:r>
              <a:rPr lang="en-US" sz="1200" b="0" i="0" u="none" strike="noStrike" baseline="0" dirty="0">
                <a:latin typeface="Times New Roman" panose="02020603050405020304" pitchFamily="18" charset="0"/>
              </a:rPr>
              <a:t>of 41 years after its publication. Not that is a seminal work.</a:t>
            </a:r>
          </a:p>
          <a:p>
            <a:endParaRPr lang="en-US" dirty="0"/>
          </a:p>
        </p:txBody>
      </p:sp>
      <p:sp>
        <p:nvSpPr>
          <p:cNvPr id="4" name="Slide Number Placeholder 3"/>
          <p:cNvSpPr>
            <a:spLocks noGrp="1"/>
          </p:cNvSpPr>
          <p:nvPr>
            <p:ph type="sldNum" sz="quarter" idx="5"/>
          </p:nvPr>
        </p:nvSpPr>
        <p:spPr/>
        <p:txBody>
          <a:bodyPr/>
          <a:lstStyle/>
          <a:p>
            <a:fld id="{18C544B7-89C3-44C1-8E4C-E08862D59DA5}" type="slidenum">
              <a:rPr lang="en-US" smtClean="0"/>
              <a:t>9</a:t>
            </a:fld>
            <a:endParaRPr lang="en-US"/>
          </a:p>
        </p:txBody>
      </p:sp>
    </p:spTree>
    <p:extLst>
      <p:ext uri="{BB962C8B-B14F-4D97-AF65-F5344CB8AC3E}">
        <p14:creationId xmlns:p14="http://schemas.microsoft.com/office/powerpoint/2010/main" val="383901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asked before about retractions. This is becoming a bigger and bigger issue as well. Every year articles are retracted. Last year alone there were over 10,000 research articles retracted. This number rises every year. Just a subset of these articles were cited more than 35,000 times. Do you think they know? Who is double-checking that research and references. Replication used to be a huge part of research, but with the emphasis on publishing numbers, it has decreased. Could lead to more issues going unnoticed for many years.</a:t>
            </a:r>
          </a:p>
        </p:txBody>
      </p:sp>
      <p:sp>
        <p:nvSpPr>
          <p:cNvPr id="4" name="Slide Number Placeholder 3"/>
          <p:cNvSpPr>
            <a:spLocks noGrp="1"/>
          </p:cNvSpPr>
          <p:nvPr>
            <p:ph type="sldNum" sz="quarter" idx="5"/>
          </p:nvPr>
        </p:nvSpPr>
        <p:spPr/>
        <p:txBody>
          <a:bodyPr/>
          <a:lstStyle/>
          <a:p>
            <a:fld id="{18C544B7-89C3-44C1-8E4C-E08862D59DA5}" type="slidenum">
              <a:rPr lang="en-US" smtClean="0"/>
              <a:t>10</a:t>
            </a:fld>
            <a:endParaRPr lang="en-US"/>
          </a:p>
        </p:txBody>
      </p:sp>
    </p:spTree>
    <p:extLst>
      <p:ext uri="{BB962C8B-B14F-4D97-AF65-F5344CB8AC3E}">
        <p14:creationId xmlns:p14="http://schemas.microsoft.com/office/powerpoint/2010/main" val="15825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has previously focused on individual disciplines. </a:t>
            </a:r>
            <a:r>
              <a:rPr lang="en-US" sz="1200" b="0" i="0" u="none" strike="noStrike" baseline="0" dirty="0">
                <a:latin typeface="Times New Roman" panose="02020603050405020304" pitchFamily="18" charset="0"/>
              </a:rPr>
              <a:t>(Aksnes et al., 2019).</a:t>
            </a:r>
            <a:endParaRPr lang="en-US" dirty="0"/>
          </a:p>
          <a:p>
            <a:r>
              <a:rPr lang="en-US" dirty="0"/>
              <a:t>Web of Science, Harvard Law Review, Supreme Court decisions.</a:t>
            </a:r>
          </a:p>
          <a:p>
            <a:r>
              <a:rPr lang="en-US" dirty="0"/>
              <a:t>In 2022, I decided to do my own study to see if this was isolated or impacted disciplines differently. The Dataset was far larger than any previous study had conducted.</a:t>
            </a:r>
          </a:p>
          <a:p>
            <a:endParaRPr lang="en-US" dirty="0"/>
          </a:p>
          <a:p>
            <a:endParaRPr lang="en-US" dirty="0"/>
          </a:p>
        </p:txBody>
      </p:sp>
      <p:sp>
        <p:nvSpPr>
          <p:cNvPr id="4" name="Slide Number Placeholder 3"/>
          <p:cNvSpPr>
            <a:spLocks noGrp="1"/>
          </p:cNvSpPr>
          <p:nvPr>
            <p:ph type="sldNum" sz="quarter" idx="5"/>
          </p:nvPr>
        </p:nvSpPr>
        <p:spPr/>
        <p:txBody>
          <a:bodyPr/>
          <a:lstStyle/>
          <a:p>
            <a:fld id="{18C544B7-89C3-44C1-8E4C-E08862D59DA5}" type="slidenum">
              <a:rPr lang="en-US" smtClean="0"/>
              <a:t>11</a:t>
            </a:fld>
            <a:endParaRPr lang="en-US"/>
          </a:p>
        </p:txBody>
      </p:sp>
    </p:spTree>
    <p:extLst>
      <p:ext uri="{BB962C8B-B14F-4D97-AF65-F5344CB8AC3E}">
        <p14:creationId xmlns:p14="http://schemas.microsoft.com/office/powerpoint/2010/main" val="408870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results. They aligned with all previous studies. But I can break them down a little bit more than some of the previous ones.</a:t>
            </a:r>
          </a:p>
        </p:txBody>
      </p:sp>
      <p:sp>
        <p:nvSpPr>
          <p:cNvPr id="4" name="Slide Number Placeholder 3"/>
          <p:cNvSpPr>
            <a:spLocks noGrp="1"/>
          </p:cNvSpPr>
          <p:nvPr>
            <p:ph type="sldNum" sz="quarter" idx="5"/>
          </p:nvPr>
        </p:nvSpPr>
        <p:spPr/>
        <p:txBody>
          <a:bodyPr/>
          <a:lstStyle/>
          <a:p>
            <a:fld id="{18C544B7-89C3-44C1-8E4C-E08862D59DA5}" type="slidenum">
              <a:rPr lang="en-US" smtClean="0"/>
              <a:t>12</a:t>
            </a:fld>
            <a:endParaRPr lang="en-US"/>
          </a:p>
        </p:txBody>
      </p:sp>
    </p:spTree>
    <p:extLst>
      <p:ext uri="{BB962C8B-B14F-4D97-AF65-F5344CB8AC3E}">
        <p14:creationId xmlns:p14="http://schemas.microsoft.com/office/powerpoint/2010/main" val="387782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breakdown of each of the disciplines and link rot.</a:t>
            </a:r>
          </a:p>
        </p:txBody>
      </p:sp>
      <p:sp>
        <p:nvSpPr>
          <p:cNvPr id="4" name="Slide Number Placeholder 3"/>
          <p:cNvSpPr>
            <a:spLocks noGrp="1"/>
          </p:cNvSpPr>
          <p:nvPr>
            <p:ph type="sldNum" sz="quarter" idx="5"/>
          </p:nvPr>
        </p:nvSpPr>
        <p:spPr/>
        <p:txBody>
          <a:bodyPr/>
          <a:lstStyle/>
          <a:p>
            <a:fld id="{18C544B7-89C3-44C1-8E4C-E08862D59DA5}" type="slidenum">
              <a:rPr lang="en-US" smtClean="0"/>
              <a:t>13</a:t>
            </a:fld>
            <a:endParaRPr lang="en-US"/>
          </a:p>
        </p:txBody>
      </p:sp>
    </p:spTree>
    <p:extLst>
      <p:ext uri="{BB962C8B-B14F-4D97-AF65-F5344CB8AC3E}">
        <p14:creationId xmlns:p14="http://schemas.microsoft.com/office/powerpoint/2010/main" val="4263055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404E13-85E1-A343-A874-6F0DAA7B2BF1}"/>
              </a:ext>
            </a:extLst>
          </p:cNvPr>
          <p:cNvSpPr>
            <a:spLocks noGrp="1"/>
          </p:cNvSpPr>
          <p:nvPr>
            <p:ph type="ctrTitle" hasCustomPrompt="1"/>
          </p:nvPr>
        </p:nvSpPr>
        <p:spPr>
          <a:xfrm>
            <a:off x="203791" y="1537550"/>
            <a:ext cx="8736419" cy="1840740"/>
          </a:xfrm>
          <a:prstGeom prst="rect">
            <a:avLst/>
          </a:prstGeom>
        </p:spPr>
        <p:txBody>
          <a:bodyPr/>
          <a:lstStyle>
            <a:lvl1pPr algn="ctr">
              <a:defRPr b="1" i="0" baseline="0">
                <a:solidFill>
                  <a:schemeClr val="accent1"/>
                </a:solidFill>
                <a:latin typeface="Arial"/>
                <a:cs typeface="Arial"/>
              </a:defRPr>
            </a:lvl1pPr>
          </a:lstStyle>
          <a:p>
            <a:r>
              <a:rPr lang="en-US" dirty="0"/>
              <a:t>Your Presentation </a:t>
            </a:r>
            <a:br>
              <a:rPr lang="en-US" dirty="0"/>
            </a:br>
            <a:r>
              <a:rPr lang="en-US" dirty="0"/>
              <a:t>Title Here</a:t>
            </a:r>
          </a:p>
        </p:txBody>
      </p:sp>
      <p:sp>
        <p:nvSpPr>
          <p:cNvPr id="15" name="Subtitle 2">
            <a:extLst>
              <a:ext uri="{FF2B5EF4-FFF2-40B4-BE49-F238E27FC236}">
                <a16:creationId xmlns:a16="http://schemas.microsoft.com/office/drawing/2014/main" id="{2E81CFA2-995E-AC46-BE87-30FF50AD3804}"/>
              </a:ext>
            </a:extLst>
          </p:cNvPr>
          <p:cNvSpPr>
            <a:spLocks noGrp="1"/>
          </p:cNvSpPr>
          <p:nvPr>
            <p:ph type="subTitle" idx="1" hasCustomPrompt="1"/>
          </p:nvPr>
        </p:nvSpPr>
        <p:spPr>
          <a:xfrm>
            <a:off x="203791" y="3714878"/>
            <a:ext cx="8736419" cy="843575"/>
          </a:xfrm>
          <a:prstGeom prst="rect">
            <a:avLst/>
          </a:prstGeom>
        </p:spPr>
        <p:txBody>
          <a:bodyPr anchor="ctr" anchorCtr="0">
            <a:noAutofit/>
          </a:bodyPr>
          <a:lstStyle>
            <a:lvl1pPr marL="0" indent="0" algn="ctr">
              <a:buNone/>
              <a:defRPr sz="2400" b="0" i="0" cap="all">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a:t>
            </a:r>
          </a:p>
        </p:txBody>
      </p:sp>
      <p:cxnSp>
        <p:nvCxnSpPr>
          <p:cNvPr id="5" name="Straight Connector 4">
            <a:extLst>
              <a:ext uri="{FF2B5EF4-FFF2-40B4-BE49-F238E27FC236}">
                <a16:creationId xmlns:a16="http://schemas.microsoft.com/office/drawing/2014/main" id="{C6B39129-1FA0-88CF-D3D6-CB71E8795168}"/>
              </a:ext>
            </a:extLst>
          </p:cNvPr>
          <p:cNvCxnSpPr>
            <a:cxnSpLocks/>
          </p:cNvCxnSpPr>
          <p:nvPr userDrawn="1"/>
        </p:nvCxnSpPr>
        <p:spPr>
          <a:xfrm>
            <a:off x="203791" y="3539352"/>
            <a:ext cx="8736419" cy="0"/>
          </a:xfrm>
          <a:prstGeom prst="line">
            <a:avLst/>
          </a:prstGeom>
          <a:ln>
            <a:solidFill>
              <a:srgbClr val="BE1E2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66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E085-10A2-0C5D-EC1B-F4ECF75C5EC1}"/>
              </a:ext>
            </a:extLst>
          </p:cNvPr>
          <p:cNvSpPr>
            <a:spLocks noGrp="1"/>
          </p:cNvSpPr>
          <p:nvPr>
            <p:ph type="ctrTitle"/>
          </p:nvPr>
        </p:nvSpPr>
        <p:spPr>
          <a:xfrm>
            <a:off x="513907" y="454003"/>
            <a:ext cx="8116186" cy="3574473"/>
          </a:xfrm>
          <a:prstGeom prst="rect">
            <a:avLst/>
          </a:prstGeom>
        </p:spPr>
        <p:txBody>
          <a:bodyPr/>
          <a:lstStyle>
            <a:lvl1pPr algn="ctr">
              <a:defRPr/>
            </a:lvl1pPr>
          </a:lstStyle>
          <a:p>
            <a:endParaRPr lang="en-US" dirty="0"/>
          </a:p>
        </p:txBody>
      </p:sp>
    </p:spTree>
    <p:extLst>
      <p:ext uri="{BB962C8B-B14F-4D97-AF65-F5344CB8AC3E}">
        <p14:creationId xmlns:p14="http://schemas.microsoft.com/office/powerpoint/2010/main" val="71418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Text Placeholder 2"/>
          <p:cNvSpPr>
            <a:spLocks noGrp="1"/>
          </p:cNvSpPr>
          <p:nvPr>
            <p:ph idx="1" hasCustomPrompt="1"/>
          </p:nvPr>
        </p:nvSpPr>
        <p:spPr>
          <a:xfrm>
            <a:off x="457200" y="1070199"/>
            <a:ext cx="8229600" cy="3110492"/>
          </a:xfrm>
          <a:prstGeom prst="rect">
            <a:avLst/>
          </a:prstGeom>
        </p:spPr>
        <p:txBody>
          <a:bodyPr vert="horz" lIns="91440" tIns="45720" rIns="91440" bIns="45720" rtlCol="0">
            <a:normAutofit/>
          </a:bodyPr>
          <a:lstStyle>
            <a:lvl1pPr marL="400050" indent="-400050">
              <a:buClr>
                <a:srgbClr val="00806C"/>
              </a:buClr>
              <a:buSzPct val="130000"/>
              <a:buFont typeface="Wingdings" pitchFamily="2" charset="2"/>
              <a:buChar char="§"/>
              <a:tabLst/>
              <a:defRPr/>
            </a:lvl1pPr>
            <a:lvl2pPr marL="742950" indent="-285750">
              <a:buClr>
                <a:srgbClr val="00806C"/>
              </a:buClr>
              <a:buSzPct val="130000"/>
              <a:buFont typeface="Arial" panose="020B0604020202020204" pitchFamily="34" charset="0"/>
              <a:buChar char="•"/>
              <a:defRPr/>
            </a:lvl2pPr>
            <a:lvl3pPr marL="1035050" indent="-288925">
              <a:buClr>
                <a:srgbClr val="00806C"/>
              </a:buClr>
              <a:buSzPct val="100000"/>
              <a:buFont typeface="Courier New" panose="02070309020205020404" pitchFamily="49" charset="0"/>
              <a:buChar char="o"/>
              <a:tabLst/>
              <a:defRPr/>
            </a:lvl3pPr>
          </a:lstStyle>
          <a:p>
            <a:pPr lvl="0"/>
            <a:r>
              <a:rPr lang="en-US" dirty="0"/>
              <a:t>Click to edit Bullets</a:t>
            </a:r>
          </a:p>
          <a:p>
            <a:pPr lvl="1"/>
            <a:r>
              <a:rPr lang="en-US" dirty="0"/>
              <a:t>Second level</a:t>
            </a:r>
          </a:p>
          <a:p>
            <a:pPr lvl="2"/>
            <a:r>
              <a:rPr lang="en-US" dirty="0"/>
              <a:t>Third level</a:t>
            </a:r>
          </a:p>
        </p:txBody>
      </p:sp>
      <p:sp>
        <p:nvSpPr>
          <p:cNvPr id="3" name="Title Placeholder 1">
            <a:extLst>
              <a:ext uri="{FF2B5EF4-FFF2-40B4-BE49-F238E27FC236}">
                <a16:creationId xmlns:a16="http://schemas.microsoft.com/office/drawing/2014/main" id="{375B897A-05AA-98A5-A9F6-5418CE5BAD04}"/>
              </a:ext>
            </a:extLst>
          </p:cNvPr>
          <p:cNvSpPr>
            <a:spLocks noGrp="1"/>
          </p:cNvSpPr>
          <p:nvPr>
            <p:ph type="title" hasCustomPrompt="1"/>
          </p:nvPr>
        </p:nvSpPr>
        <p:spPr>
          <a:xfrm>
            <a:off x="457200" y="205979"/>
            <a:ext cx="8229600" cy="734738"/>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Title</a:t>
            </a:r>
          </a:p>
        </p:txBody>
      </p:sp>
      <p:cxnSp>
        <p:nvCxnSpPr>
          <p:cNvPr id="4" name="Straight Connector 3">
            <a:extLst>
              <a:ext uri="{FF2B5EF4-FFF2-40B4-BE49-F238E27FC236}">
                <a16:creationId xmlns:a16="http://schemas.microsoft.com/office/drawing/2014/main" id="{9F72ECDD-BB9D-D92A-D8F7-B41404685437}"/>
              </a:ext>
            </a:extLst>
          </p:cNvPr>
          <p:cNvCxnSpPr>
            <a:cxnSpLocks/>
          </p:cNvCxnSpPr>
          <p:nvPr userDrawn="1"/>
        </p:nvCxnSpPr>
        <p:spPr>
          <a:xfrm>
            <a:off x="203791" y="962810"/>
            <a:ext cx="8736419" cy="0"/>
          </a:xfrm>
          <a:prstGeom prst="line">
            <a:avLst/>
          </a:prstGeom>
          <a:ln>
            <a:solidFill>
              <a:srgbClr val="BE1E2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813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8" name="Title Placeholder 1"/>
          <p:cNvSpPr>
            <a:spLocks noGrp="1"/>
          </p:cNvSpPr>
          <p:nvPr>
            <p:ph type="title" hasCustomPrompt="1"/>
          </p:nvPr>
        </p:nvSpPr>
        <p:spPr>
          <a:xfrm>
            <a:off x="457200" y="205979"/>
            <a:ext cx="8229600" cy="734738"/>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Title</a:t>
            </a:r>
          </a:p>
        </p:txBody>
      </p:sp>
      <p:sp>
        <p:nvSpPr>
          <p:cNvPr id="19" name="Text Placeholder 2"/>
          <p:cNvSpPr>
            <a:spLocks noGrp="1"/>
          </p:cNvSpPr>
          <p:nvPr>
            <p:ph idx="1" hasCustomPrompt="1"/>
          </p:nvPr>
        </p:nvSpPr>
        <p:spPr>
          <a:xfrm>
            <a:off x="457200" y="1449493"/>
            <a:ext cx="8229600" cy="2731197"/>
          </a:xfrm>
          <a:prstGeom prst="rect">
            <a:avLst/>
          </a:prstGeom>
        </p:spPr>
        <p:txBody>
          <a:bodyPr vert="horz" lIns="91440" tIns="45720" rIns="91440" bIns="45720" rtlCol="0">
            <a:normAutofit/>
          </a:bodyPr>
          <a:lstStyle>
            <a:lvl1pPr marL="0" indent="0">
              <a:buNone/>
              <a:defRPr sz="2800"/>
            </a:lvl1pPr>
          </a:lstStyle>
          <a:p>
            <a:pPr lvl="0"/>
            <a:r>
              <a:rPr lang="en-US" dirty="0"/>
              <a:t>Click to edit paragraph Text</a:t>
            </a:r>
          </a:p>
        </p:txBody>
      </p:sp>
      <p:sp>
        <p:nvSpPr>
          <p:cNvPr id="2" name="TextBox 1"/>
          <p:cNvSpPr txBox="1"/>
          <p:nvPr userDrawn="1"/>
        </p:nvSpPr>
        <p:spPr>
          <a:xfrm>
            <a:off x="457200" y="1023767"/>
            <a:ext cx="8229600" cy="369332"/>
          </a:xfrm>
          <a:prstGeom prst="rect">
            <a:avLst/>
          </a:prstGeom>
          <a:noFill/>
        </p:spPr>
        <p:txBody>
          <a:bodyPr wrap="square" rtlCol="0">
            <a:spAutoFit/>
          </a:bodyPr>
          <a:lstStyle/>
          <a:p>
            <a:r>
              <a:rPr lang="en-US" cap="all" dirty="0">
                <a:solidFill>
                  <a:schemeClr val="tx2"/>
                </a:solidFill>
              </a:rPr>
              <a:t>Click to edit</a:t>
            </a:r>
            <a:r>
              <a:rPr lang="en-US" cap="all" baseline="0" dirty="0">
                <a:solidFill>
                  <a:schemeClr val="tx2"/>
                </a:solidFill>
              </a:rPr>
              <a:t> Subtitle</a:t>
            </a:r>
            <a:endParaRPr lang="en-US" cap="all" dirty="0">
              <a:solidFill>
                <a:schemeClr val="tx2"/>
              </a:solidFill>
            </a:endParaRPr>
          </a:p>
        </p:txBody>
      </p:sp>
      <p:cxnSp>
        <p:nvCxnSpPr>
          <p:cNvPr id="3" name="Straight Connector 2">
            <a:extLst>
              <a:ext uri="{FF2B5EF4-FFF2-40B4-BE49-F238E27FC236}">
                <a16:creationId xmlns:a16="http://schemas.microsoft.com/office/drawing/2014/main" id="{1141AC79-A5B3-D220-1A5A-4A242E94CFFD}"/>
              </a:ext>
            </a:extLst>
          </p:cNvPr>
          <p:cNvCxnSpPr>
            <a:cxnSpLocks/>
          </p:cNvCxnSpPr>
          <p:nvPr userDrawn="1"/>
        </p:nvCxnSpPr>
        <p:spPr>
          <a:xfrm>
            <a:off x="203791" y="962810"/>
            <a:ext cx="8736419" cy="0"/>
          </a:xfrm>
          <a:prstGeom prst="line">
            <a:avLst/>
          </a:prstGeom>
          <a:ln>
            <a:solidFill>
              <a:srgbClr val="BE1E2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62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0F90FD14-677E-6842-9EA4-3E0400007A33}"/>
              </a:ext>
            </a:extLst>
          </p:cNvPr>
          <p:cNvSpPr>
            <a:spLocks noGrp="1"/>
          </p:cNvSpPr>
          <p:nvPr>
            <p:ph idx="1" hasCustomPrompt="1"/>
          </p:nvPr>
        </p:nvSpPr>
        <p:spPr>
          <a:xfrm>
            <a:off x="457200" y="1083735"/>
            <a:ext cx="4025153" cy="3096952"/>
          </a:xfrm>
          <a:prstGeom prst="rect">
            <a:avLst/>
          </a:prstGeom>
        </p:spPr>
        <p:txBody>
          <a:bodyPr vert="horz" lIns="91440" tIns="45720" rIns="91440" bIns="45720" rtlCol="0">
            <a:normAutofit/>
          </a:bodyPr>
          <a:lstStyle>
            <a:lvl1pPr marL="347663" indent="-347663">
              <a:buClr>
                <a:srgbClr val="00806C"/>
              </a:buClr>
              <a:buSzPct val="130000"/>
              <a:buFont typeface="Wingdings" pitchFamily="2" charset="2"/>
              <a:buChar char="§"/>
              <a:tabLst/>
              <a:defRPr sz="2400"/>
            </a:lvl1pPr>
            <a:lvl2pPr marL="742950" indent="-285750">
              <a:buClr>
                <a:srgbClr val="00806C"/>
              </a:buClr>
              <a:buSzPct val="130000"/>
              <a:buFont typeface="Arial" panose="020B0604020202020204" pitchFamily="34" charset="0"/>
              <a:buChar char="•"/>
              <a:defRPr sz="2000"/>
            </a:lvl2pPr>
            <a:lvl3pPr marL="1035050" indent="-288925">
              <a:buClr>
                <a:srgbClr val="00806C"/>
              </a:buClr>
              <a:buSzPct val="100000"/>
              <a:buFont typeface="Courier New" panose="02070309020205020404" pitchFamily="49" charset="0"/>
              <a:buChar char="o"/>
              <a:tabLst/>
              <a:defRPr sz="1800"/>
            </a:lvl3pPr>
          </a:lstStyle>
          <a:p>
            <a:pPr lvl="0"/>
            <a:r>
              <a:rPr lang="en-US" dirty="0"/>
              <a:t>Click to edit Bullets</a:t>
            </a:r>
          </a:p>
          <a:p>
            <a:pPr lvl="1"/>
            <a:r>
              <a:rPr lang="en-US" dirty="0"/>
              <a:t>Second level</a:t>
            </a:r>
          </a:p>
          <a:p>
            <a:pPr lvl="2"/>
            <a:r>
              <a:rPr lang="en-US" dirty="0"/>
              <a:t>Third level</a:t>
            </a:r>
          </a:p>
        </p:txBody>
      </p:sp>
      <p:sp>
        <p:nvSpPr>
          <p:cNvPr id="16" name="Text Placeholder 2">
            <a:extLst>
              <a:ext uri="{FF2B5EF4-FFF2-40B4-BE49-F238E27FC236}">
                <a16:creationId xmlns:a16="http://schemas.microsoft.com/office/drawing/2014/main" id="{A555F088-5C6B-B04F-A1FF-2EAFAB35AC81}"/>
              </a:ext>
            </a:extLst>
          </p:cNvPr>
          <p:cNvSpPr>
            <a:spLocks noGrp="1"/>
          </p:cNvSpPr>
          <p:nvPr>
            <p:ph idx="11" hasCustomPrompt="1"/>
          </p:nvPr>
        </p:nvSpPr>
        <p:spPr>
          <a:xfrm>
            <a:off x="4661647" y="1096186"/>
            <a:ext cx="4025153" cy="3084498"/>
          </a:xfrm>
          <a:prstGeom prst="rect">
            <a:avLst/>
          </a:prstGeom>
        </p:spPr>
        <p:txBody>
          <a:bodyPr vert="horz" lIns="91440" tIns="45720" rIns="91440" bIns="45720" rtlCol="0">
            <a:normAutofit/>
          </a:bodyPr>
          <a:lstStyle>
            <a:lvl1pPr marL="347663" indent="-347663">
              <a:buClr>
                <a:srgbClr val="00806C"/>
              </a:buClr>
              <a:buSzPct val="130000"/>
              <a:buFont typeface="Wingdings" pitchFamily="2" charset="2"/>
              <a:buChar char="§"/>
              <a:tabLst/>
              <a:defRPr sz="2400"/>
            </a:lvl1pPr>
            <a:lvl2pPr marL="742950" indent="-285750">
              <a:buClr>
                <a:srgbClr val="00806C"/>
              </a:buClr>
              <a:buSzPct val="130000"/>
              <a:buFont typeface="Arial" panose="020B0604020202020204" pitchFamily="34" charset="0"/>
              <a:buChar char="•"/>
              <a:defRPr sz="2000"/>
            </a:lvl2pPr>
            <a:lvl3pPr marL="1035050" indent="-288925">
              <a:buClr>
                <a:srgbClr val="00806C"/>
              </a:buClr>
              <a:buSzPct val="100000"/>
              <a:buFont typeface="Courier New" panose="02070309020205020404" pitchFamily="49" charset="0"/>
              <a:buChar char="o"/>
              <a:tabLst/>
              <a:defRPr sz="1800"/>
            </a:lvl3pPr>
          </a:lstStyle>
          <a:p>
            <a:pPr lvl="0"/>
            <a:r>
              <a:rPr lang="en-US" dirty="0"/>
              <a:t>Click to edit Bullets</a:t>
            </a:r>
          </a:p>
          <a:p>
            <a:pPr lvl="1"/>
            <a:r>
              <a:rPr lang="en-US" dirty="0"/>
              <a:t>Second level</a:t>
            </a:r>
          </a:p>
          <a:p>
            <a:pPr lvl="2"/>
            <a:r>
              <a:rPr lang="en-US" dirty="0"/>
              <a:t>Third level</a:t>
            </a:r>
          </a:p>
        </p:txBody>
      </p:sp>
      <p:sp>
        <p:nvSpPr>
          <p:cNvPr id="2" name="Title Placeholder 1">
            <a:extLst>
              <a:ext uri="{FF2B5EF4-FFF2-40B4-BE49-F238E27FC236}">
                <a16:creationId xmlns:a16="http://schemas.microsoft.com/office/drawing/2014/main" id="{CCB4944D-92BD-DAAC-C83B-C9F6A3AFC2DF}"/>
              </a:ext>
            </a:extLst>
          </p:cNvPr>
          <p:cNvSpPr>
            <a:spLocks noGrp="1"/>
          </p:cNvSpPr>
          <p:nvPr>
            <p:ph type="title" hasCustomPrompt="1"/>
          </p:nvPr>
        </p:nvSpPr>
        <p:spPr>
          <a:xfrm>
            <a:off x="457200" y="205979"/>
            <a:ext cx="8229600" cy="734738"/>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Title</a:t>
            </a:r>
          </a:p>
        </p:txBody>
      </p:sp>
      <p:cxnSp>
        <p:nvCxnSpPr>
          <p:cNvPr id="3" name="Straight Connector 2">
            <a:extLst>
              <a:ext uri="{FF2B5EF4-FFF2-40B4-BE49-F238E27FC236}">
                <a16:creationId xmlns:a16="http://schemas.microsoft.com/office/drawing/2014/main" id="{412E36CA-24E8-8810-CB9C-AF929787D10B}"/>
              </a:ext>
            </a:extLst>
          </p:cNvPr>
          <p:cNvCxnSpPr>
            <a:cxnSpLocks/>
          </p:cNvCxnSpPr>
          <p:nvPr userDrawn="1"/>
        </p:nvCxnSpPr>
        <p:spPr>
          <a:xfrm>
            <a:off x="203791" y="962810"/>
            <a:ext cx="8736419" cy="0"/>
          </a:xfrm>
          <a:prstGeom prst="line">
            <a:avLst/>
          </a:prstGeom>
          <a:ln>
            <a:solidFill>
              <a:srgbClr val="BE1E2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3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791201" y="270956"/>
            <a:ext cx="3008314" cy="1819351"/>
          </a:xfrm>
          <a:prstGeom prst="rect">
            <a:avLst/>
          </a:prstGeom>
        </p:spPr>
        <p:txBody>
          <a:bodyPr anchor="t" anchorCtr="0"/>
          <a:lstStyle>
            <a:lvl1pPr algn="l">
              <a:defRPr>
                <a:solidFill>
                  <a:schemeClr val="accent1"/>
                </a:solidFill>
              </a:defRPr>
            </a:lvl1pPr>
          </a:lstStyle>
          <a:p>
            <a:r>
              <a:rPr lang="en-US" dirty="0"/>
              <a:t>Click to edit Title</a:t>
            </a:r>
          </a:p>
        </p:txBody>
      </p:sp>
      <p:sp>
        <p:nvSpPr>
          <p:cNvPr id="9" name="Content Placeholder 2"/>
          <p:cNvSpPr>
            <a:spLocks noGrp="1"/>
          </p:cNvSpPr>
          <p:nvPr>
            <p:ph idx="13" hasCustomPrompt="1"/>
          </p:nvPr>
        </p:nvSpPr>
        <p:spPr>
          <a:xfrm>
            <a:off x="5791201" y="2255520"/>
            <a:ext cx="3008314" cy="1755317"/>
          </a:xfrm>
          <a:prstGeom prst="rect">
            <a:avLst/>
          </a:prstGeom>
        </p:spPr>
        <p:txBody>
          <a:bodyPr>
            <a:normAutofit/>
          </a:bodyPr>
          <a:lstStyle>
            <a:lvl1pPr marL="0" indent="0">
              <a:buFontTx/>
              <a:buNone/>
              <a:defRPr sz="2400" baseline="0">
                <a:solidFill>
                  <a:schemeClr val="tx2"/>
                </a:solidFill>
              </a:defRPr>
            </a:lvl1pPr>
          </a:lstStyle>
          <a:p>
            <a:pPr lvl="0"/>
            <a:r>
              <a:rPr lang="en-US" dirty="0"/>
              <a:t>Click to edit Caption</a:t>
            </a:r>
          </a:p>
        </p:txBody>
      </p:sp>
      <p:sp>
        <p:nvSpPr>
          <p:cNvPr id="13" name="Picture Placeholder 2"/>
          <p:cNvSpPr>
            <a:spLocks noGrp="1"/>
          </p:cNvSpPr>
          <p:nvPr>
            <p:ph type="pic" idx="1" hasCustomPrompt="1"/>
          </p:nvPr>
        </p:nvSpPr>
        <p:spPr>
          <a:xfrm>
            <a:off x="277707" y="313070"/>
            <a:ext cx="5156711" cy="3838983"/>
          </a:xfrm>
          <a:prstGeom prst="rect">
            <a:avLst/>
          </a:prstGeom>
          <a:solidFill>
            <a:schemeClr val="tx2">
              <a:lumMod val="20000"/>
              <a:lumOff val="80000"/>
            </a:schemeClr>
          </a:solidFill>
          <a:ln w="79375" cap="flat">
            <a:solidFill>
              <a:schemeClr val="bg1"/>
            </a:solidFill>
            <a:miter lim="800000"/>
          </a:ln>
          <a:effectLst>
            <a:outerShdw blurRad="50800" dir="2700000" algn="tl" rotWithShape="0">
              <a:srgbClr val="000000">
                <a:alpha val="43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Picture</a:t>
            </a:r>
          </a:p>
        </p:txBody>
      </p:sp>
      <p:cxnSp>
        <p:nvCxnSpPr>
          <p:cNvPr id="3" name="Straight Connector 2">
            <a:extLst>
              <a:ext uri="{FF2B5EF4-FFF2-40B4-BE49-F238E27FC236}">
                <a16:creationId xmlns:a16="http://schemas.microsoft.com/office/drawing/2014/main" id="{E60C63CD-50FC-99F6-DA94-E3C23103E2E9}"/>
              </a:ext>
            </a:extLst>
          </p:cNvPr>
          <p:cNvCxnSpPr>
            <a:cxnSpLocks/>
          </p:cNvCxnSpPr>
          <p:nvPr userDrawn="1"/>
        </p:nvCxnSpPr>
        <p:spPr>
          <a:xfrm>
            <a:off x="5791201" y="2104850"/>
            <a:ext cx="3008314" cy="0"/>
          </a:xfrm>
          <a:prstGeom prst="line">
            <a:avLst/>
          </a:prstGeom>
          <a:ln>
            <a:solidFill>
              <a:srgbClr val="BE1E2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13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5AC736-7BD3-7942-A49C-F26180873A0A}"/>
              </a:ext>
            </a:extLst>
          </p:cNvPr>
          <p:cNvSpPr/>
          <p:nvPr userDrawn="1"/>
        </p:nvSpPr>
        <p:spPr>
          <a:xfrm>
            <a:off x="0" y="0"/>
            <a:ext cx="9144000" cy="1461155"/>
          </a:xfrm>
          <a:prstGeom prst="rect">
            <a:avLst/>
          </a:prstGeom>
          <a:gradFill>
            <a:gsLst>
              <a:gs pos="100000">
                <a:srgbClr val="00806C"/>
              </a:gs>
              <a:gs pos="25000">
                <a:srgbClr val="005A5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8" name="Picture Placeholder 2"/>
          <p:cNvSpPr>
            <a:spLocks noGrp="1"/>
          </p:cNvSpPr>
          <p:nvPr>
            <p:ph type="pic" idx="1" hasCustomPrompt="1"/>
          </p:nvPr>
        </p:nvSpPr>
        <p:spPr>
          <a:xfrm>
            <a:off x="504567" y="1257871"/>
            <a:ext cx="2960948" cy="2548742"/>
          </a:xfrm>
          <a:prstGeom prst="rect">
            <a:avLst/>
          </a:prstGeom>
          <a:solidFill>
            <a:schemeClr val="tx2">
              <a:lumMod val="20000"/>
              <a:lumOff val="80000"/>
            </a:schemeClr>
          </a:solidFill>
          <a:ln w="79375" cap="flat">
            <a:solidFill>
              <a:schemeClr val="bg1"/>
            </a:solidFill>
            <a:miter lim="800000"/>
          </a:ln>
          <a:effectLst>
            <a:outerShdw blurRad="50800" dir="2700000" algn="tl" rotWithShape="0">
              <a:srgbClr val="000000">
                <a:alpha val="43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Picture</a:t>
            </a:r>
          </a:p>
        </p:txBody>
      </p:sp>
      <p:sp>
        <p:nvSpPr>
          <p:cNvPr id="9" name="Content Placeholder 2"/>
          <p:cNvSpPr>
            <a:spLocks noGrp="1"/>
          </p:cNvSpPr>
          <p:nvPr>
            <p:ph idx="11" hasCustomPrompt="1"/>
          </p:nvPr>
        </p:nvSpPr>
        <p:spPr>
          <a:xfrm>
            <a:off x="3725333" y="1606699"/>
            <a:ext cx="4961466" cy="2624876"/>
          </a:xfrm>
          <a:prstGeom prst="rect">
            <a:avLst/>
          </a:prstGeom>
        </p:spPr>
        <p:txBody>
          <a:bodyPr>
            <a:normAutofit/>
          </a:bodyPr>
          <a:lstStyle>
            <a:lvl1pPr marL="0" indent="0">
              <a:buFontTx/>
              <a:buNone/>
              <a:defRPr sz="2400"/>
            </a:lvl1pPr>
          </a:lstStyle>
          <a:p>
            <a:pPr lvl="0"/>
            <a:r>
              <a:rPr lang="en-US" dirty="0"/>
              <a:t>Click to add Presenter Bio/Info</a:t>
            </a:r>
          </a:p>
        </p:txBody>
      </p:sp>
      <p:sp>
        <p:nvSpPr>
          <p:cNvPr id="10" name="Title Placeholder 1"/>
          <p:cNvSpPr>
            <a:spLocks noGrp="1"/>
          </p:cNvSpPr>
          <p:nvPr>
            <p:ph type="title" hasCustomPrompt="1"/>
          </p:nvPr>
        </p:nvSpPr>
        <p:spPr>
          <a:xfrm>
            <a:off x="457200" y="205979"/>
            <a:ext cx="8229600" cy="857250"/>
          </a:xfrm>
          <a:prstGeom prst="rect">
            <a:avLst/>
          </a:prstGeom>
        </p:spPr>
        <p:txBody>
          <a:bodyPr vert="horz" lIns="91440" tIns="45720" rIns="91440" bIns="45720" rtlCol="0" anchor="ctr">
            <a:normAutofit/>
          </a:bodyPr>
          <a:lstStyle>
            <a:lvl1pPr>
              <a:defRPr>
                <a:solidFill>
                  <a:srgbClr val="FFFFFF"/>
                </a:solidFill>
              </a:defRPr>
            </a:lvl1pPr>
          </a:lstStyle>
          <a:p>
            <a:r>
              <a:rPr lang="en-US" dirty="0"/>
              <a:t>Click to edit About Us</a:t>
            </a:r>
          </a:p>
        </p:txBody>
      </p:sp>
      <p:sp>
        <p:nvSpPr>
          <p:cNvPr id="15" name="Content Placeholder 2"/>
          <p:cNvSpPr>
            <a:spLocks noGrp="1"/>
          </p:cNvSpPr>
          <p:nvPr>
            <p:ph idx="13" hasCustomPrompt="1"/>
          </p:nvPr>
        </p:nvSpPr>
        <p:spPr>
          <a:xfrm>
            <a:off x="457201" y="3918780"/>
            <a:ext cx="3008314" cy="395833"/>
          </a:xfrm>
          <a:prstGeom prst="rect">
            <a:avLst/>
          </a:prstGeom>
        </p:spPr>
        <p:txBody>
          <a:bodyPr>
            <a:normAutofit/>
          </a:bodyPr>
          <a:lstStyle>
            <a:lvl1pPr marL="0" indent="0" algn="ctr">
              <a:buFontTx/>
              <a:buNone/>
              <a:defRPr sz="1600" baseline="0">
                <a:solidFill>
                  <a:schemeClr val="tx2"/>
                </a:solidFill>
              </a:defRPr>
            </a:lvl1pPr>
          </a:lstStyle>
          <a:p>
            <a:pPr lvl="0"/>
            <a:r>
              <a:rPr lang="en-US" dirty="0"/>
              <a:t>Click to edit Caption</a:t>
            </a:r>
          </a:p>
        </p:txBody>
      </p:sp>
    </p:spTree>
    <p:extLst>
      <p:ext uri="{BB962C8B-B14F-4D97-AF65-F5344CB8AC3E}">
        <p14:creationId xmlns:p14="http://schemas.microsoft.com/office/powerpoint/2010/main" val="34642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457200" y="1200151"/>
            <a:ext cx="8229600" cy="3017007"/>
          </a:xfrm>
          <a:prstGeom prst="rect">
            <a:avLst/>
          </a:prstGeom>
        </p:spPr>
        <p:txBody>
          <a:bodyPr vert="horz" lIns="91440" tIns="45720" rIns="91440" bIns="45720" rtlCol="0">
            <a:normAutofit/>
          </a:bodyPr>
          <a:lstStyle/>
          <a:p>
            <a:pPr lvl="0"/>
            <a:r>
              <a:rPr lang="en-US" dirty="0"/>
              <a:t>Click to edit Bullets</a:t>
            </a:r>
          </a:p>
          <a:p>
            <a:pPr lvl="1"/>
            <a:r>
              <a:rPr lang="en-US" dirty="0"/>
              <a:t>Second level</a:t>
            </a:r>
          </a:p>
          <a:p>
            <a:pPr lvl="2"/>
            <a:r>
              <a:rPr lang="en-US" dirty="0"/>
              <a:t>Third level</a:t>
            </a:r>
          </a:p>
        </p:txBody>
      </p:sp>
    </p:spTree>
    <p:extLst>
      <p:ext uri="{BB962C8B-B14F-4D97-AF65-F5344CB8AC3E}">
        <p14:creationId xmlns:p14="http://schemas.microsoft.com/office/powerpoint/2010/main" val="3328465070"/>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4" r:id="rId3"/>
    <p:sldLayoutId id="2147483660" r:id="rId4"/>
    <p:sldLayoutId id="2147483658" r:id="rId5"/>
    <p:sldLayoutId id="2147483656" r:id="rId6"/>
    <p:sldLayoutId id="2147483659" r:id="rId7"/>
  </p:sldLayoutIdLst>
  <p:txStyles>
    <p:titleStyle>
      <a:lvl1pPr algn="l" defTabSz="457200" rtl="0" eaLnBrk="1" latinLnBrk="0" hangingPunct="1">
        <a:spcBef>
          <a:spcPct val="0"/>
        </a:spcBef>
        <a:buNone/>
        <a:defRPr sz="4000" b="1" kern="1200">
          <a:solidFill>
            <a:schemeClr val="accent1"/>
          </a:solidFill>
          <a:latin typeface="+mj-lt"/>
          <a:ea typeface="+mj-ea"/>
          <a:cs typeface="+mj-cs"/>
        </a:defRPr>
      </a:lvl1pPr>
    </p:titleStyle>
    <p:bodyStyle>
      <a:lvl1pPr marL="401638" indent="-393700" algn="l" defTabSz="457200" rtl="0" eaLnBrk="1" latinLnBrk="0" hangingPunct="1">
        <a:spcBef>
          <a:spcPct val="20000"/>
        </a:spcBef>
        <a:buClr>
          <a:srgbClr val="00806C"/>
        </a:buClr>
        <a:buSzPct val="130000"/>
        <a:buFont typeface="Wingdings" pitchFamily="2" charset="2"/>
        <a:buChar char="§"/>
        <a:tabLst/>
        <a:defRPr sz="3200" kern="1200">
          <a:solidFill>
            <a:schemeClr val="tx1"/>
          </a:solidFill>
          <a:latin typeface="+mn-lt"/>
          <a:ea typeface="+mn-ea"/>
          <a:cs typeface="+mn-cs"/>
        </a:defRPr>
      </a:lvl1pPr>
      <a:lvl2pPr marL="804863" indent="-341313" algn="l" defTabSz="457200" rtl="0" eaLnBrk="1" latinLnBrk="0" hangingPunct="1">
        <a:spcBef>
          <a:spcPct val="20000"/>
        </a:spcBef>
        <a:buClr>
          <a:srgbClr val="00806C"/>
        </a:buClr>
        <a:buSzPct val="120000"/>
        <a:buFont typeface="Arial" panose="020B0604020202020204" pitchFamily="34" charset="0"/>
        <a:buChar char="•"/>
        <a:tabLst/>
        <a:defRPr sz="2800" kern="1200">
          <a:solidFill>
            <a:schemeClr val="tx1"/>
          </a:solidFill>
          <a:latin typeface="+mn-lt"/>
          <a:ea typeface="+mn-ea"/>
          <a:cs typeface="+mn-cs"/>
        </a:defRPr>
      </a:lvl2pPr>
      <a:lvl3pPr marL="1090613" indent="-285750" algn="l" defTabSz="457200" rtl="0" eaLnBrk="1" latinLnBrk="0" hangingPunct="1">
        <a:spcBef>
          <a:spcPct val="20000"/>
        </a:spcBef>
        <a:buClr>
          <a:srgbClr val="00806C"/>
        </a:buClr>
        <a:buSzPct val="90000"/>
        <a:buFont typeface="Courier New" panose="02070309020205020404" pitchFamily="49" charset="0"/>
        <a:buChar char="o"/>
        <a:tabLst/>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6017/ital.v40i2.12987"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www.proquest.com/dissertations-theses/putrefaction-digital-scholarship-how-link-rot/docview/2841257231/" TargetMode="External"/><Relationship Id="rId5" Type="http://schemas.openxmlformats.org/officeDocument/2006/relationships/hyperlink" Target="http://dx.doi.org/10.1108/GKMC-06-2019-0067" TargetMode="External"/><Relationship Id="rId4" Type="http://schemas.openxmlformats.org/officeDocument/2006/relationships/hyperlink" Target="https://doi.org/10.1007/s00799-021-00315-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80/10508422.2018.1559064" TargetMode="External"/><Relationship Id="rId2" Type="http://schemas.openxmlformats.org/officeDocument/2006/relationships/hyperlink" Target="https://doi.org/10.1371/journal.pcbi.1006036" TargetMode="External"/><Relationship Id="rId1" Type="http://schemas.openxmlformats.org/officeDocument/2006/relationships/slideLayout" Target="../slideLayouts/slideLayout4.xml"/><Relationship Id="rId5" Type="http://schemas.openxmlformats.org/officeDocument/2006/relationships/hyperlink" Target="https://www.jstor.org/stable/j.ctv3t5qxw.16" TargetMode="External"/><Relationship Id="rId4" Type="http://schemas.openxmlformats.org/officeDocument/2006/relationships/hyperlink" Target="https://doi.org/10.1038/d41586-023-03974-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5CBC7-9612-F3FC-5E50-8640F1B8730C}"/>
              </a:ext>
            </a:extLst>
          </p:cNvPr>
          <p:cNvSpPr>
            <a:spLocks noGrp="1"/>
          </p:cNvSpPr>
          <p:nvPr>
            <p:ph type="ctrTitle"/>
          </p:nvPr>
        </p:nvSpPr>
        <p:spPr/>
        <p:txBody>
          <a:bodyPr>
            <a:normAutofit fontScale="90000"/>
          </a:bodyPr>
          <a:lstStyle/>
          <a:p>
            <a:r>
              <a:rPr lang="en-US" dirty="0"/>
              <a:t>Rotting Research: </a:t>
            </a:r>
            <a:br>
              <a:rPr lang="en-US" dirty="0"/>
            </a:br>
            <a:r>
              <a:rPr lang="en-US" dirty="0"/>
              <a:t>How Link Rot Impacts the Integrity of Scholarly Publishing</a:t>
            </a:r>
          </a:p>
        </p:txBody>
      </p:sp>
      <p:sp>
        <p:nvSpPr>
          <p:cNvPr id="5" name="Subtitle 4">
            <a:extLst>
              <a:ext uri="{FF2B5EF4-FFF2-40B4-BE49-F238E27FC236}">
                <a16:creationId xmlns:a16="http://schemas.microsoft.com/office/drawing/2014/main" id="{558222CD-2EAE-FC5F-60F2-FAD6659FBC1F}"/>
              </a:ext>
            </a:extLst>
          </p:cNvPr>
          <p:cNvSpPr>
            <a:spLocks noGrp="1"/>
          </p:cNvSpPr>
          <p:nvPr>
            <p:ph type="subTitle" idx="1"/>
          </p:nvPr>
        </p:nvSpPr>
        <p:spPr/>
        <p:txBody>
          <a:bodyPr/>
          <a:lstStyle/>
          <a:p>
            <a:r>
              <a:rPr lang="en-US" dirty="0"/>
              <a:t>Dr. Marshal A. Miller</a:t>
            </a:r>
          </a:p>
        </p:txBody>
      </p:sp>
    </p:spTree>
    <p:extLst>
      <p:ext uri="{BB962C8B-B14F-4D97-AF65-F5344CB8AC3E}">
        <p14:creationId xmlns:p14="http://schemas.microsoft.com/office/powerpoint/2010/main" val="407937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How Does This Affect Research?</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a:bodyPr>
          <a:lstStyle/>
          <a:p>
            <a:r>
              <a:rPr lang="en-US" b="1" dirty="0"/>
              <a:t>Retracted Publications:</a:t>
            </a:r>
          </a:p>
          <a:p>
            <a:pPr marL="457200" indent="-457200">
              <a:buFont typeface="Wingdings" panose="05000000000000000000" pitchFamily="2" charset="2"/>
              <a:buChar char="§"/>
            </a:pPr>
            <a:r>
              <a:rPr lang="en-US" sz="2400" dirty="0"/>
              <a:t>The number of retractions issued for research articles in 2023 passed 10,000 in early December. </a:t>
            </a:r>
            <a:r>
              <a:rPr lang="en-US" sz="2400" baseline="30000" dirty="0"/>
              <a:t>8</a:t>
            </a:r>
          </a:p>
          <a:p>
            <a:pPr marL="457200" indent="-457200" algn="l">
              <a:buFont typeface="Wingdings" panose="05000000000000000000" pitchFamily="2" charset="2"/>
              <a:buChar char="§"/>
            </a:pPr>
            <a:r>
              <a:rPr lang="en-US" sz="2400" dirty="0"/>
              <a:t>Retractions to articles ratio rises 0.2% every year. </a:t>
            </a:r>
            <a:r>
              <a:rPr lang="en-US" sz="2400" baseline="30000" dirty="0"/>
              <a:t>8 </a:t>
            </a:r>
            <a:endParaRPr lang="en-US" sz="2400" dirty="0"/>
          </a:p>
          <a:p>
            <a:pPr marL="457200" indent="-457200" algn="l">
              <a:buFont typeface="Wingdings" panose="05000000000000000000" pitchFamily="2" charset="2"/>
              <a:buChar char="§"/>
            </a:pPr>
            <a:r>
              <a:rPr lang="en-US" sz="2400" dirty="0"/>
              <a:t>Wiley’s articles were cited more than 35,000 times. </a:t>
            </a:r>
            <a:r>
              <a:rPr lang="en-US" sz="2400" b="0" i="0" u="none" strike="noStrike" baseline="30000" dirty="0"/>
              <a:t>8</a:t>
            </a:r>
            <a:endParaRPr lang="en-US" sz="2400" dirty="0"/>
          </a:p>
        </p:txBody>
      </p:sp>
    </p:spTree>
    <p:extLst>
      <p:ext uri="{BB962C8B-B14F-4D97-AF65-F5344CB8AC3E}">
        <p14:creationId xmlns:p14="http://schemas.microsoft.com/office/powerpoint/2010/main" val="126404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5FA54-AA1C-D18E-9AB4-EAF765C1D60B}"/>
              </a:ext>
            </a:extLst>
          </p:cNvPr>
          <p:cNvSpPr>
            <a:spLocks noGrp="1"/>
          </p:cNvSpPr>
          <p:nvPr>
            <p:ph idx="1"/>
          </p:nvPr>
        </p:nvSpPr>
        <p:spPr>
          <a:xfrm>
            <a:off x="457200" y="1070199"/>
            <a:ext cx="8229600" cy="3110492"/>
          </a:xfrm>
        </p:spPr>
        <p:txBody>
          <a:bodyPr>
            <a:normAutofit/>
          </a:bodyPr>
          <a:lstStyle/>
          <a:p>
            <a:pPr marL="457200" indent="-457200">
              <a:lnSpc>
                <a:spcPct val="90000"/>
              </a:lnSpc>
              <a:buFont typeface="Wingdings" panose="05000000000000000000" pitchFamily="2" charset="2"/>
              <a:buChar char="§"/>
            </a:pPr>
            <a:r>
              <a:rPr lang="en-US" sz="2000"/>
              <a:t>2,500 peer-reviewed scholarly articles.</a:t>
            </a:r>
          </a:p>
          <a:p>
            <a:pPr marL="457200" indent="-457200">
              <a:lnSpc>
                <a:spcPct val="90000"/>
              </a:lnSpc>
              <a:buFont typeface="Wingdings" panose="05000000000000000000" pitchFamily="2" charset="2"/>
              <a:buChar char="§"/>
            </a:pPr>
            <a:r>
              <a:rPr lang="en-US" sz="2000"/>
              <a:t>Published between 2013 and 2022. 250 publications per year.</a:t>
            </a:r>
          </a:p>
          <a:p>
            <a:pPr marL="457200" indent="-457200">
              <a:lnSpc>
                <a:spcPct val="90000"/>
              </a:lnSpc>
              <a:buFont typeface="Wingdings" panose="05000000000000000000" pitchFamily="2" charset="2"/>
              <a:buChar char="§"/>
            </a:pPr>
            <a:r>
              <a:rPr lang="en-US" sz="2000"/>
              <a:t>500 publications from each of the 5 disciplines:</a:t>
            </a:r>
          </a:p>
          <a:p>
            <a:pPr lvl="1">
              <a:lnSpc>
                <a:spcPct val="90000"/>
              </a:lnSpc>
              <a:buFont typeface="Wingdings" panose="05000000000000000000" pitchFamily="2" charset="2"/>
              <a:buChar char="q"/>
            </a:pPr>
            <a:r>
              <a:rPr lang="en-US" sz="2000"/>
              <a:t>Arts &amp; Humanities</a:t>
            </a:r>
          </a:p>
          <a:p>
            <a:pPr lvl="1">
              <a:lnSpc>
                <a:spcPct val="90000"/>
              </a:lnSpc>
              <a:buFont typeface="Wingdings" panose="05000000000000000000" pitchFamily="2" charset="2"/>
              <a:buChar char="q"/>
            </a:pPr>
            <a:r>
              <a:rPr lang="en-US" sz="2000"/>
              <a:t>Business</a:t>
            </a:r>
          </a:p>
          <a:p>
            <a:pPr lvl="1">
              <a:lnSpc>
                <a:spcPct val="90000"/>
              </a:lnSpc>
              <a:buFont typeface="Wingdings" panose="05000000000000000000" pitchFamily="2" charset="2"/>
              <a:buChar char="q"/>
            </a:pPr>
            <a:r>
              <a:rPr lang="en-US" sz="2000"/>
              <a:t>Health and Medicine</a:t>
            </a:r>
          </a:p>
          <a:p>
            <a:pPr lvl="1">
              <a:lnSpc>
                <a:spcPct val="90000"/>
              </a:lnSpc>
              <a:buFont typeface="Wingdings" panose="05000000000000000000" pitchFamily="2" charset="2"/>
              <a:buChar char="q"/>
            </a:pPr>
            <a:r>
              <a:rPr lang="en-US" sz="2000"/>
              <a:t>Science, Math, and Technology</a:t>
            </a:r>
          </a:p>
          <a:p>
            <a:pPr lvl="1">
              <a:lnSpc>
                <a:spcPct val="90000"/>
              </a:lnSpc>
              <a:buFont typeface="Wingdings" panose="05000000000000000000" pitchFamily="2" charset="2"/>
              <a:buChar char="q"/>
            </a:pPr>
            <a:r>
              <a:rPr lang="en-US" sz="2000"/>
              <a:t>Social Sciences</a:t>
            </a:r>
          </a:p>
          <a:p>
            <a:pPr>
              <a:lnSpc>
                <a:spcPct val="90000"/>
              </a:lnSpc>
            </a:pPr>
            <a:endParaRPr lang="en-US" sz="2000"/>
          </a:p>
        </p:txBody>
      </p:sp>
      <p:sp>
        <p:nvSpPr>
          <p:cNvPr id="5" name="Title 4">
            <a:extLst>
              <a:ext uri="{FF2B5EF4-FFF2-40B4-BE49-F238E27FC236}">
                <a16:creationId xmlns:a16="http://schemas.microsoft.com/office/drawing/2014/main" id="{8656D822-A16C-27EC-F7D3-8894F12C55D8}"/>
              </a:ext>
            </a:extLst>
          </p:cNvPr>
          <p:cNvSpPr>
            <a:spLocks noGrp="1"/>
          </p:cNvSpPr>
          <p:nvPr>
            <p:ph type="title"/>
          </p:nvPr>
        </p:nvSpPr>
        <p:spPr>
          <a:xfrm>
            <a:off x="457200" y="205979"/>
            <a:ext cx="8229600" cy="734738"/>
          </a:xfrm>
        </p:spPr>
        <p:txBody>
          <a:bodyPr anchor="ctr">
            <a:normAutofit/>
          </a:bodyPr>
          <a:lstStyle/>
          <a:p>
            <a:r>
              <a:rPr lang="en-US" dirty="0"/>
              <a:t>Rotting Research: The Study</a:t>
            </a:r>
          </a:p>
        </p:txBody>
      </p:sp>
    </p:spTree>
    <p:extLst>
      <p:ext uri="{BB962C8B-B14F-4D97-AF65-F5344CB8AC3E}">
        <p14:creationId xmlns:p14="http://schemas.microsoft.com/office/powerpoint/2010/main" val="407987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Rotting Research: The Study</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a:bodyPr>
          <a:lstStyle/>
          <a:p>
            <a:pPr marL="457200" indent="-457200">
              <a:buFont typeface="Wingdings" panose="05000000000000000000" pitchFamily="2" charset="2"/>
              <a:buChar char="§"/>
            </a:pPr>
            <a:r>
              <a:rPr lang="en-US" sz="2400" dirty="0"/>
              <a:t>The overall percentage of broken links was 36%. </a:t>
            </a:r>
            <a:r>
              <a:rPr lang="en-US" sz="2400" baseline="30000" dirty="0"/>
              <a:t>5</a:t>
            </a:r>
          </a:p>
          <a:p>
            <a:pPr marL="457200" indent="-457200">
              <a:buFont typeface="Wingdings" panose="05000000000000000000" pitchFamily="2" charset="2"/>
              <a:buChar char="§"/>
            </a:pPr>
            <a:r>
              <a:rPr lang="en-US" sz="2400" dirty="0"/>
              <a:t>The overall percentage of broken DOIs was 37%.</a:t>
            </a:r>
            <a:r>
              <a:rPr lang="en-US" sz="2400" baseline="30000" dirty="0"/>
              <a:t> 5</a:t>
            </a:r>
            <a:endParaRPr lang="en-US" sz="2400" dirty="0"/>
          </a:p>
          <a:p>
            <a:pPr marL="457200" indent="-457200">
              <a:buFont typeface="Wingdings" panose="05000000000000000000" pitchFamily="2" charset="2"/>
              <a:buChar char="§"/>
            </a:pPr>
            <a:r>
              <a:rPr lang="en-US" sz="2400" dirty="0"/>
              <a:t>Results aligned with previous studies.</a:t>
            </a:r>
            <a:r>
              <a:rPr lang="en-US" sz="2400" baseline="30000" dirty="0"/>
              <a:t> 5</a:t>
            </a:r>
            <a:endParaRPr lang="en-US" sz="2400" dirty="0"/>
          </a:p>
          <a:p>
            <a:pPr algn="l"/>
            <a:endParaRPr lang="en-US" dirty="0"/>
          </a:p>
        </p:txBody>
      </p:sp>
    </p:spTree>
    <p:extLst>
      <p:ext uri="{BB962C8B-B14F-4D97-AF65-F5344CB8AC3E}">
        <p14:creationId xmlns:p14="http://schemas.microsoft.com/office/powerpoint/2010/main" val="73699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5EBDD73-A85B-8CD4-F1D6-30C9413A2CC9}"/>
              </a:ext>
            </a:extLst>
          </p:cNvPr>
          <p:cNvGraphicFramePr>
            <a:graphicFrameLocks noGrp="1"/>
          </p:cNvGraphicFramePr>
          <p:nvPr>
            <p:ph idx="1"/>
            <p:extLst>
              <p:ext uri="{D42A27DB-BD31-4B8C-83A1-F6EECF244321}">
                <p14:modId xmlns:p14="http://schemas.microsoft.com/office/powerpoint/2010/main" val="1469817688"/>
              </p:ext>
            </p:extLst>
          </p:nvPr>
        </p:nvGraphicFramePr>
        <p:xfrm>
          <a:off x="457200" y="1084263"/>
          <a:ext cx="4025900" cy="3097212"/>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a:extLst>
              <a:ext uri="{FF2B5EF4-FFF2-40B4-BE49-F238E27FC236}">
                <a16:creationId xmlns:a16="http://schemas.microsoft.com/office/drawing/2014/main" id="{B7BE0565-B3A3-EBD0-5E62-D8720996782D}"/>
              </a:ext>
            </a:extLst>
          </p:cNvPr>
          <p:cNvSpPr>
            <a:spLocks noGrp="1"/>
          </p:cNvSpPr>
          <p:nvPr>
            <p:ph idx="11"/>
          </p:nvPr>
        </p:nvSpPr>
        <p:spPr>
          <a:xfrm>
            <a:off x="3666745" y="1170129"/>
            <a:ext cx="5559552" cy="3084498"/>
          </a:xfrm>
        </p:spPr>
        <p:txBody>
          <a:bodyPr/>
          <a:lstStyle/>
          <a:p>
            <a:pPr>
              <a:lnSpc>
                <a:spcPct val="90000"/>
              </a:lnSpc>
            </a:pPr>
            <a:r>
              <a:rPr lang="en-US" sz="2000" dirty="0"/>
              <a:t>Mean of broken links by academic domain.</a:t>
            </a:r>
            <a:r>
              <a:rPr lang="en-US" sz="2000" baseline="30000" dirty="0"/>
              <a:t> 5</a:t>
            </a:r>
            <a:endParaRPr lang="en-US" sz="2000" dirty="0"/>
          </a:p>
          <a:p>
            <a:pPr lvl="1">
              <a:lnSpc>
                <a:spcPct val="90000"/>
              </a:lnSpc>
              <a:buFont typeface="Wingdings" panose="05000000000000000000" pitchFamily="2" charset="2"/>
              <a:buChar char="§"/>
            </a:pPr>
            <a:r>
              <a:rPr lang="en-US" dirty="0"/>
              <a:t>Arts &amp; Humanities – 39%</a:t>
            </a:r>
          </a:p>
          <a:p>
            <a:pPr lvl="1">
              <a:lnSpc>
                <a:spcPct val="90000"/>
              </a:lnSpc>
              <a:buFont typeface="Wingdings" panose="05000000000000000000" pitchFamily="2" charset="2"/>
              <a:buChar char="§"/>
            </a:pPr>
            <a:r>
              <a:rPr lang="en-US" dirty="0"/>
              <a:t>Business – 39%</a:t>
            </a:r>
          </a:p>
          <a:p>
            <a:pPr lvl="1">
              <a:lnSpc>
                <a:spcPct val="90000"/>
              </a:lnSpc>
              <a:buFont typeface="Wingdings" panose="05000000000000000000" pitchFamily="2" charset="2"/>
              <a:buChar char="§"/>
            </a:pPr>
            <a:r>
              <a:rPr lang="en-US" dirty="0"/>
              <a:t>Health &amp; Medicine – 32%</a:t>
            </a:r>
          </a:p>
          <a:p>
            <a:pPr lvl="1">
              <a:lnSpc>
                <a:spcPct val="90000"/>
              </a:lnSpc>
              <a:buFont typeface="Wingdings" panose="05000000000000000000" pitchFamily="2" charset="2"/>
              <a:buChar char="§"/>
            </a:pPr>
            <a:r>
              <a:rPr lang="en-US" dirty="0"/>
              <a:t>Science, Math, &amp; Technology – 34%</a:t>
            </a:r>
          </a:p>
          <a:p>
            <a:pPr lvl="1">
              <a:lnSpc>
                <a:spcPct val="90000"/>
              </a:lnSpc>
              <a:buFont typeface="Wingdings" panose="05000000000000000000" pitchFamily="2" charset="2"/>
              <a:buChar char="§"/>
            </a:pPr>
            <a:r>
              <a:rPr lang="en-US" dirty="0"/>
              <a:t>Social Sciences – 37%</a:t>
            </a:r>
          </a:p>
          <a:p>
            <a:endParaRPr lang="en-US" dirty="0"/>
          </a:p>
        </p:txBody>
      </p:sp>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734738"/>
          </a:xfrm>
        </p:spPr>
        <p:txBody>
          <a:bodyPr anchor="ctr">
            <a:normAutofit/>
          </a:bodyPr>
          <a:lstStyle/>
          <a:p>
            <a:r>
              <a:rPr lang="en-US" dirty="0"/>
              <a:t>Rotting Research: The Study</a:t>
            </a:r>
          </a:p>
        </p:txBody>
      </p:sp>
    </p:spTree>
    <p:extLst>
      <p:ext uri="{BB962C8B-B14F-4D97-AF65-F5344CB8AC3E}">
        <p14:creationId xmlns:p14="http://schemas.microsoft.com/office/powerpoint/2010/main" val="26223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a:xfrm>
            <a:off x="109728" y="1175175"/>
            <a:ext cx="5998464" cy="3096952"/>
          </a:xfrm>
        </p:spPr>
        <p:txBody>
          <a:bodyPr>
            <a:normAutofit/>
          </a:bodyPr>
          <a:lstStyle/>
          <a:p>
            <a:pPr>
              <a:lnSpc>
                <a:spcPct val="90000"/>
              </a:lnSpc>
            </a:pPr>
            <a:r>
              <a:rPr lang="en-US" sz="2000" dirty="0"/>
              <a:t>Mean of broken DOIs by academic domain.</a:t>
            </a:r>
            <a:r>
              <a:rPr lang="en-US" sz="2000" baseline="30000" dirty="0"/>
              <a:t> 5</a:t>
            </a:r>
            <a:endParaRPr lang="en-US" sz="2000" dirty="0"/>
          </a:p>
          <a:p>
            <a:pPr lvl="1">
              <a:lnSpc>
                <a:spcPct val="90000"/>
              </a:lnSpc>
              <a:buFont typeface="Wingdings" panose="05000000000000000000" pitchFamily="2" charset="2"/>
              <a:buChar char="§"/>
            </a:pPr>
            <a:r>
              <a:rPr lang="en-US" dirty="0"/>
              <a:t>Arts &amp; Humanities – 42%</a:t>
            </a:r>
          </a:p>
          <a:p>
            <a:pPr lvl="1">
              <a:lnSpc>
                <a:spcPct val="90000"/>
              </a:lnSpc>
              <a:buFont typeface="Wingdings" panose="05000000000000000000" pitchFamily="2" charset="2"/>
              <a:buChar char="§"/>
            </a:pPr>
            <a:r>
              <a:rPr lang="en-US" dirty="0"/>
              <a:t>Business – 44%</a:t>
            </a:r>
          </a:p>
          <a:p>
            <a:pPr lvl="1">
              <a:lnSpc>
                <a:spcPct val="90000"/>
              </a:lnSpc>
              <a:buFont typeface="Wingdings" panose="05000000000000000000" pitchFamily="2" charset="2"/>
              <a:buChar char="§"/>
            </a:pPr>
            <a:r>
              <a:rPr lang="en-US" dirty="0"/>
              <a:t>Health &amp; Medicine – 33%</a:t>
            </a:r>
          </a:p>
          <a:p>
            <a:pPr lvl="1">
              <a:lnSpc>
                <a:spcPct val="90000"/>
              </a:lnSpc>
              <a:buFont typeface="Wingdings" panose="05000000000000000000" pitchFamily="2" charset="2"/>
              <a:buChar char="§"/>
            </a:pPr>
            <a:r>
              <a:rPr lang="en-US" dirty="0"/>
              <a:t>Science, Math, &amp; Technology – 23%</a:t>
            </a:r>
          </a:p>
          <a:p>
            <a:pPr lvl="1">
              <a:lnSpc>
                <a:spcPct val="90000"/>
              </a:lnSpc>
              <a:buFont typeface="Wingdings" panose="05000000000000000000" pitchFamily="2" charset="2"/>
              <a:buChar char="§"/>
            </a:pPr>
            <a:r>
              <a:rPr lang="en-US" dirty="0"/>
              <a:t>Social Sciences – 40%</a:t>
            </a:r>
          </a:p>
          <a:p>
            <a:pPr>
              <a:lnSpc>
                <a:spcPct val="90000"/>
              </a:lnSpc>
            </a:pPr>
            <a:endParaRPr lang="en-US" sz="2000" dirty="0"/>
          </a:p>
          <a:p>
            <a:pPr>
              <a:lnSpc>
                <a:spcPct val="90000"/>
              </a:lnSpc>
            </a:pPr>
            <a:endParaRPr lang="en-US" sz="2000" dirty="0"/>
          </a:p>
        </p:txBody>
      </p:sp>
      <p:graphicFrame>
        <p:nvGraphicFramePr>
          <p:cNvPr id="6" name="Content Placeholder 5">
            <a:extLst>
              <a:ext uri="{FF2B5EF4-FFF2-40B4-BE49-F238E27FC236}">
                <a16:creationId xmlns:a16="http://schemas.microsoft.com/office/drawing/2014/main" id="{12DADA47-F277-A2E9-7557-2515F1B696EC}"/>
              </a:ext>
            </a:extLst>
          </p:cNvPr>
          <p:cNvGraphicFramePr>
            <a:graphicFrameLocks noGrp="1"/>
          </p:cNvGraphicFramePr>
          <p:nvPr>
            <p:ph idx="11"/>
            <p:extLst>
              <p:ext uri="{D42A27DB-BD31-4B8C-83A1-F6EECF244321}">
                <p14:modId xmlns:p14="http://schemas.microsoft.com/office/powerpoint/2010/main" val="341837021"/>
              </p:ext>
            </p:extLst>
          </p:nvPr>
        </p:nvGraphicFramePr>
        <p:xfrm>
          <a:off x="4660900" y="1096963"/>
          <a:ext cx="4025900" cy="3084512"/>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734738"/>
          </a:xfrm>
        </p:spPr>
        <p:txBody>
          <a:bodyPr anchor="ctr">
            <a:normAutofit/>
          </a:bodyPr>
          <a:lstStyle/>
          <a:p>
            <a:r>
              <a:rPr lang="en-US" dirty="0"/>
              <a:t>Rotting Research: The Study</a:t>
            </a:r>
            <a:endParaRPr lang="en-US"/>
          </a:p>
        </p:txBody>
      </p:sp>
    </p:spTree>
    <p:extLst>
      <p:ext uri="{BB962C8B-B14F-4D97-AF65-F5344CB8AC3E}">
        <p14:creationId xmlns:p14="http://schemas.microsoft.com/office/powerpoint/2010/main" val="71821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Other Findings</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a:bodyPr>
          <a:lstStyle/>
          <a:p>
            <a:pPr marL="457200" indent="-457200">
              <a:buFont typeface="Wingdings" panose="05000000000000000000" pitchFamily="2" charset="2"/>
              <a:buChar char="§"/>
            </a:pPr>
            <a:r>
              <a:rPr lang="en-US" sz="2400" dirty="0">
                <a:effectLst/>
                <a:ea typeface="Calibri" panose="020F0502020204030204" pitchFamily="34" charset="0"/>
              </a:rPr>
              <a:t>Publishers have internal policies to address DOIs. </a:t>
            </a:r>
          </a:p>
          <a:p>
            <a:pPr marL="457200" indent="-457200">
              <a:buFont typeface="Wingdings" panose="05000000000000000000" pitchFamily="2" charset="2"/>
              <a:buChar char="§"/>
            </a:pPr>
            <a:r>
              <a:rPr lang="en-US" sz="2400" dirty="0">
                <a:effectLst/>
                <a:ea typeface="Calibri" panose="020F0502020204030204" pitchFamily="34" charset="0"/>
              </a:rPr>
              <a:t>Publishers hide their DOIs behind a paywall.</a:t>
            </a:r>
          </a:p>
          <a:p>
            <a:pPr marL="457200" indent="-457200">
              <a:buFont typeface="Wingdings" panose="05000000000000000000" pitchFamily="2" charset="2"/>
              <a:buChar char="§"/>
            </a:pPr>
            <a:r>
              <a:rPr lang="en-US" sz="2400" dirty="0">
                <a:effectLst/>
                <a:ea typeface="Calibri" panose="020F0502020204030204" pitchFamily="34" charset="0"/>
              </a:rPr>
              <a:t>Publishers use 3rd-party services for their DOIs. </a:t>
            </a:r>
          </a:p>
          <a:p>
            <a:r>
              <a:rPr lang="en-US" sz="28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87992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Other Findings</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a:bodyPr>
          <a:lstStyle/>
          <a:p>
            <a:pPr marL="457200" indent="-457200">
              <a:buFont typeface="Wingdings" panose="05000000000000000000" pitchFamily="2" charset="2"/>
              <a:buChar char="§"/>
            </a:pPr>
            <a:r>
              <a:rPr lang="en-US" sz="2400" dirty="0"/>
              <a:t>Style guides may play a part in this issue. </a:t>
            </a:r>
          </a:p>
          <a:p>
            <a:pPr marL="457200" indent="-457200">
              <a:buFont typeface="Wingdings" panose="05000000000000000000" pitchFamily="2" charset="2"/>
              <a:buChar char="§"/>
            </a:pPr>
            <a:r>
              <a:rPr lang="en-US" sz="2400" dirty="0"/>
              <a:t>Study guides are updated at different intervals.</a:t>
            </a:r>
          </a:p>
          <a:p>
            <a:pPr marL="457200" indent="-457200">
              <a:buFont typeface="Wingdings" panose="05000000000000000000" pitchFamily="2" charset="2"/>
              <a:buChar char="§"/>
            </a:pPr>
            <a:r>
              <a:rPr lang="en-US" sz="2400" dirty="0"/>
              <a:t>Some contain outdated information.</a:t>
            </a:r>
          </a:p>
          <a:p>
            <a:endParaRPr lang="en-US" dirty="0"/>
          </a:p>
          <a:p>
            <a:endParaRPr lang="en-US" dirty="0"/>
          </a:p>
        </p:txBody>
      </p:sp>
    </p:spTree>
    <p:extLst>
      <p:ext uri="{BB962C8B-B14F-4D97-AF65-F5344CB8AC3E}">
        <p14:creationId xmlns:p14="http://schemas.microsoft.com/office/powerpoint/2010/main" val="411364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56D822-A16C-27EC-F7D3-8894F12C55D8}"/>
              </a:ext>
            </a:extLst>
          </p:cNvPr>
          <p:cNvSpPr>
            <a:spLocks noGrp="1"/>
          </p:cNvSpPr>
          <p:nvPr>
            <p:ph type="title"/>
          </p:nvPr>
        </p:nvSpPr>
        <p:spPr>
          <a:xfrm>
            <a:off x="5791201" y="270956"/>
            <a:ext cx="3008314" cy="1819351"/>
          </a:xfrm>
        </p:spPr>
        <p:txBody>
          <a:bodyPr anchor="t">
            <a:normAutofit/>
          </a:bodyPr>
          <a:lstStyle/>
          <a:p>
            <a:pPr>
              <a:lnSpc>
                <a:spcPct val="90000"/>
              </a:lnSpc>
            </a:pPr>
            <a:r>
              <a:rPr lang="en-US" dirty="0"/>
              <a:t>Rotting Research: The Project</a:t>
            </a:r>
            <a:endParaRPr lang="en-US"/>
          </a:p>
        </p:txBody>
      </p:sp>
      <p:sp>
        <p:nvSpPr>
          <p:cNvPr id="6" name="Content Placeholder 5">
            <a:extLst>
              <a:ext uri="{FF2B5EF4-FFF2-40B4-BE49-F238E27FC236}">
                <a16:creationId xmlns:a16="http://schemas.microsoft.com/office/drawing/2014/main" id="{54F90BC5-BBBA-50FA-881E-32B5888CF94C}"/>
              </a:ext>
            </a:extLst>
          </p:cNvPr>
          <p:cNvSpPr>
            <a:spLocks noGrp="1"/>
          </p:cNvSpPr>
          <p:nvPr>
            <p:ph idx="13"/>
          </p:nvPr>
        </p:nvSpPr>
        <p:spPr>
          <a:xfrm>
            <a:off x="5791201" y="2255520"/>
            <a:ext cx="3008314" cy="1755317"/>
          </a:xfrm>
        </p:spPr>
        <p:txBody>
          <a:bodyPr>
            <a:normAutofit/>
          </a:bodyPr>
          <a:lstStyle/>
          <a:p>
            <a:pPr marL="342900" indent="-342900">
              <a:lnSpc>
                <a:spcPct val="90000"/>
              </a:lnSpc>
              <a:buFont typeface="Wingdings" panose="05000000000000000000" pitchFamily="2" charset="2"/>
              <a:buChar char="§"/>
            </a:pPr>
            <a:r>
              <a:rPr lang="en-US" sz="2000" dirty="0">
                <a:solidFill>
                  <a:schemeClr val="accent1">
                    <a:lumMod val="50000"/>
                  </a:schemeClr>
                </a:solidFill>
              </a:rPr>
              <a:t>Upload PDF</a:t>
            </a:r>
          </a:p>
          <a:p>
            <a:pPr marL="342900" indent="-342900">
              <a:lnSpc>
                <a:spcPct val="90000"/>
              </a:lnSpc>
              <a:buFont typeface="Wingdings" panose="05000000000000000000" pitchFamily="2" charset="2"/>
              <a:buChar char="§"/>
            </a:pPr>
            <a:r>
              <a:rPr lang="en-US" sz="2000" dirty="0">
                <a:solidFill>
                  <a:schemeClr val="accent1">
                    <a:lumMod val="50000"/>
                  </a:schemeClr>
                </a:solidFill>
              </a:rPr>
              <a:t>Checks for Links</a:t>
            </a:r>
          </a:p>
          <a:p>
            <a:pPr marL="342900" indent="-342900">
              <a:lnSpc>
                <a:spcPct val="90000"/>
              </a:lnSpc>
              <a:buFont typeface="Wingdings" panose="05000000000000000000" pitchFamily="2" charset="2"/>
              <a:buChar char="§"/>
            </a:pPr>
            <a:r>
              <a:rPr lang="en-US" sz="2000" dirty="0">
                <a:solidFill>
                  <a:schemeClr val="accent1">
                    <a:lumMod val="50000"/>
                  </a:schemeClr>
                </a:solidFill>
              </a:rPr>
              <a:t>Checks for DOIs</a:t>
            </a:r>
          </a:p>
          <a:p>
            <a:pPr marL="342900" indent="-342900">
              <a:lnSpc>
                <a:spcPct val="90000"/>
              </a:lnSpc>
              <a:buFont typeface="Wingdings" panose="05000000000000000000" pitchFamily="2" charset="2"/>
              <a:buChar char="§"/>
            </a:pPr>
            <a:r>
              <a:rPr lang="en-US" sz="2000" dirty="0">
                <a:solidFill>
                  <a:schemeClr val="accent1">
                    <a:lumMod val="50000"/>
                  </a:schemeClr>
                </a:solidFill>
              </a:rPr>
              <a:t>Downloadable Report</a:t>
            </a:r>
          </a:p>
          <a:p>
            <a:pPr>
              <a:lnSpc>
                <a:spcPct val="90000"/>
              </a:lnSpc>
            </a:pPr>
            <a:endParaRPr lang="en-US" sz="2000" dirty="0"/>
          </a:p>
        </p:txBody>
      </p:sp>
      <p:pic>
        <p:nvPicPr>
          <p:cNvPr id="3" name="Content Placeholder 2">
            <a:extLst>
              <a:ext uri="{FF2B5EF4-FFF2-40B4-BE49-F238E27FC236}">
                <a16:creationId xmlns:a16="http://schemas.microsoft.com/office/drawing/2014/main" id="{E87956FC-8750-EDB3-4836-4B8DEF413873}"/>
              </a:ext>
            </a:extLst>
          </p:cNvPr>
          <p:cNvPicPr>
            <a:picLocks noGrp="1" noChangeAspect="1"/>
          </p:cNvPicPr>
          <p:nvPr>
            <p:ph type="pic" idx="1"/>
          </p:nvPr>
        </p:nvPicPr>
        <p:blipFill>
          <a:blip r:embed="rId3"/>
          <a:stretch/>
        </p:blipFill>
        <p:spPr>
          <a:xfrm>
            <a:off x="277707" y="505064"/>
            <a:ext cx="5156711" cy="3454995"/>
          </a:xfrm>
          <a:noFill/>
        </p:spPr>
      </p:pic>
    </p:spTree>
    <p:extLst>
      <p:ext uri="{BB962C8B-B14F-4D97-AF65-F5344CB8AC3E}">
        <p14:creationId xmlns:p14="http://schemas.microsoft.com/office/powerpoint/2010/main" val="117612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56D822-A16C-27EC-F7D3-8894F12C55D8}"/>
              </a:ext>
            </a:extLst>
          </p:cNvPr>
          <p:cNvSpPr>
            <a:spLocks noGrp="1"/>
          </p:cNvSpPr>
          <p:nvPr>
            <p:ph type="title"/>
          </p:nvPr>
        </p:nvSpPr>
        <p:spPr>
          <a:xfrm>
            <a:off x="5791201" y="270956"/>
            <a:ext cx="3008314" cy="1819351"/>
          </a:xfrm>
        </p:spPr>
        <p:txBody>
          <a:bodyPr anchor="t">
            <a:normAutofit/>
          </a:bodyPr>
          <a:lstStyle/>
          <a:p>
            <a:pPr>
              <a:lnSpc>
                <a:spcPct val="90000"/>
              </a:lnSpc>
            </a:pPr>
            <a:r>
              <a:rPr lang="en-US" dirty="0"/>
              <a:t>Rotting Research: The Plan</a:t>
            </a:r>
          </a:p>
        </p:txBody>
      </p:sp>
      <p:sp>
        <p:nvSpPr>
          <p:cNvPr id="6" name="Content Placeholder 5">
            <a:extLst>
              <a:ext uri="{FF2B5EF4-FFF2-40B4-BE49-F238E27FC236}">
                <a16:creationId xmlns:a16="http://schemas.microsoft.com/office/drawing/2014/main" id="{54F90BC5-BBBA-50FA-881E-32B5888CF94C}"/>
              </a:ext>
            </a:extLst>
          </p:cNvPr>
          <p:cNvSpPr>
            <a:spLocks noGrp="1"/>
          </p:cNvSpPr>
          <p:nvPr>
            <p:ph idx="13"/>
          </p:nvPr>
        </p:nvSpPr>
        <p:spPr>
          <a:xfrm>
            <a:off x="5791200" y="2255520"/>
            <a:ext cx="3133343" cy="1755317"/>
          </a:xfrm>
        </p:spPr>
        <p:txBody>
          <a:bodyPr>
            <a:normAutofit/>
          </a:bodyPr>
          <a:lstStyle/>
          <a:p>
            <a:pPr marL="285750" indent="-285750">
              <a:lnSpc>
                <a:spcPct val="90000"/>
              </a:lnSpc>
              <a:buFont typeface="Wingdings" panose="05000000000000000000" pitchFamily="2" charset="2"/>
              <a:buChar char="§"/>
            </a:pPr>
            <a:r>
              <a:rPr lang="en-US" sz="1700" dirty="0">
                <a:solidFill>
                  <a:schemeClr val="accent1">
                    <a:lumMod val="50000"/>
                  </a:schemeClr>
                </a:solidFill>
              </a:rPr>
              <a:t>Archive via Internet Archive</a:t>
            </a:r>
          </a:p>
          <a:p>
            <a:pPr marL="285750" indent="-285750">
              <a:lnSpc>
                <a:spcPct val="90000"/>
              </a:lnSpc>
              <a:buFont typeface="Wingdings" panose="05000000000000000000" pitchFamily="2" charset="2"/>
              <a:buChar char="§"/>
            </a:pPr>
            <a:r>
              <a:rPr lang="en-US" sz="1700" dirty="0">
                <a:solidFill>
                  <a:schemeClr val="accent1">
                    <a:lumMod val="50000"/>
                  </a:schemeClr>
                </a:solidFill>
              </a:rPr>
              <a:t>Detect Retractions</a:t>
            </a:r>
          </a:p>
          <a:p>
            <a:pPr marL="285750" indent="-285750">
              <a:lnSpc>
                <a:spcPct val="90000"/>
              </a:lnSpc>
              <a:buFont typeface="Wingdings" panose="05000000000000000000" pitchFamily="2" charset="2"/>
              <a:buChar char="§"/>
            </a:pPr>
            <a:r>
              <a:rPr lang="en-US" sz="1700" dirty="0">
                <a:solidFill>
                  <a:schemeClr val="accent1">
                    <a:lumMod val="50000"/>
                  </a:schemeClr>
                </a:solidFill>
              </a:rPr>
              <a:t>Database for Future Studies</a:t>
            </a:r>
          </a:p>
          <a:p>
            <a:pPr marL="285750" indent="-285750">
              <a:lnSpc>
                <a:spcPct val="90000"/>
              </a:lnSpc>
              <a:buFont typeface="Wingdings" panose="05000000000000000000" pitchFamily="2" charset="2"/>
              <a:buChar char="§"/>
            </a:pPr>
            <a:r>
              <a:rPr lang="en-US" sz="1700" dirty="0">
                <a:solidFill>
                  <a:schemeClr val="accent1">
                    <a:lumMod val="50000"/>
                  </a:schemeClr>
                </a:solidFill>
              </a:rPr>
              <a:t>Change Detection</a:t>
            </a:r>
          </a:p>
        </p:txBody>
      </p:sp>
      <p:pic>
        <p:nvPicPr>
          <p:cNvPr id="3" name="Content Placeholder 2" descr="A screenshot of a report&#10;&#10;Description automatically generated">
            <a:extLst>
              <a:ext uri="{FF2B5EF4-FFF2-40B4-BE49-F238E27FC236}">
                <a16:creationId xmlns:a16="http://schemas.microsoft.com/office/drawing/2014/main" id="{2B8407FC-1B54-1AAF-A875-24A55631F290}"/>
              </a:ext>
            </a:extLst>
          </p:cNvPr>
          <p:cNvPicPr>
            <a:picLocks noGrp="1" noChangeAspect="1"/>
          </p:cNvPicPr>
          <p:nvPr>
            <p:ph type="pic" idx="1"/>
          </p:nvPr>
        </p:nvPicPr>
        <p:blipFill>
          <a:blip r:embed="rId3"/>
          <a:stretch/>
        </p:blipFill>
        <p:spPr>
          <a:xfrm>
            <a:off x="387263" y="313070"/>
            <a:ext cx="4937599" cy="3838983"/>
          </a:xfrm>
          <a:noFill/>
        </p:spPr>
      </p:pic>
    </p:spTree>
    <p:extLst>
      <p:ext uri="{BB962C8B-B14F-4D97-AF65-F5344CB8AC3E}">
        <p14:creationId xmlns:p14="http://schemas.microsoft.com/office/powerpoint/2010/main" val="69472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F90BC5-BBBA-50FA-881E-32B5888CF94C}"/>
              </a:ext>
            </a:extLst>
          </p:cNvPr>
          <p:cNvSpPr>
            <a:spLocks noGrp="1"/>
          </p:cNvSpPr>
          <p:nvPr>
            <p:ph idx="1"/>
          </p:nvPr>
        </p:nvSpPr>
        <p:spPr/>
        <p:txBody>
          <a:bodyPr/>
          <a:lstStyle/>
          <a:p>
            <a:r>
              <a:rPr lang="en-US" dirty="0"/>
              <a:t>Content Drift</a:t>
            </a:r>
          </a:p>
          <a:p>
            <a:r>
              <a:rPr lang="en-US" dirty="0"/>
              <a:t>Citation Managers</a:t>
            </a:r>
          </a:p>
          <a:p>
            <a:r>
              <a:rPr lang="en-US" dirty="0"/>
              <a:t>Style Guides</a:t>
            </a:r>
          </a:p>
          <a:p>
            <a:r>
              <a:rPr lang="en-US" dirty="0"/>
              <a:t>3</a:t>
            </a:r>
            <a:r>
              <a:rPr lang="en-US" baseline="30000" dirty="0"/>
              <a:t>rd</a:t>
            </a:r>
            <a:r>
              <a:rPr lang="en-US" dirty="0"/>
              <a:t>-Party Services</a:t>
            </a:r>
          </a:p>
          <a:p>
            <a:r>
              <a:rPr lang="en-US" dirty="0"/>
              <a:t>DOIs</a:t>
            </a:r>
          </a:p>
          <a:p>
            <a:r>
              <a:rPr lang="en-US" dirty="0"/>
              <a:t>Pre-Publishing</a:t>
            </a:r>
          </a:p>
          <a:p>
            <a:endParaRPr lang="en-US" dirty="0"/>
          </a:p>
        </p:txBody>
      </p:sp>
      <p:sp>
        <p:nvSpPr>
          <p:cNvPr id="7" name="Content Placeholder 6">
            <a:extLst>
              <a:ext uri="{FF2B5EF4-FFF2-40B4-BE49-F238E27FC236}">
                <a16:creationId xmlns:a16="http://schemas.microsoft.com/office/drawing/2014/main" id="{B88A3976-C29B-1A16-EAB4-25A0F3CB18AD}"/>
              </a:ext>
            </a:extLst>
          </p:cNvPr>
          <p:cNvSpPr>
            <a:spLocks noGrp="1"/>
          </p:cNvSpPr>
          <p:nvPr>
            <p:ph idx="11"/>
          </p:nvPr>
        </p:nvSpPr>
        <p:spPr/>
        <p:txBody>
          <a:bodyPr>
            <a:normAutofit/>
          </a:bodyPr>
          <a:lstStyle/>
          <a:p>
            <a:r>
              <a:rPr lang="en-US" dirty="0"/>
              <a:t>Role of Librarians</a:t>
            </a:r>
          </a:p>
          <a:p>
            <a:r>
              <a:rPr lang="en-US" dirty="0"/>
              <a:t>Iterative Citations</a:t>
            </a:r>
          </a:p>
          <a:p>
            <a:r>
              <a:rPr lang="en-US" dirty="0"/>
              <a:t>Library of Congress</a:t>
            </a:r>
          </a:p>
          <a:p>
            <a:r>
              <a:rPr lang="en-US" dirty="0"/>
              <a:t>Copyright</a:t>
            </a:r>
          </a:p>
          <a:p>
            <a:r>
              <a:rPr lang="en-US" dirty="0"/>
              <a:t>Future Research</a:t>
            </a:r>
          </a:p>
          <a:p>
            <a:r>
              <a:rPr lang="en-US" dirty="0"/>
              <a:t>Solutions</a:t>
            </a:r>
          </a:p>
        </p:txBody>
      </p:sp>
      <p:sp>
        <p:nvSpPr>
          <p:cNvPr id="5" name="Title 4">
            <a:extLst>
              <a:ext uri="{FF2B5EF4-FFF2-40B4-BE49-F238E27FC236}">
                <a16:creationId xmlns:a16="http://schemas.microsoft.com/office/drawing/2014/main" id="{8656D822-A16C-27EC-F7D3-8894F12C55D8}"/>
              </a:ext>
            </a:extLst>
          </p:cNvPr>
          <p:cNvSpPr>
            <a:spLocks noGrp="1"/>
          </p:cNvSpPr>
          <p:nvPr>
            <p:ph type="title"/>
          </p:nvPr>
        </p:nvSpPr>
        <p:spPr/>
        <p:txBody>
          <a:bodyPr>
            <a:normAutofit fontScale="90000"/>
          </a:bodyPr>
          <a:lstStyle/>
          <a:p>
            <a:r>
              <a:rPr lang="en-US" dirty="0"/>
              <a:t>Rotting Research: The Conversation</a:t>
            </a:r>
          </a:p>
        </p:txBody>
      </p:sp>
    </p:spTree>
    <p:extLst>
      <p:ext uri="{BB962C8B-B14F-4D97-AF65-F5344CB8AC3E}">
        <p14:creationId xmlns:p14="http://schemas.microsoft.com/office/powerpoint/2010/main" val="344762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Dr. Marshal Miller headshot.">
            <a:extLst>
              <a:ext uri="{FF2B5EF4-FFF2-40B4-BE49-F238E27FC236}">
                <a16:creationId xmlns:a16="http://schemas.microsoft.com/office/drawing/2014/main" id="{69EF6305-B8C9-54D3-BAB1-EC0591E02C49}"/>
              </a:ext>
            </a:extLst>
          </p:cNvPr>
          <p:cNvPicPr>
            <a:picLocks noGrp="1" noChangeAspect="1"/>
          </p:cNvPicPr>
          <p:nvPr>
            <p:ph type="pic" idx="1"/>
          </p:nvPr>
        </p:nvPicPr>
        <p:blipFill rotWithShape="1">
          <a:blip r:embed="rId2"/>
          <a:srcRect t="10866" b="24574"/>
          <a:stretch/>
        </p:blipFill>
        <p:spPr>
          <a:xfrm>
            <a:off x="504567" y="1257871"/>
            <a:ext cx="2960948" cy="2548742"/>
          </a:xfrm>
        </p:spPr>
      </p:pic>
      <p:sp>
        <p:nvSpPr>
          <p:cNvPr id="8" name="Content Placeholder 7">
            <a:extLst>
              <a:ext uri="{FF2B5EF4-FFF2-40B4-BE49-F238E27FC236}">
                <a16:creationId xmlns:a16="http://schemas.microsoft.com/office/drawing/2014/main" id="{7AD77B16-1624-69FD-3B62-ACA48E2AF6E4}"/>
              </a:ext>
            </a:extLst>
          </p:cNvPr>
          <p:cNvSpPr>
            <a:spLocks noGrp="1"/>
          </p:cNvSpPr>
          <p:nvPr>
            <p:ph idx="11"/>
          </p:nvPr>
        </p:nvSpPr>
        <p:spPr/>
        <p:txBody>
          <a:bodyPr/>
          <a:lstStyle/>
          <a:p>
            <a:pPr algn="ctr"/>
            <a:r>
              <a:rPr lang="en-US" dirty="0"/>
              <a:t>Dr. Marshal A. Miller</a:t>
            </a:r>
          </a:p>
          <a:p>
            <a:pPr algn="ctr"/>
            <a:r>
              <a:rPr lang="en-US" dirty="0"/>
              <a:t>Assistant Professor</a:t>
            </a:r>
          </a:p>
          <a:p>
            <a:pPr algn="ctr"/>
            <a:r>
              <a:rPr lang="en-US" dirty="0"/>
              <a:t>Computer &amp; Information Science</a:t>
            </a:r>
          </a:p>
          <a:p>
            <a:pPr algn="ctr"/>
            <a:r>
              <a:rPr lang="en-US" dirty="0"/>
              <a:t>Northampton Community College</a:t>
            </a:r>
          </a:p>
        </p:txBody>
      </p:sp>
      <p:sp>
        <p:nvSpPr>
          <p:cNvPr id="6" name="Title 5">
            <a:extLst>
              <a:ext uri="{FF2B5EF4-FFF2-40B4-BE49-F238E27FC236}">
                <a16:creationId xmlns:a16="http://schemas.microsoft.com/office/drawing/2014/main" id="{0B877BBE-5B2E-BD9E-EB26-F61581EB2F70}"/>
              </a:ext>
            </a:extLst>
          </p:cNvPr>
          <p:cNvSpPr>
            <a:spLocks noGrp="1"/>
          </p:cNvSpPr>
          <p:nvPr>
            <p:ph type="title"/>
          </p:nvPr>
        </p:nvSpPr>
        <p:spPr/>
        <p:txBody>
          <a:bodyPr/>
          <a:lstStyle/>
          <a:p>
            <a:r>
              <a:rPr lang="en-US" dirty="0"/>
              <a:t>About Me</a:t>
            </a:r>
          </a:p>
        </p:txBody>
      </p:sp>
      <p:sp>
        <p:nvSpPr>
          <p:cNvPr id="9" name="Content Placeholder 8">
            <a:extLst>
              <a:ext uri="{FF2B5EF4-FFF2-40B4-BE49-F238E27FC236}">
                <a16:creationId xmlns:a16="http://schemas.microsoft.com/office/drawing/2014/main" id="{9C82E228-0385-8FDB-B701-B2E00B20EB8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92550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a:xfrm>
            <a:off x="457200" y="1399031"/>
            <a:ext cx="8229600" cy="2962657"/>
          </a:xfrm>
        </p:spPr>
        <p:txBody>
          <a:bodyPr>
            <a:normAutofit fontScale="92500"/>
          </a:bodyPr>
          <a:lstStyle/>
          <a:p>
            <a:pPr marL="457200" indent="-457200">
              <a:buFont typeface="+mj-lt"/>
              <a:buAutoNum type="arabicPeriod"/>
            </a:pPr>
            <a:r>
              <a:rPr lang="en-US" sz="1400" dirty="0">
                <a:effectLst/>
              </a:rPr>
              <a:t>Gerow, A., Hu, Y., Boyd-Graber, J., </a:t>
            </a:r>
            <a:r>
              <a:rPr lang="en-US" sz="1400" dirty="0" err="1">
                <a:effectLst/>
              </a:rPr>
              <a:t>Blei</a:t>
            </a:r>
            <a:r>
              <a:rPr lang="en-US" sz="1400" dirty="0">
                <a:effectLst/>
              </a:rPr>
              <a:t>, D. M., &amp; Evans, J. A. (2018). Measuring discursive influence across scholarship. </a:t>
            </a:r>
            <a:r>
              <a:rPr lang="en-US" sz="1400" i="1" dirty="0">
                <a:effectLst/>
              </a:rPr>
              <a:t>Proceedings of the National Academy of Sciences of the United States of America</a:t>
            </a:r>
            <a:r>
              <a:rPr lang="en-US" sz="1400" dirty="0">
                <a:effectLst/>
              </a:rPr>
              <a:t>, </a:t>
            </a:r>
            <a:r>
              <a:rPr lang="en-US" sz="1400" i="1" dirty="0">
                <a:effectLst/>
              </a:rPr>
              <a:t>115</a:t>
            </a:r>
            <a:r>
              <a:rPr lang="en-US" sz="1400" dirty="0">
                <a:effectLst/>
              </a:rPr>
              <a:t>(13), 3308–3313.</a:t>
            </a:r>
          </a:p>
          <a:p>
            <a:pPr marL="457200" indent="-457200">
              <a:buFont typeface="+mj-lt"/>
              <a:buAutoNum type="arabicPeriod"/>
            </a:pPr>
            <a:r>
              <a:rPr lang="en-US" sz="1400" dirty="0">
                <a:effectLst/>
              </a:rPr>
              <a:t>Homenda, N. (2021). Persistent URLs and Citations Offered for Digital Objects by Digital Libraries. </a:t>
            </a:r>
            <a:r>
              <a:rPr lang="en-US" sz="1400" i="1" dirty="0">
                <a:effectLst/>
              </a:rPr>
              <a:t>Information Technology and Libraries (Online)</a:t>
            </a:r>
            <a:r>
              <a:rPr lang="en-US" sz="1400" dirty="0">
                <a:effectLst/>
              </a:rPr>
              <a:t>, </a:t>
            </a:r>
            <a:r>
              <a:rPr lang="en-US" sz="1400" i="1" dirty="0">
                <a:effectLst/>
              </a:rPr>
              <a:t>40</a:t>
            </a:r>
            <a:r>
              <a:rPr lang="en-US" sz="1400" dirty="0">
                <a:effectLst/>
              </a:rPr>
              <a:t>(2), 1–12. </a:t>
            </a:r>
            <a:r>
              <a:rPr lang="en-US" sz="1400" dirty="0">
                <a:effectLst/>
                <a:hlinkClick r:id="rId3"/>
              </a:rPr>
              <a:t>http://dx.doi.org/10.6017/ital.v40i2.12987</a:t>
            </a:r>
            <a:endParaRPr lang="en-US" sz="1400" dirty="0">
              <a:effectLst/>
            </a:endParaRPr>
          </a:p>
          <a:p>
            <a:pPr marL="457200" indent="-457200">
              <a:buFont typeface="+mj-lt"/>
              <a:buAutoNum type="arabicPeriod"/>
            </a:pPr>
            <a:r>
              <a:rPr lang="en-US" sz="1400" dirty="0">
                <a:effectLst/>
              </a:rPr>
              <a:t>Klein, M., &amp; Balakireva, L. (2021). An extended analysis of the persistence of persistent identifiers of the scholarly web. </a:t>
            </a:r>
            <a:r>
              <a:rPr lang="en-US" sz="1400" i="1" dirty="0">
                <a:effectLst/>
              </a:rPr>
              <a:t>International Journal on Digital Libraries</a:t>
            </a:r>
            <a:r>
              <a:rPr lang="en-US" sz="1400" dirty="0">
                <a:effectLst/>
              </a:rPr>
              <a:t>. </a:t>
            </a:r>
            <a:r>
              <a:rPr lang="en-US" sz="1400" dirty="0">
                <a:effectLst/>
                <a:hlinkClick r:id="rId4"/>
              </a:rPr>
              <a:t>https://doi.org/10.1007/s00799-021-00315-w</a:t>
            </a:r>
            <a:endParaRPr lang="en-US" sz="1400" dirty="0">
              <a:effectLst/>
            </a:endParaRPr>
          </a:p>
          <a:p>
            <a:pPr marL="457200" indent="-457200">
              <a:buFont typeface="+mj-lt"/>
              <a:buAutoNum type="arabicPeriod"/>
            </a:pPr>
            <a:r>
              <a:rPr lang="en-US" sz="1400" dirty="0">
                <a:effectLst/>
              </a:rPr>
              <a:t>Król, K., &amp; Zdonek, D. (2020). Peculiarity of the bit rot and link rot phenomena. </a:t>
            </a:r>
            <a:r>
              <a:rPr lang="en-US" sz="1400" i="1" dirty="0">
                <a:effectLst/>
              </a:rPr>
              <a:t>Global Knowledge, Memory and Communication</a:t>
            </a:r>
            <a:r>
              <a:rPr lang="en-US" sz="1400" dirty="0">
                <a:effectLst/>
              </a:rPr>
              <a:t>, </a:t>
            </a:r>
            <a:r>
              <a:rPr lang="en-US" sz="1400" i="1" dirty="0">
                <a:effectLst/>
              </a:rPr>
              <a:t>69</a:t>
            </a:r>
            <a:r>
              <a:rPr lang="en-US" sz="1400" dirty="0">
                <a:effectLst/>
              </a:rPr>
              <a:t>(1/2), 20–37. </a:t>
            </a:r>
            <a:r>
              <a:rPr lang="en-US" sz="1400" dirty="0">
                <a:effectLst/>
                <a:hlinkClick r:id="rId5"/>
              </a:rPr>
              <a:t>http://dx.doi.org/10.1108/GKMC-06-2019-0067</a:t>
            </a:r>
            <a:endParaRPr lang="en-US" sz="1400" dirty="0">
              <a:effectLst/>
            </a:endParaRPr>
          </a:p>
          <a:p>
            <a:pPr marL="457200" indent="-457200">
              <a:buFont typeface="+mj-lt"/>
              <a:buAutoNum type="arabicPeriod"/>
            </a:pPr>
            <a:r>
              <a:rPr lang="en-US" sz="1400" dirty="0">
                <a:effectLst/>
              </a:rPr>
              <a:t>Miller, M. A. (2022). The Putrefaction of Digital Scholarship: How Link Rot Impacts the Integrity of Scholarly Publishing [Ed.D., Southeastern University]. In </a:t>
            </a:r>
            <a:r>
              <a:rPr lang="en-US" sz="1400" i="1" dirty="0">
                <a:effectLst/>
              </a:rPr>
              <a:t>ProQuest Dissertations and Theses</a:t>
            </a:r>
            <a:r>
              <a:rPr lang="en-US" sz="1400" dirty="0">
                <a:effectLst/>
              </a:rPr>
              <a:t> (2841257231). ProQuest Central. </a:t>
            </a:r>
            <a:r>
              <a:rPr lang="en-US" sz="1400" dirty="0">
                <a:effectLst/>
                <a:hlinkClick r:id="rId6"/>
              </a:rPr>
              <a:t>https://www.proquest.com/dissertations-theses/putrefaction-digital-scholarship-how-link-rot/docview/2841257231/</a:t>
            </a:r>
            <a:endParaRPr lang="en-US" sz="1400" dirty="0">
              <a:effectLst/>
            </a:endParaRPr>
          </a:p>
        </p:txBody>
      </p:sp>
    </p:spTree>
    <p:extLst>
      <p:ext uri="{BB962C8B-B14F-4D97-AF65-F5344CB8AC3E}">
        <p14:creationId xmlns:p14="http://schemas.microsoft.com/office/powerpoint/2010/main" val="247203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fontScale="55000" lnSpcReduction="20000"/>
          </a:bodyPr>
          <a:lstStyle/>
          <a:p>
            <a:pPr marL="514350" indent="-514350">
              <a:buFont typeface="+mj-lt"/>
              <a:buAutoNum type="arabicPeriod" startAt="6"/>
            </a:pPr>
            <a:r>
              <a:rPr lang="en-US" dirty="0">
                <a:effectLst/>
              </a:rPr>
              <a:t>Penders, B. (2018). Ten simple rules for responsible referencing. </a:t>
            </a:r>
            <a:r>
              <a:rPr lang="en-US" i="1" dirty="0" err="1">
                <a:effectLst/>
              </a:rPr>
              <a:t>PLoS</a:t>
            </a:r>
            <a:r>
              <a:rPr lang="en-US" i="1" dirty="0">
                <a:effectLst/>
              </a:rPr>
              <a:t> Computational Biology</a:t>
            </a:r>
            <a:r>
              <a:rPr lang="en-US" dirty="0">
                <a:effectLst/>
              </a:rPr>
              <a:t>, </a:t>
            </a:r>
            <a:r>
              <a:rPr lang="en-US" i="1" dirty="0">
                <a:effectLst/>
              </a:rPr>
              <a:t>14</a:t>
            </a:r>
            <a:r>
              <a:rPr lang="en-US" dirty="0">
                <a:effectLst/>
              </a:rPr>
              <a:t>(4), 1–6. </a:t>
            </a:r>
            <a:r>
              <a:rPr lang="en-US" dirty="0">
                <a:effectLst/>
                <a:hlinkClick r:id="rId2"/>
              </a:rPr>
              <a:t>https://doi.org/10.1371/journal.pcbi.1006036</a:t>
            </a:r>
            <a:endParaRPr lang="en-US" dirty="0">
              <a:effectLst/>
            </a:endParaRPr>
          </a:p>
          <a:p>
            <a:pPr marL="514350" indent="-514350">
              <a:buFont typeface="+mj-lt"/>
              <a:buAutoNum type="arabicPeriod" startAt="6"/>
            </a:pPr>
            <a:r>
              <a:rPr lang="en-US" dirty="0">
                <a:effectLst/>
              </a:rPr>
              <a:t>Rubbo, P., </a:t>
            </a:r>
            <a:r>
              <a:rPr lang="en-US" dirty="0" err="1">
                <a:effectLst/>
              </a:rPr>
              <a:t>Pilatti</a:t>
            </a:r>
            <a:r>
              <a:rPr lang="en-US" dirty="0">
                <a:effectLst/>
              </a:rPr>
              <a:t>, L. A., &amp; </a:t>
            </a:r>
            <a:r>
              <a:rPr lang="en-US" dirty="0" err="1">
                <a:effectLst/>
              </a:rPr>
              <a:t>Picinin</a:t>
            </a:r>
            <a:r>
              <a:rPr lang="en-US" dirty="0">
                <a:effectLst/>
              </a:rPr>
              <a:t>, C. T. (2019). Citation of Retracted Articles in Engineering: A Study of the Web of Science Database. </a:t>
            </a:r>
            <a:r>
              <a:rPr lang="en-US" i="1" dirty="0">
                <a:effectLst/>
              </a:rPr>
              <a:t>Ethics &amp; Behavior</a:t>
            </a:r>
            <a:r>
              <a:rPr lang="en-US" dirty="0">
                <a:effectLst/>
              </a:rPr>
              <a:t>, </a:t>
            </a:r>
            <a:r>
              <a:rPr lang="en-US" i="1" dirty="0">
                <a:effectLst/>
              </a:rPr>
              <a:t>29</a:t>
            </a:r>
            <a:r>
              <a:rPr lang="en-US" dirty="0">
                <a:effectLst/>
              </a:rPr>
              <a:t>(8), 661–679. </a:t>
            </a:r>
            <a:r>
              <a:rPr lang="en-US" dirty="0">
                <a:effectLst/>
                <a:hlinkClick r:id="rId3"/>
              </a:rPr>
              <a:t>https://doi.org/10.1080/10508422.2018.1559064</a:t>
            </a:r>
            <a:endParaRPr lang="en-US" dirty="0">
              <a:effectLst/>
            </a:endParaRPr>
          </a:p>
          <a:p>
            <a:pPr marL="514350" indent="-514350">
              <a:buFont typeface="+mj-lt"/>
              <a:buAutoNum type="arabicPeriod" startAt="6"/>
            </a:pPr>
            <a:r>
              <a:rPr lang="en-US" dirty="0">
                <a:effectLst/>
              </a:rPr>
              <a:t>Van </a:t>
            </a:r>
            <a:r>
              <a:rPr lang="en-US" dirty="0" err="1">
                <a:effectLst/>
              </a:rPr>
              <a:t>Noorden</a:t>
            </a:r>
            <a:r>
              <a:rPr lang="en-US" dirty="0">
                <a:effectLst/>
              </a:rPr>
              <a:t>, R. (2023). More than 10,000 research papers were retracted in 2023—A new record. </a:t>
            </a:r>
            <a:r>
              <a:rPr lang="en-US" i="1" dirty="0">
                <a:effectLst/>
              </a:rPr>
              <a:t>Nature</a:t>
            </a:r>
            <a:r>
              <a:rPr lang="en-US" dirty="0">
                <a:effectLst/>
              </a:rPr>
              <a:t>. </a:t>
            </a:r>
            <a:r>
              <a:rPr lang="en-US" dirty="0">
                <a:effectLst/>
                <a:hlinkClick r:id="rId4"/>
              </a:rPr>
              <a:t>https://doi.org/10.1038/d41586-023-03974-8</a:t>
            </a:r>
            <a:endParaRPr lang="en-US" dirty="0">
              <a:effectLst/>
            </a:endParaRPr>
          </a:p>
          <a:p>
            <a:pPr marL="514350" indent="-514350">
              <a:buFont typeface="+mj-lt"/>
              <a:buAutoNum type="arabicPeriod" startAt="6"/>
            </a:pPr>
            <a:r>
              <a:rPr lang="en-US" dirty="0">
                <a:effectLst/>
              </a:rPr>
              <a:t>West, R., </a:t>
            </a:r>
            <a:r>
              <a:rPr lang="en-US" dirty="0" err="1">
                <a:effectLst/>
              </a:rPr>
              <a:t>Stenius</a:t>
            </a:r>
            <a:r>
              <a:rPr lang="en-US" dirty="0">
                <a:effectLst/>
              </a:rPr>
              <a:t>, K., &amp; </a:t>
            </a:r>
            <a:r>
              <a:rPr lang="en-US" dirty="0" err="1">
                <a:effectLst/>
              </a:rPr>
              <a:t>Kettunen</a:t>
            </a:r>
            <a:r>
              <a:rPr lang="en-US" dirty="0">
                <a:effectLst/>
              </a:rPr>
              <a:t>, T. (2017). Use and Abuse of Citations. In K. </a:t>
            </a:r>
            <a:r>
              <a:rPr lang="en-US" dirty="0" err="1">
                <a:effectLst/>
              </a:rPr>
              <a:t>Stenius</a:t>
            </a:r>
            <a:r>
              <a:rPr lang="en-US" dirty="0">
                <a:effectLst/>
              </a:rPr>
              <a:t>, T. F. </a:t>
            </a:r>
            <a:r>
              <a:rPr lang="en-US" dirty="0" err="1">
                <a:effectLst/>
              </a:rPr>
              <a:t>Babor</a:t>
            </a:r>
            <a:r>
              <a:rPr lang="en-US" dirty="0">
                <a:effectLst/>
              </a:rPr>
              <a:t>, R. Pates, M. </a:t>
            </a:r>
            <a:r>
              <a:rPr lang="en-US" dirty="0" err="1">
                <a:effectLst/>
              </a:rPr>
              <a:t>Miovský</a:t>
            </a:r>
            <a:r>
              <a:rPr lang="en-US" dirty="0">
                <a:effectLst/>
              </a:rPr>
              <a:t>, J. O’Reilly, &amp; P. </a:t>
            </a:r>
            <a:r>
              <a:rPr lang="en-US" dirty="0" err="1">
                <a:effectLst/>
              </a:rPr>
              <a:t>Candon</a:t>
            </a:r>
            <a:r>
              <a:rPr lang="en-US" dirty="0">
                <a:effectLst/>
              </a:rPr>
              <a:t> (Eds.), </a:t>
            </a:r>
            <a:r>
              <a:rPr lang="en-US" i="1" dirty="0">
                <a:effectLst/>
              </a:rPr>
              <a:t>Publishing Addiction Science</a:t>
            </a:r>
            <a:r>
              <a:rPr lang="en-US" dirty="0">
                <a:effectLst/>
              </a:rPr>
              <a:t> (pp. 191–206). Ubiquity Press; JSTOR. </a:t>
            </a:r>
            <a:r>
              <a:rPr lang="en-US" dirty="0">
                <a:effectLst/>
                <a:hlinkClick r:id="rId5"/>
              </a:rPr>
              <a:t>https://www.jstor.org/stable/j.ctv3t5qxw.16</a:t>
            </a:r>
            <a:endParaRPr lang="en-US" dirty="0">
              <a:effectLst/>
            </a:endParaRPr>
          </a:p>
        </p:txBody>
      </p:sp>
    </p:spTree>
    <p:extLst>
      <p:ext uri="{BB962C8B-B14F-4D97-AF65-F5344CB8AC3E}">
        <p14:creationId xmlns:p14="http://schemas.microsoft.com/office/powerpoint/2010/main" val="358479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otting Research Logo">
            <a:extLst>
              <a:ext uri="{FF2B5EF4-FFF2-40B4-BE49-F238E27FC236}">
                <a16:creationId xmlns:a16="http://schemas.microsoft.com/office/drawing/2014/main" id="{26F63941-8B15-002A-E1D4-B16FEB626252}"/>
              </a:ext>
            </a:extLst>
          </p:cNvPr>
          <p:cNvPicPr>
            <a:picLocks noGrp="1" noChangeAspect="1"/>
          </p:cNvPicPr>
          <p:nvPr>
            <p:ph type="pic" idx="1"/>
          </p:nvPr>
        </p:nvPicPr>
        <p:blipFill>
          <a:blip r:embed="rId3"/>
          <a:srcRect t="6944" b="6944"/>
          <a:stretch>
            <a:fillRect/>
          </a:stretch>
        </p:blipFill>
        <p:spPr/>
      </p:pic>
      <p:pic>
        <p:nvPicPr>
          <p:cNvPr id="3" name="Content Placeholder 2" descr="Profile pictures of the contributors to the Rotting Research project.">
            <a:extLst>
              <a:ext uri="{FF2B5EF4-FFF2-40B4-BE49-F238E27FC236}">
                <a16:creationId xmlns:a16="http://schemas.microsoft.com/office/drawing/2014/main" id="{9F58E178-EE28-706E-3776-19D94FEA7A08}"/>
              </a:ext>
            </a:extLst>
          </p:cNvPr>
          <p:cNvPicPr>
            <a:picLocks noGrp="1" noChangeAspect="1"/>
          </p:cNvPicPr>
          <p:nvPr>
            <p:ph idx="11"/>
          </p:nvPr>
        </p:nvPicPr>
        <p:blipFill>
          <a:blip r:embed="rId4"/>
          <a:stretch>
            <a:fillRect/>
          </a:stretch>
        </p:blipFill>
        <p:spPr>
          <a:xfrm>
            <a:off x="3725863" y="2065758"/>
            <a:ext cx="4960937" cy="1707308"/>
          </a:xfrm>
        </p:spPr>
      </p:pic>
      <p:sp>
        <p:nvSpPr>
          <p:cNvPr id="6" name="Title 5">
            <a:extLst>
              <a:ext uri="{FF2B5EF4-FFF2-40B4-BE49-F238E27FC236}">
                <a16:creationId xmlns:a16="http://schemas.microsoft.com/office/drawing/2014/main" id="{0B877BBE-5B2E-BD9E-EB26-F61581EB2F70}"/>
              </a:ext>
            </a:extLst>
          </p:cNvPr>
          <p:cNvSpPr>
            <a:spLocks noGrp="1"/>
          </p:cNvSpPr>
          <p:nvPr>
            <p:ph type="title"/>
          </p:nvPr>
        </p:nvSpPr>
        <p:spPr/>
        <p:txBody>
          <a:bodyPr/>
          <a:lstStyle/>
          <a:p>
            <a:r>
              <a:rPr lang="en-US" dirty="0"/>
              <a:t>Contributors</a:t>
            </a:r>
          </a:p>
        </p:txBody>
      </p:sp>
      <p:sp>
        <p:nvSpPr>
          <p:cNvPr id="9" name="Content Placeholder 8">
            <a:extLst>
              <a:ext uri="{FF2B5EF4-FFF2-40B4-BE49-F238E27FC236}">
                <a16:creationId xmlns:a16="http://schemas.microsoft.com/office/drawing/2014/main" id="{9C82E228-0385-8FDB-B701-B2E00B20EB83}"/>
              </a:ext>
            </a:extLst>
          </p:cNvPr>
          <p:cNvSpPr>
            <a:spLocks noGrp="1"/>
          </p:cNvSpPr>
          <p:nvPr>
            <p:ph idx="13"/>
          </p:nvPr>
        </p:nvSpPr>
        <p:spPr/>
        <p:txBody>
          <a:bodyPr/>
          <a:lstStyle/>
          <a:p>
            <a:r>
              <a:rPr lang="en-US" dirty="0"/>
              <a:t>https://rottingresearch.org</a:t>
            </a:r>
          </a:p>
        </p:txBody>
      </p:sp>
    </p:spTree>
    <p:extLst>
      <p:ext uri="{BB962C8B-B14F-4D97-AF65-F5344CB8AC3E}">
        <p14:creationId xmlns:p14="http://schemas.microsoft.com/office/powerpoint/2010/main" val="3601119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12F2AE35-9ACC-FEF3-F915-E71DA10C62C8}"/>
              </a:ext>
            </a:extLst>
          </p:cNvPr>
          <p:cNvPicPr>
            <a:picLocks noGrp="1" noChangeAspect="1"/>
          </p:cNvPicPr>
          <p:nvPr>
            <p:ph type="pic" idx="1"/>
          </p:nvPr>
        </p:nvPicPr>
        <p:blipFill>
          <a:blip r:embed="rId3"/>
          <a:srcRect t="6944" b="6944"/>
          <a:stretch>
            <a:fillRect/>
          </a:stretch>
        </p:blipFill>
        <p:spPr>
          <a:prstGeom prst="rect">
            <a:avLst/>
          </a:prstGeom>
        </p:spPr>
      </p:pic>
      <p:sp>
        <p:nvSpPr>
          <p:cNvPr id="8" name="Content Placeholder 7">
            <a:extLst>
              <a:ext uri="{FF2B5EF4-FFF2-40B4-BE49-F238E27FC236}">
                <a16:creationId xmlns:a16="http://schemas.microsoft.com/office/drawing/2014/main" id="{7AD77B16-1624-69FD-3B62-ACA48E2AF6E4}"/>
              </a:ext>
            </a:extLst>
          </p:cNvPr>
          <p:cNvSpPr>
            <a:spLocks noGrp="1"/>
          </p:cNvSpPr>
          <p:nvPr>
            <p:ph idx="11"/>
          </p:nvPr>
        </p:nvSpPr>
        <p:spPr/>
        <p:txBody>
          <a:bodyPr/>
          <a:lstStyle/>
          <a:p>
            <a:pPr algn="ctr"/>
            <a:r>
              <a:rPr lang="en-US" dirty="0"/>
              <a:t>Thank you for attending our session and joining in the discussion.</a:t>
            </a:r>
          </a:p>
          <a:p>
            <a:pPr algn="ctr"/>
            <a:r>
              <a:rPr lang="en-US" dirty="0"/>
              <a:t>https://rottingresearch.org</a:t>
            </a:r>
          </a:p>
          <a:p>
            <a:pPr algn="ctr"/>
            <a:r>
              <a:rPr lang="en-US" dirty="0"/>
              <a:t>Contact me: mmiller@northampton.edu</a:t>
            </a:r>
          </a:p>
        </p:txBody>
      </p:sp>
      <p:sp>
        <p:nvSpPr>
          <p:cNvPr id="6" name="Title 5">
            <a:extLst>
              <a:ext uri="{FF2B5EF4-FFF2-40B4-BE49-F238E27FC236}">
                <a16:creationId xmlns:a16="http://schemas.microsoft.com/office/drawing/2014/main" id="{0B877BBE-5B2E-BD9E-EB26-F61581EB2F70}"/>
              </a:ext>
            </a:extLst>
          </p:cNvPr>
          <p:cNvSpPr>
            <a:spLocks noGrp="1"/>
          </p:cNvSpPr>
          <p:nvPr>
            <p:ph type="title"/>
          </p:nvPr>
        </p:nvSpPr>
        <p:spPr/>
        <p:txBody>
          <a:bodyPr/>
          <a:lstStyle/>
          <a:p>
            <a:r>
              <a:rPr lang="en-US" dirty="0"/>
              <a:t>Leave Feedback</a:t>
            </a:r>
          </a:p>
        </p:txBody>
      </p:sp>
      <p:sp>
        <p:nvSpPr>
          <p:cNvPr id="9" name="Content Placeholder 8">
            <a:extLst>
              <a:ext uri="{FF2B5EF4-FFF2-40B4-BE49-F238E27FC236}">
                <a16:creationId xmlns:a16="http://schemas.microsoft.com/office/drawing/2014/main" id="{9C82E228-0385-8FDB-B701-B2E00B20EB83}"/>
              </a:ext>
            </a:extLst>
          </p:cNvPr>
          <p:cNvSpPr>
            <a:spLocks noGrp="1"/>
          </p:cNvSpPr>
          <p:nvPr>
            <p:ph idx="13"/>
          </p:nvPr>
        </p:nvSpPr>
        <p:spPr>
          <a:xfrm>
            <a:off x="370936" y="4005040"/>
            <a:ext cx="3217653" cy="395833"/>
          </a:xfrm>
        </p:spPr>
        <p:txBody>
          <a:bodyPr>
            <a:normAutofit fontScale="77500" lnSpcReduction="20000"/>
          </a:bodyPr>
          <a:lstStyle/>
          <a:p>
            <a:r>
              <a:rPr lang="en-US" dirty="0">
                <a:solidFill>
                  <a:srgbClr val="000000"/>
                </a:solidFill>
              </a:rPr>
              <a:t>https://app.keysurvey.com/f/41693657/5c14/</a:t>
            </a:r>
          </a:p>
          <a:p>
            <a:endParaRPr lang="en-US" dirty="0"/>
          </a:p>
        </p:txBody>
      </p:sp>
    </p:spTree>
    <p:extLst>
      <p:ext uri="{BB962C8B-B14F-4D97-AF65-F5344CB8AC3E}">
        <p14:creationId xmlns:p14="http://schemas.microsoft.com/office/powerpoint/2010/main" val="197539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87E8F1-089B-75D6-8047-E2B177687A9F}"/>
              </a:ext>
            </a:extLst>
          </p:cNvPr>
          <p:cNvSpPr>
            <a:spLocks noGrp="1"/>
          </p:cNvSpPr>
          <p:nvPr>
            <p:ph idx="1"/>
          </p:nvPr>
        </p:nvSpPr>
        <p:spPr/>
        <p:txBody>
          <a:bodyPr>
            <a:normAutofit/>
          </a:bodyPr>
          <a:lstStyle/>
          <a:p>
            <a:pPr marL="0" indent="0">
              <a:buNone/>
            </a:pPr>
            <a:r>
              <a:rPr lang="en-US" sz="2800" dirty="0"/>
              <a:t>By the end of this presentation, you will be able to:</a:t>
            </a:r>
          </a:p>
          <a:p>
            <a:r>
              <a:rPr lang="en-US" sz="2400" dirty="0"/>
              <a:t>Define link rot.</a:t>
            </a:r>
          </a:p>
          <a:p>
            <a:r>
              <a:rPr lang="en-US" sz="2400" dirty="0"/>
              <a:t>Describe the effect of link rot on scholarly research.</a:t>
            </a:r>
          </a:p>
          <a:p>
            <a:r>
              <a:rPr lang="en-US" sz="2400" dirty="0"/>
              <a:t>Discuss potential remediations.</a:t>
            </a:r>
          </a:p>
        </p:txBody>
      </p:sp>
      <p:sp>
        <p:nvSpPr>
          <p:cNvPr id="4" name="Title 3">
            <a:extLst>
              <a:ext uri="{FF2B5EF4-FFF2-40B4-BE49-F238E27FC236}">
                <a16:creationId xmlns:a16="http://schemas.microsoft.com/office/drawing/2014/main" id="{A1294C0E-003B-C0DC-0D0F-64928123F505}"/>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386933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What is Link Rot?</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lstStyle/>
          <a:p>
            <a:r>
              <a:rPr lang="en-US" b="1" i="1"/>
              <a:t>Link rot: </a:t>
            </a:r>
            <a:r>
              <a:rPr lang="en-US"/>
              <a:t>The phenomenon of resources becoming inaccessible over time when their originally cited location is relocated or becomes permanently unavailable.</a:t>
            </a:r>
            <a:r>
              <a:rPr lang="en-US" sz="2800" b="0" i="0" u="none" strike="noStrike" baseline="30000">
                <a:latin typeface="Times New Roman" panose="02020603050405020304" pitchFamily="18" charset="0"/>
              </a:rPr>
              <a:t> </a:t>
            </a:r>
            <a:r>
              <a:rPr lang="en-US" baseline="30000">
                <a:latin typeface="Times New Roman" panose="02020603050405020304" pitchFamily="18" charset="0"/>
              </a:rPr>
              <a:t>4</a:t>
            </a:r>
            <a:endParaRPr lang="en-US" sz="2800" b="0" i="0" u="none" strike="noStrike" baseline="30000">
              <a:latin typeface="Times New Roman" panose="02020603050405020304" pitchFamily="18" charset="0"/>
            </a:endParaRPr>
          </a:p>
          <a:p>
            <a:endParaRPr lang="en-US" dirty="0"/>
          </a:p>
        </p:txBody>
      </p:sp>
    </p:spTree>
    <p:extLst>
      <p:ext uri="{BB962C8B-B14F-4D97-AF65-F5344CB8AC3E}">
        <p14:creationId xmlns:p14="http://schemas.microsoft.com/office/powerpoint/2010/main" val="20578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Statue on top of building">
            <a:extLst>
              <a:ext uri="{FF2B5EF4-FFF2-40B4-BE49-F238E27FC236}">
                <a16:creationId xmlns:a16="http://schemas.microsoft.com/office/drawing/2014/main" id="{42B1C0AE-F72B-5EE2-036E-7699F8CF0C30}"/>
              </a:ext>
            </a:extLst>
          </p:cNvPr>
          <p:cNvPicPr>
            <a:picLocks noGrp="1" noChangeAspect="1"/>
          </p:cNvPicPr>
          <p:nvPr>
            <p:ph type="pic" idx="1"/>
          </p:nvPr>
        </p:nvPicPr>
        <p:blipFill>
          <a:blip r:embed="rId3"/>
          <a:srcRect l="11285" r="11285"/>
          <a:stretch/>
        </p:blipFill>
        <p:spPr/>
      </p:pic>
      <p:sp>
        <p:nvSpPr>
          <p:cNvPr id="5" name="Content Placeholder 4">
            <a:extLst>
              <a:ext uri="{FF2B5EF4-FFF2-40B4-BE49-F238E27FC236}">
                <a16:creationId xmlns:a16="http://schemas.microsoft.com/office/drawing/2014/main" id="{ED5124F5-5909-E264-5C59-8EFDA8B54CF5}"/>
              </a:ext>
            </a:extLst>
          </p:cNvPr>
          <p:cNvSpPr>
            <a:spLocks noGrp="1"/>
          </p:cNvSpPr>
          <p:nvPr>
            <p:ph idx="11"/>
          </p:nvPr>
        </p:nvSpPr>
        <p:spPr>
          <a:xfrm>
            <a:off x="3725333" y="1606699"/>
            <a:ext cx="4961466" cy="2624876"/>
          </a:xfrm>
        </p:spPr>
        <p:txBody>
          <a:bodyPr>
            <a:normAutofit/>
          </a:bodyPr>
          <a:lstStyle/>
          <a:p>
            <a:pPr marL="285750" indent="-285750">
              <a:buFont typeface="Wingdings" panose="05000000000000000000" pitchFamily="2" charset="2"/>
              <a:buChar char="§"/>
            </a:pPr>
            <a:r>
              <a:rPr lang="en-US" b="0" i="0" u="none" strike="noStrike" baseline="0" dirty="0"/>
              <a:t>70% of internet addresses cited in articles published in the </a:t>
            </a:r>
            <a:r>
              <a:rPr lang="en-US" b="0" i="1" u="none" strike="noStrike" baseline="0" dirty="0"/>
              <a:t>Harvard Law Review</a:t>
            </a:r>
            <a:r>
              <a:rPr lang="en-US" b="0" i="0" u="none" strike="noStrike" baseline="0" dirty="0"/>
              <a:t>. </a:t>
            </a:r>
            <a:r>
              <a:rPr lang="en-US" b="0" i="0" u="none" strike="noStrike" baseline="30000" dirty="0"/>
              <a:t>4</a:t>
            </a:r>
            <a:endParaRPr lang="en-US" b="0" i="0" u="none" strike="noStrike" baseline="0" dirty="0"/>
          </a:p>
          <a:p>
            <a:pPr marL="285750" indent="-285750">
              <a:buFont typeface="Wingdings" panose="05000000000000000000" pitchFamily="2" charset="2"/>
              <a:buChar char="§"/>
            </a:pPr>
            <a:r>
              <a:rPr lang="en-US" dirty="0"/>
              <a:t>~</a:t>
            </a:r>
            <a:r>
              <a:rPr lang="en-US" b="0" i="0" u="none" strike="noStrike" baseline="0" dirty="0"/>
              <a:t>50% of links in Supreme Court decisions. </a:t>
            </a:r>
            <a:r>
              <a:rPr lang="en-US" baseline="30000" dirty="0"/>
              <a:t>4</a:t>
            </a:r>
            <a:endParaRPr lang="en-US" b="0" i="0" u="none" strike="noStrike" baseline="30000" dirty="0"/>
          </a:p>
          <a:p>
            <a:pPr marL="285750" indent="-285750">
              <a:buFont typeface="Wingdings" panose="05000000000000000000" pitchFamily="2" charset="2"/>
              <a:buChar char="§"/>
            </a:pPr>
            <a:endParaRPr lang="en-US" b="0" i="0" u="none" strike="noStrike" baseline="0" dirty="0"/>
          </a:p>
        </p:txBody>
      </p:sp>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857250"/>
          </a:xfrm>
        </p:spPr>
        <p:txBody>
          <a:bodyPr anchor="ctr">
            <a:normAutofit/>
          </a:bodyPr>
          <a:lstStyle/>
          <a:p>
            <a:r>
              <a:rPr lang="en-US" dirty="0"/>
              <a:t>How Bad is It?</a:t>
            </a:r>
          </a:p>
        </p:txBody>
      </p:sp>
      <p:sp>
        <p:nvSpPr>
          <p:cNvPr id="12" name="Content Placeholder 4">
            <a:extLst>
              <a:ext uri="{FF2B5EF4-FFF2-40B4-BE49-F238E27FC236}">
                <a16:creationId xmlns:a16="http://schemas.microsoft.com/office/drawing/2014/main" id="{DC708982-F19D-DAC5-C5FD-348458FC0995}"/>
              </a:ext>
            </a:extLst>
          </p:cNvPr>
          <p:cNvSpPr>
            <a:spLocks noGrp="1"/>
          </p:cNvSpPr>
          <p:nvPr>
            <p:ph idx="13"/>
          </p:nvPr>
        </p:nvSpPr>
        <p:spPr>
          <a:xfrm>
            <a:off x="457201" y="3918780"/>
            <a:ext cx="3008314" cy="395833"/>
          </a:xfrm>
        </p:spPr>
        <p:txBody>
          <a:bodyPr/>
          <a:lstStyle/>
          <a:p>
            <a:r>
              <a:rPr lang="en-US" dirty="0"/>
              <a:t>Link Rot in Law</a:t>
            </a:r>
          </a:p>
        </p:txBody>
      </p:sp>
    </p:spTree>
    <p:extLst>
      <p:ext uri="{BB962C8B-B14F-4D97-AF65-F5344CB8AC3E}">
        <p14:creationId xmlns:p14="http://schemas.microsoft.com/office/powerpoint/2010/main" val="340465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p:txBody>
          <a:bodyPr/>
          <a:lstStyle/>
          <a:p>
            <a:r>
              <a:rPr lang="en-US" dirty="0"/>
              <a:t>But We Have DOIs</a:t>
            </a:r>
          </a:p>
        </p:txBody>
      </p:sp>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p:txBody>
          <a:bodyPr>
            <a:normAutofit/>
          </a:bodyPr>
          <a:lstStyle/>
          <a:p>
            <a:pPr marL="457200" indent="-457200">
              <a:buFont typeface="Wingdings" panose="05000000000000000000" pitchFamily="2" charset="2"/>
              <a:buChar char="§"/>
            </a:pPr>
            <a:r>
              <a:rPr lang="en-US" sz="2400" dirty="0"/>
              <a:t>37% of DOI links were broken. </a:t>
            </a:r>
            <a:r>
              <a:rPr lang="en-US" sz="2400" baseline="30000" dirty="0"/>
              <a:t>5</a:t>
            </a:r>
            <a:endParaRPr lang="en-US" sz="2400" dirty="0"/>
          </a:p>
          <a:p>
            <a:pPr marL="457200" indent="-457200">
              <a:buFont typeface="Wingdings" panose="05000000000000000000" pitchFamily="2" charset="2"/>
              <a:buChar char="§"/>
            </a:pPr>
            <a:r>
              <a:rPr lang="en-US" sz="2400" dirty="0">
                <a:effectLst/>
                <a:ea typeface="Calibri" panose="020F0502020204030204" pitchFamily="34" charset="0"/>
              </a:rPr>
              <a:t>33% of DOI links to be broken on </a:t>
            </a:r>
            <a:r>
              <a:rPr lang="en-US" sz="2400" dirty="0">
                <a:ea typeface="Calibri" panose="020F0502020204030204" pitchFamily="34" charset="0"/>
              </a:rPr>
              <a:t>the</a:t>
            </a:r>
            <a:r>
              <a:rPr lang="en-US" sz="2400" dirty="0">
                <a:effectLst/>
                <a:ea typeface="Calibri" panose="020F0502020204030204" pitchFamily="34" charset="0"/>
              </a:rPr>
              <a:t> institution’s internal network. </a:t>
            </a:r>
            <a:r>
              <a:rPr lang="en-US" sz="2400" baseline="30000" dirty="0"/>
              <a:t>3</a:t>
            </a:r>
            <a:endParaRPr lang="en-US" sz="2400" dirty="0">
              <a:effectLst/>
              <a:ea typeface="Calibri" panose="020F0502020204030204" pitchFamily="34" charset="0"/>
            </a:endParaRPr>
          </a:p>
          <a:p>
            <a:pPr marL="457200" indent="-457200">
              <a:buFont typeface="Wingdings" panose="05000000000000000000" pitchFamily="2" charset="2"/>
              <a:buChar char="§"/>
            </a:pPr>
            <a:r>
              <a:rPr lang="en-US" sz="2400" dirty="0">
                <a:effectLst/>
                <a:ea typeface="Calibri" panose="020F0502020204030204" pitchFamily="34" charset="0"/>
              </a:rPr>
              <a:t>51.7% of DOIs were unreachable from outside of the institution’s network. </a:t>
            </a:r>
            <a:r>
              <a:rPr lang="en-US" sz="2400" baseline="30000" dirty="0"/>
              <a:t>3</a:t>
            </a:r>
            <a:r>
              <a:rPr lang="en-US" sz="2400" dirty="0">
                <a:effectLst/>
                <a:ea typeface="Calibri" panose="020F0502020204030204" pitchFamily="34" charset="0"/>
              </a:rPr>
              <a:t> </a:t>
            </a:r>
          </a:p>
          <a:p>
            <a:endParaRPr lang="en-US" dirty="0"/>
          </a:p>
          <a:p>
            <a:endParaRPr lang="en-US" dirty="0"/>
          </a:p>
          <a:p>
            <a:endParaRPr lang="en-US" dirty="0"/>
          </a:p>
        </p:txBody>
      </p:sp>
    </p:spTree>
    <p:extLst>
      <p:ext uri="{BB962C8B-B14F-4D97-AF65-F5344CB8AC3E}">
        <p14:creationId xmlns:p14="http://schemas.microsoft.com/office/powerpoint/2010/main" val="33230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a:xfrm>
            <a:off x="457200" y="1070199"/>
            <a:ext cx="8229600" cy="3110492"/>
          </a:xfrm>
        </p:spPr>
        <p:txBody>
          <a:bodyPr>
            <a:normAutofit/>
          </a:bodyPr>
          <a:lstStyle/>
          <a:p>
            <a:pPr marL="285750" indent="-285750">
              <a:lnSpc>
                <a:spcPct val="90000"/>
              </a:lnSpc>
              <a:buFont typeface="Wingdings" panose="05000000000000000000" pitchFamily="2" charset="2"/>
              <a:buChar char="§"/>
            </a:pPr>
            <a:r>
              <a:rPr lang="en-US" sz="2400" dirty="0"/>
              <a:t>Academics rely heavily on previous research. </a:t>
            </a:r>
            <a:r>
              <a:rPr lang="en-US" sz="2400" b="0" i="0" u="none" strike="noStrike" baseline="30000" dirty="0"/>
              <a:t>9</a:t>
            </a:r>
          </a:p>
          <a:p>
            <a:pPr marL="285750" indent="-285750">
              <a:lnSpc>
                <a:spcPct val="90000"/>
              </a:lnSpc>
              <a:buFont typeface="Wingdings" panose="05000000000000000000" pitchFamily="2" charset="2"/>
              <a:buChar char="§"/>
            </a:pPr>
            <a:r>
              <a:rPr lang="en-US" sz="2400" b="0" i="0" u="none" strike="noStrike" baseline="0" dirty="0"/>
              <a:t>References provide a method for others to retrace the steps a researcher took to establish their position. </a:t>
            </a:r>
            <a:r>
              <a:rPr lang="en-US" sz="2400" baseline="30000" dirty="0"/>
              <a:t>6</a:t>
            </a:r>
            <a:endParaRPr lang="en-US" sz="2400" dirty="0"/>
          </a:p>
          <a:p>
            <a:pPr marL="285750" indent="-285750">
              <a:lnSpc>
                <a:spcPct val="90000"/>
              </a:lnSpc>
              <a:buFont typeface="Wingdings" panose="05000000000000000000" pitchFamily="2" charset="2"/>
              <a:buChar char="§"/>
            </a:pPr>
            <a:r>
              <a:rPr lang="en-US" sz="2400" dirty="0"/>
              <a:t>Replication of studies is difficult, or impossible, without the ability to find reference resources. </a:t>
            </a:r>
            <a:r>
              <a:rPr lang="en-US" sz="2400" b="0" i="0" u="none" strike="noStrike" baseline="30000" dirty="0"/>
              <a:t>9</a:t>
            </a:r>
            <a:endParaRPr lang="en-US" sz="2400" dirty="0"/>
          </a:p>
          <a:p>
            <a:pPr marL="285750" indent="-285750">
              <a:lnSpc>
                <a:spcPct val="90000"/>
              </a:lnSpc>
              <a:buFont typeface="Wingdings" panose="05000000000000000000" pitchFamily="2" charset="2"/>
              <a:buChar char="§"/>
            </a:pPr>
            <a:r>
              <a:rPr lang="en-US" sz="2400" dirty="0"/>
              <a:t>Loss of verification calls into question the validity of literature reviews. </a:t>
            </a:r>
            <a:r>
              <a:rPr lang="en-US" sz="2400" baseline="30000" dirty="0"/>
              <a:t>7</a:t>
            </a:r>
            <a:endParaRPr lang="en-US" sz="2400" b="0" i="0" u="none" strike="noStrike" baseline="0" dirty="0"/>
          </a:p>
        </p:txBody>
      </p:sp>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734738"/>
          </a:xfrm>
        </p:spPr>
        <p:txBody>
          <a:bodyPr anchor="ctr">
            <a:normAutofit/>
          </a:bodyPr>
          <a:lstStyle/>
          <a:p>
            <a:r>
              <a:rPr lang="en-US" dirty="0"/>
              <a:t>How Does This Affect Research?</a:t>
            </a:r>
          </a:p>
        </p:txBody>
      </p:sp>
    </p:spTree>
    <p:extLst>
      <p:ext uri="{BB962C8B-B14F-4D97-AF65-F5344CB8AC3E}">
        <p14:creationId xmlns:p14="http://schemas.microsoft.com/office/powerpoint/2010/main" val="44318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cartoon of a machine&#10;&#10;Description automatically generated">
            <a:extLst>
              <a:ext uri="{FF2B5EF4-FFF2-40B4-BE49-F238E27FC236}">
                <a16:creationId xmlns:a16="http://schemas.microsoft.com/office/drawing/2014/main" id="{DB9918BF-C85E-713D-E010-E6EEBB19E47D}"/>
              </a:ext>
            </a:extLst>
          </p:cNvPr>
          <p:cNvPicPr>
            <a:picLocks noGrp="1" noChangeAspect="1"/>
          </p:cNvPicPr>
          <p:nvPr>
            <p:ph idx="1"/>
          </p:nvPr>
        </p:nvPicPr>
        <p:blipFill>
          <a:blip r:embed="rId3"/>
          <a:stretch>
            <a:fillRect/>
          </a:stretch>
        </p:blipFill>
        <p:spPr>
          <a:xfrm>
            <a:off x="3347125" y="1069975"/>
            <a:ext cx="2449749" cy="3111500"/>
          </a:xfrm>
        </p:spPr>
      </p:pic>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734738"/>
          </a:xfrm>
        </p:spPr>
        <p:txBody>
          <a:bodyPr anchor="ctr">
            <a:normAutofit/>
          </a:bodyPr>
          <a:lstStyle/>
          <a:p>
            <a:r>
              <a:rPr lang="en-US"/>
              <a:t>How Does This Affect Research?</a:t>
            </a:r>
            <a:endParaRPr lang="en-US" dirty="0"/>
          </a:p>
        </p:txBody>
      </p:sp>
    </p:spTree>
    <p:extLst>
      <p:ext uri="{BB962C8B-B14F-4D97-AF65-F5344CB8AC3E}">
        <p14:creationId xmlns:p14="http://schemas.microsoft.com/office/powerpoint/2010/main" val="374805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5124F5-5909-E264-5C59-8EFDA8B54CF5}"/>
              </a:ext>
            </a:extLst>
          </p:cNvPr>
          <p:cNvSpPr>
            <a:spLocks noGrp="1"/>
          </p:cNvSpPr>
          <p:nvPr>
            <p:ph idx="1"/>
          </p:nvPr>
        </p:nvSpPr>
        <p:spPr>
          <a:xfrm>
            <a:off x="457200" y="1070199"/>
            <a:ext cx="8229600" cy="3110492"/>
          </a:xfrm>
        </p:spPr>
        <p:txBody>
          <a:bodyPr>
            <a:normAutofit/>
          </a:bodyPr>
          <a:lstStyle/>
          <a:p>
            <a:pPr marL="285750" indent="-285750">
              <a:lnSpc>
                <a:spcPct val="90000"/>
              </a:lnSpc>
              <a:buFont typeface="Wingdings" panose="05000000000000000000" pitchFamily="2" charset="2"/>
              <a:buChar char="§"/>
            </a:pPr>
            <a:r>
              <a:rPr lang="en-US" sz="2200" b="0" i="0" u="none" strike="noStrike" baseline="0" dirty="0"/>
              <a:t>Citations tend to decay over time because of a preference for recentness, even over seminal works. </a:t>
            </a:r>
            <a:r>
              <a:rPr lang="en-US" sz="2200" baseline="30000" dirty="0"/>
              <a:t>1</a:t>
            </a:r>
            <a:endParaRPr lang="en-US" sz="2200" b="0" i="0" u="none" strike="noStrike" baseline="0" dirty="0"/>
          </a:p>
          <a:p>
            <a:pPr marL="285750" indent="-285750">
              <a:lnSpc>
                <a:spcPct val="90000"/>
              </a:lnSpc>
              <a:buFont typeface="Wingdings" panose="05000000000000000000" pitchFamily="2" charset="2"/>
              <a:buChar char="§"/>
            </a:pPr>
            <a:r>
              <a:rPr lang="en-US" sz="2200" b="0" i="0" u="none" strike="noStrike" baseline="0" dirty="0"/>
              <a:t>Only 30% of links in the sciences functioned after 4 years. </a:t>
            </a:r>
            <a:r>
              <a:rPr lang="en-US" sz="2200" baseline="30000" dirty="0"/>
              <a:t>4</a:t>
            </a:r>
            <a:endParaRPr lang="en-US" sz="2200" b="0" i="0" u="none" strike="noStrike" baseline="30000" dirty="0"/>
          </a:p>
          <a:p>
            <a:pPr marL="285750" indent="-285750">
              <a:lnSpc>
                <a:spcPct val="90000"/>
              </a:lnSpc>
              <a:buFont typeface="Wingdings" panose="05000000000000000000" pitchFamily="2" charset="2"/>
              <a:buChar char="§"/>
            </a:pPr>
            <a:r>
              <a:rPr lang="en-US" sz="2200" b="0" i="0" u="none" strike="noStrike" baseline="0" dirty="0"/>
              <a:t>The average lifespan for a resource’s website was 9.3 years.</a:t>
            </a:r>
            <a:r>
              <a:rPr lang="en-US" sz="2200" b="0" i="0" u="none" strike="noStrike" baseline="30000" dirty="0"/>
              <a:t>  </a:t>
            </a:r>
            <a:r>
              <a:rPr lang="en-US" sz="2200" baseline="30000" dirty="0"/>
              <a:t>4</a:t>
            </a:r>
            <a:r>
              <a:rPr lang="en-US" sz="2200" b="0" i="0" u="none" strike="noStrike" baseline="0" dirty="0"/>
              <a:t> </a:t>
            </a:r>
          </a:p>
          <a:p>
            <a:pPr marL="285750" indent="-285750">
              <a:lnSpc>
                <a:spcPct val="90000"/>
              </a:lnSpc>
              <a:buFont typeface="Wingdings" panose="05000000000000000000" pitchFamily="2" charset="2"/>
              <a:buChar char="§"/>
            </a:pPr>
            <a:r>
              <a:rPr lang="en-US" sz="2200" b="0" i="0" u="none" strike="noStrike" baseline="0" dirty="0"/>
              <a:t>Unfortunately, only 62% of that data was archived.</a:t>
            </a:r>
            <a:r>
              <a:rPr lang="en-US" sz="2200" b="0" i="0" u="none" strike="noStrike" baseline="30000" dirty="0"/>
              <a:t> </a:t>
            </a:r>
            <a:r>
              <a:rPr lang="en-US" sz="2200" baseline="30000" dirty="0"/>
              <a:t>4</a:t>
            </a:r>
            <a:endParaRPr lang="en-US" sz="2200" b="0" i="0" u="none" strike="noStrike" baseline="30000" dirty="0"/>
          </a:p>
          <a:p>
            <a:pPr marL="285750" indent="-285750">
              <a:lnSpc>
                <a:spcPct val="90000"/>
              </a:lnSpc>
              <a:buFont typeface="Wingdings" panose="05000000000000000000" pitchFamily="2" charset="2"/>
              <a:buChar char="§"/>
            </a:pPr>
            <a:endParaRPr lang="en-US" sz="2500" b="0" i="0" u="none" strike="noStrike" baseline="0" dirty="0"/>
          </a:p>
        </p:txBody>
      </p:sp>
      <p:sp>
        <p:nvSpPr>
          <p:cNvPr id="4" name="Title 3">
            <a:extLst>
              <a:ext uri="{FF2B5EF4-FFF2-40B4-BE49-F238E27FC236}">
                <a16:creationId xmlns:a16="http://schemas.microsoft.com/office/drawing/2014/main" id="{C43EF85A-9EF5-2DBE-2ECF-2711A4E4A77E}"/>
              </a:ext>
            </a:extLst>
          </p:cNvPr>
          <p:cNvSpPr>
            <a:spLocks noGrp="1"/>
          </p:cNvSpPr>
          <p:nvPr>
            <p:ph type="title"/>
          </p:nvPr>
        </p:nvSpPr>
        <p:spPr>
          <a:xfrm>
            <a:off x="457200" y="205979"/>
            <a:ext cx="8229600" cy="734738"/>
          </a:xfrm>
        </p:spPr>
        <p:txBody>
          <a:bodyPr anchor="ctr">
            <a:normAutofit/>
          </a:bodyPr>
          <a:lstStyle/>
          <a:p>
            <a:r>
              <a:rPr lang="en-US" dirty="0"/>
              <a:t>How Does This Affect Research?</a:t>
            </a:r>
          </a:p>
        </p:txBody>
      </p:sp>
    </p:spTree>
    <p:extLst>
      <p:ext uri="{BB962C8B-B14F-4D97-AF65-F5344CB8AC3E}">
        <p14:creationId xmlns:p14="http://schemas.microsoft.com/office/powerpoint/2010/main" val="4269488075"/>
      </p:ext>
    </p:extLst>
  </p:cSld>
  <p:clrMapOvr>
    <a:masterClrMapping/>
  </p:clrMapOvr>
</p:sld>
</file>

<file path=ppt/theme/theme1.xml><?xml version="1.0" encoding="utf-8"?>
<a:theme xmlns:a="http://schemas.openxmlformats.org/drawingml/2006/main" name="Office Theme">
  <a:themeElements>
    <a:clrScheme name="LLX24-Theme-Colors">
      <a:dk1>
        <a:srgbClr val="5E5E5E"/>
      </a:dk1>
      <a:lt1>
        <a:srgbClr val="FFFFFF"/>
      </a:lt1>
      <a:dk2>
        <a:srgbClr val="999A98"/>
      </a:dk2>
      <a:lt2>
        <a:srgbClr val="F0F2F7"/>
      </a:lt2>
      <a:accent1>
        <a:srgbClr val="007367"/>
      </a:accent1>
      <a:accent2>
        <a:srgbClr val="005A54"/>
      </a:accent2>
      <a:accent3>
        <a:srgbClr val="008C76"/>
      </a:accent3>
      <a:accent4>
        <a:srgbClr val="FECB1F"/>
      </a:accent4>
      <a:accent5>
        <a:srgbClr val="FFFEFD"/>
      </a:accent5>
      <a:accent6>
        <a:srgbClr val="BE1D2C"/>
      </a:accent6>
      <a:hlink>
        <a:srgbClr val="0089C4"/>
      </a:hlink>
      <a:folHlink>
        <a:srgbClr val="30519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E36A36C-337C-8F47-B220-4EC195D90D67}" vid="{A4655E9A-651C-1548-96BC-8B9F67C4AC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2173</Words>
  <Application>Microsoft Office PowerPoint</Application>
  <PresentationFormat>On-screen Show (16:9)</PresentationFormat>
  <Paragraphs>163</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Times New Roman</vt:lpstr>
      <vt:lpstr>Wingdings</vt:lpstr>
      <vt:lpstr>Office Theme</vt:lpstr>
      <vt:lpstr>Rotting Research:  How Link Rot Impacts the Integrity of Scholarly Publishing</vt:lpstr>
      <vt:lpstr>About Me</vt:lpstr>
      <vt:lpstr>Learning Objectives</vt:lpstr>
      <vt:lpstr>What is Link Rot?</vt:lpstr>
      <vt:lpstr>How Bad is It?</vt:lpstr>
      <vt:lpstr>But We Have DOIs</vt:lpstr>
      <vt:lpstr>How Does This Affect Research?</vt:lpstr>
      <vt:lpstr>How Does This Affect Research?</vt:lpstr>
      <vt:lpstr>How Does This Affect Research?</vt:lpstr>
      <vt:lpstr>How Does This Affect Research?</vt:lpstr>
      <vt:lpstr>Rotting Research: The Study</vt:lpstr>
      <vt:lpstr>Rotting Research: The Study</vt:lpstr>
      <vt:lpstr>Rotting Research: The Study</vt:lpstr>
      <vt:lpstr>Rotting Research: The Study</vt:lpstr>
      <vt:lpstr>Other Findings</vt:lpstr>
      <vt:lpstr>Other Findings</vt:lpstr>
      <vt:lpstr>Rotting Research: The Project</vt:lpstr>
      <vt:lpstr>Rotting Research: The Plan</vt:lpstr>
      <vt:lpstr>Rotting Research: The Conversation</vt:lpstr>
      <vt:lpstr>Resources</vt:lpstr>
      <vt:lpstr>Resources</vt:lpstr>
      <vt:lpstr>Contributors</vt:lpstr>
      <vt:lpstr>Leave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Lane</dc:creator>
  <cp:lastModifiedBy>Marshal Miller</cp:lastModifiedBy>
  <cp:revision>36</cp:revision>
  <dcterms:created xsi:type="dcterms:W3CDTF">2023-09-06T15:32:26Z</dcterms:created>
  <dcterms:modified xsi:type="dcterms:W3CDTF">2024-01-04T20:14:57Z</dcterms:modified>
</cp:coreProperties>
</file>