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C31AF-39CD-40AA-85B0-125A9AAF43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084638D-55D8-41CA-AA4B-7863727023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>
              <a:latin typeface="Arial Narrow" panose="020B0606020202030204" pitchFamily="34" charset="0"/>
            </a:rPr>
            <a:t>Your </a:t>
          </a:r>
          <a:r>
            <a:rPr lang="en-US" sz="2000" dirty="0" err="1">
              <a:latin typeface="Arial Narrow" panose="020B0606020202030204" pitchFamily="34" charset="0"/>
            </a:rPr>
            <a:t>powerpoint</a:t>
          </a:r>
          <a:r>
            <a:rPr lang="en-US" sz="2000" dirty="0">
              <a:latin typeface="Arial Narrow" panose="020B0606020202030204" pitchFamily="34" charset="0"/>
            </a:rPr>
            <a:t> is awesome!- Positive Sentiment</a:t>
          </a:r>
        </a:p>
      </dgm:t>
    </dgm:pt>
    <dgm:pt modelId="{F50B54B3-7158-4D0E-A6E4-E5AAFD7FBAE1}" type="parTrans" cxnId="{81255000-6F49-4C5D-B222-480E996575A5}">
      <dgm:prSet/>
      <dgm:spPr/>
      <dgm:t>
        <a:bodyPr/>
        <a:lstStyle/>
        <a:p>
          <a:endParaRPr lang="en-US"/>
        </a:p>
      </dgm:t>
    </dgm:pt>
    <dgm:pt modelId="{B89BE37D-B748-4FFD-A563-9E618C2AB285}" type="sibTrans" cxnId="{81255000-6F49-4C5D-B222-480E996575A5}">
      <dgm:prSet/>
      <dgm:spPr/>
      <dgm:t>
        <a:bodyPr/>
        <a:lstStyle/>
        <a:p>
          <a:endParaRPr lang="en-US"/>
        </a:p>
      </dgm:t>
    </dgm:pt>
    <dgm:pt modelId="{C46A12AD-C112-48FF-84A5-8FE18EED95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Worst </a:t>
          </a:r>
          <a:r>
            <a:rPr lang="en-US" dirty="0" err="1"/>
            <a:t>powerpoint</a:t>
          </a:r>
          <a:r>
            <a:rPr lang="en-US" dirty="0"/>
            <a:t> ever!!!!- Negative Sentiment</a:t>
          </a:r>
        </a:p>
      </dgm:t>
    </dgm:pt>
    <dgm:pt modelId="{812535E7-CCCA-4326-805A-C8022BC28FB3}" type="parTrans" cxnId="{6DEAB263-49EA-453F-B38C-2BF0C91BB6AC}">
      <dgm:prSet/>
      <dgm:spPr/>
      <dgm:t>
        <a:bodyPr/>
        <a:lstStyle/>
        <a:p>
          <a:endParaRPr lang="en-US"/>
        </a:p>
      </dgm:t>
    </dgm:pt>
    <dgm:pt modelId="{9640DE77-7AC9-4394-B76C-C7F6C919570F}" type="sibTrans" cxnId="{6DEAB263-49EA-453F-B38C-2BF0C91BB6AC}">
      <dgm:prSet/>
      <dgm:spPr/>
      <dgm:t>
        <a:bodyPr/>
        <a:lstStyle/>
        <a:p>
          <a:endParaRPr lang="en-US"/>
        </a:p>
      </dgm:t>
    </dgm:pt>
    <dgm:pt modelId="{EE253709-4FA2-483E-B70D-4BEF1D289F93}" type="pres">
      <dgm:prSet presAssocID="{914C31AF-39CD-40AA-85B0-125A9AAF436C}" presName="root" presStyleCnt="0">
        <dgm:presLayoutVars>
          <dgm:dir/>
          <dgm:resizeHandles val="exact"/>
        </dgm:presLayoutVars>
      </dgm:prSet>
      <dgm:spPr/>
    </dgm:pt>
    <dgm:pt modelId="{E40E30C9-2030-4E9B-A416-7BA187232437}" type="pres">
      <dgm:prSet presAssocID="{1084638D-55D8-41CA-AA4B-786372702390}" presName="compNode" presStyleCnt="0"/>
      <dgm:spPr/>
    </dgm:pt>
    <dgm:pt modelId="{E87D442D-2138-40CB-905D-095A04BDC87A}" type="pres">
      <dgm:prSet presAssocID="{1084638D-55D8-41CA-AA4B-786372702390}" presName="iconBgRect" presStyleLbl="bgShp" presStyleIdx="0" presStyleCnt="2"/>
      <dgm:spPr/>
    </dgm:pt>
    <dgm:pt modelId="{B7F6ACB1-7E68-45F1-BE44-BFDEDFC4DACD}" type="pres">
      <dgm:prSet presAssocID="{1084638D-55D8-41CA-AA4B-7863727023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A960226-F5A9-42DF-AE87-F627F3B5D1DF}" type="pres">
      <dgm:prSet presAssocID="{1084638D-55D8-41CA-AA4B-786372702390}" presName="spaceRect" presStyleCnt="0"/>
      <dgm:spPr/>
    </dgm:pt>
    <dgm:pt modelId="{BE38C55B-E257-49EE-B136-964D45B17BEC}" type="pres">
      <dgm:prSet presAssocID="{1084638D-55D8-41CA-AA4B-786372702390}" presName="textRect" presStyleLbl="revTx" presStyleIdx="0" presStyleCnt="2">
        <dgm:presLayoutVars>
          <dgm:chMax val="1"/>
          <dgm:chPref val="1"/>
        </dgm:presLayoutVars>
      </dgm:prSet>
      <dgm:spPr/>
    </dgm:pt>
    <dgm:pt modelId="{42F5EFF6-274D-4BC4-90C2-08205804979B}" type="pres">
      <dgm:prSet presAssocID="{B89BE37D-B748-4FFD-A563-9E618C2AB285}" presName="sibTrans" presStyleCnt="0"/>
      <dgm:spPr/>
    </dgm:pt>
    <dgm:pt modelId="{C93C3F06-290D-49C9-B3E8-E2E5F0A963E9}" type="pres">
      <dgm:prSet presAssocID="{C46A12AD-C112-48FF-84A5-8FE18EED954A}" presName="compNode" presStyleCnt="0"/>
      <dgm:spPr/>
    </dgm:pt>
    <dgm:pt modelId="{D14C033B-E2C3-41AA-868D-D149DABA74C1}" type="pres">
      <dgm:prSet presAssocID="{C46A12AD-C112-48FF-84A5-8FE18EED954A}" presName="iconBgRect" presStyleLbl="bgShp" presStyleIdx="1" presStyleCnt="2"/>
      <dgm:spPr/>
    </dgm:pt>
    <dgm:pt modelId="{2BD4A737-9F7A-4ED4-9B6B-32D2459D69D3}" type="pres">
      <dgm:prSet presAssocID="{C46A12AD-C112-48FF-84A5-8FE18EED95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CB36A0AD-9928-4FA2-8286-C0E80B492036}" type="pres">
      <dgm:prSet presAssocID="{C46A12AD-C112-48FF-84A5-8FE18EED954A}" presName="spaceRect" presStyleCnt="0"/>
      <dgm:spPr/>
    </dgm:pt>
    <dgm:pt modelId="{7AB6CB3D-2E89-4A96-9DAC-3D0B0E9B29AD}" type="pres">
      <dgm:prSet presAssocID="{C46A12AD-C112-48FF-84A5-8FE18EED954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255000-6F49-4C5D-B222-480E996575A5}" srcId="{914C31AF-39CD-40AA-85B0-125A9AAF436C}" destId="{1084638D-55D8-41CA-AA4B-786372702390}" srcOrd="0" destOrd="0" parTransId="{F50B54B3-7158-4D0E-A6E4-E5AAFD7FBAE1}" sibTransId="{B89BE37D-B748-4FFD-A563-9E618C2AB285}"/>
    <dgm:cxn modelId="{7A68BA00-E586-4F57-AE66-552159319EB7}" type="presOf" srcId="{1084638D-55D8-41CA-AA4B-786372702390}" destId="{BE38C55B-E257-49EE-B136-964D45B17BEC}" srcOrd="0" destOrd="0" presId="urn:microsoft.com/office/officeart/2018/5/layout/IconCircleLabelList"/>
    <dgm:cxn modelId="{28871A1B-158C-4BF0-AE39-B79E09F0EDC8}" type="presOf" srcId="{914C31AF-39CD-40AA-85B0-125A9AAF436C}" destId="{EE253709-4FA2-483E-B70D-4BEF1D289F93}" srcOrd="0" destOrd="0" presId="urn:microsoft.com/office/officeart/2018/5/layout/IconCircleLabelList"/>
    <dgm:cxn modelId="{E6533F22-218E-460E-AF28-C1480970D8E3}" type="presOf" srcId="{C46A12AD-C112-48FF-84A5-8FE18EED954A}" destId="{7AB6CB3D-2E89-4A96-9DAC-3D0B0E9B29AD}" srcOrd="0" destOrd="0" presId="urn:microsoft.com/office/officeart/2018/5/layout/IconCircleLabelList"/>
    <dgm:cxn modelId="{6DEAB263-49EA-453F-B38C-2BF0C91BB6AC}" srcId="{914C31AF-39CD-40AA-85B0-125A9AAF436C}" destId="{C46A12AD-C112-48FF-84A5-8FE18EED954A}" srcOrd="1" destOrd="0" parTransId="{812535E7-CCCA-4326-805A-C8022BC28FB3}" sibTransId="{9640DE77-7AC9-4394-B76C-C7F6C919570F}"/>
    <dgm:cxn modelId="{133DEF21-8085-4EF9-A8D2-502DBD89ED53}" type="presParOf" srcId="{EE253709-4FA2-483E-B70D-4BEF1D289F93}" destId="{E40E30C9-2030-4E9B-A416-7BA187232437}" srcOrd="0" destOrd="0" presId="urn:microsoft.com/office/officeart/2018/5/layout/IconCircleLabelList"/>
    <dgm:cxn modelId="{E8AB9087-B6E3-49BC-8049-0FC956113166}" type="presParOf" srcId="{E40E30C9-2030-4E9B-A416-7BA187232437}" destId="{E87D442D-2138-40CB-905D-095A04BDC87A}" srcOrd="0" destOrd="0" presId="urn:microsoft.com/office/officeart/2018/5/layout/IconCircleLabelList"/>
    <dgm:cxn modelId="{002F8455-C2DD-495E-9C45-2376F0250508}" type="presParOf" srcId="{E40E30C9-2030-4E9B-A416-7BA187232437}" destId="{B7F6ACB1-7E68-45F1-BE44-BFDEDFC4DACD}" srcOrd="1" destOrd="0" presId="urn:microsoft.com/office/officeart/2018/5/layout/IconCircleLabelList"/>
    <dgm:cxn modelId="{B96EDDED-8020-480C-B8E4-8C033D3E555A}" type="presParOf" srcId="{E40E30C9-2030-4E9B-A416-7BA187232437}" destId="{3A960226-F5A9-42DF-AE87-F627F3B5D1DF}" srcOrd="2" destOrd="0" presId="urn:microsoft.com/office/officeart/2018/5/layout/IconCircleLabelList"/>
    <dgm:cxn modelId="{A1BBA04A-04CB-40D6-ACE8-12538C6140AC}" type="presParOf" srcId="{E40E30C9-2030-4E9B-A416-7BA187232437}" destId="{BE38C55B-E257-49EE-B136-964D45B17BEC}" srcOrd="3" destOrd="0" presId="urn:microsoft.com/office/officeart/2018/5/layout/IconCircleLabelList"/>
    <dgm:cxn modelId="{277BE04A-C97B-4AB7-91BC-7AF822F9D2A7}" type="presParOf" srcId="{EE253709-4FA2-483E-B70D-4BEF1D289F93}" destId="{42F5EFF6-274D-4BC4-90C2-08205804979B}" srcOrd="1" destOrd="0" presId="urn:microsoft.com/office/officeart/2018/5/layout/IconCircleLabelList"/>
    <dgm:cxn modelId="{7C9E8C38-9DDC-4CA0-BE1C-6EC548E8A48D}" type="presParOf" srcId="{EE253709-4FA2-483E-B70D-4BEF1D289F93}" destId="{C93C3F06-290D-49C9-B3E8-E2E5F0A963E9}" srcOrd="2" destOrd="0" presId="urn:microsoft.com/office/officeart/2018/5/layout/IconCircleLabelList"/>
    <dgm:cxn modelId="{B50201B3-E287-4B6E-9B22-4DD6B1C1D51B}" type="presParOf" srcId="{C93C3F06-290D-49C9-B3E8-E2E5F0A963E9}" destId="{D14C033B-E2C3-41AA-868D-D149DABA74C1}" srcOrd="0" destOrd="0" presId="urn:microsoft.com/office/officeart/2018/5/layout/IconCircleLabelList"/>
    <dgm:cxn modelId="{74EF551B-12BB-4E11-8CA5-ECEF2C35539C}" type="presParOf" srcId="{C93C3F06-290D-49C9-B3E8-E2E5F0A963E9}" destId="{2BD4A737-9F7A-4ED4-9B6B-32D2459D69D3}" srcOrd="1" destOrd="0" presId="urn:microsoft.com/office/officeart/2018/5/layout/IconCircleLabelList"/>
    <dgm:cxn modelId="{27A97E72-B007-4352-B95B-76391A293AA9}" type="presParOf" srcId="{C93C3F06-290D-49C9-B3E8-E2E5F0A963E9}" destId="{CB36A0AD-9928-4FA2-8286-C0E80B492036}" srcOrd="2" destOrd="0" presId="urn:microsoft.com/office/officeart/2018/5/layout/IconCircleLabelList"/>
    <dgm:cxn modelId="{4CE8498A-2BDB-4118-9D1F-7EBFE27A0B9D}" type="presParOf" srcId="{C93C3F06-290D-49C9-B3E8-E2E5F0A963E9}" destId="{7AB6CB3D-2E89-4A96-9DAC-3D0B0E9B29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D442D-2138-40CB-905D-095A04BDC87A}">
      <dsp:nvSpPr>
        <dsp:cNvPr id="0" name=""/>
        <dsp:cNvSpPr/>
      </dsp:nvSpPr>
      <dsp:spPr>
        <a:xfrm>
          <a:off x="2936825" y="22389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6ACB1-7E68-45F1-BE44-BFDEDFC4DACD}">
      <dsp:nvSpPr>
        <dsp:cNvPr id="0" name=""/>
        <dsp:cNvSpPr/>
      </dsp:nvSpPr>
      <dsp:spPr>
        <a:xfrm>
          <a:off x="3309762" y="395327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8C55B-E257-49EE-B136-964D45B17BEC}">
      <dsp:nvSpPr>
        <dsp:cNvPr id="0" name=""/>
        <dsp:cNvSpPr/>
      </dsp:nvSpPr>
      <dsp:spPr>
        <a:xfrm>
          <a:off x="2377418" y="2317389"/>
          <a:ext cx="28687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Arial Narrow" panose="020B0606020202030204" pitchFamily="34" charset="0"/>
            </a:rPr>
            <a:t>Your </a:t>
          </a:r>
          <a:r>
            <a:rPr lang="en-US" sz="2000" kern="1200" dirty="0" err="1">
              <a:latin typeface="Arial Narrow" panose="020B0606020202030204" pitchFamily="34" charset="0"/>
            </a:rPr>
            <a:t>powerpoint</a:t>
          </a:r>
          <a:r>
            <a:rPr lang="en-US" sz="2000" kern="1200" dirty="0">
              <a:latin typeface="Arial Narrow" panose="020B0606020202030204" pitchFamily="34" charset="0"/>
            </a:rPr>
            <a:t> is awesome!- Positive Sentiment</a:t>
          </a:r>
        </a:p>
      </dsp:txBody>
      <dsp:txXfrm>
        <a:off x="2377418" y="2317389"/>
        <a:ext cx="2868750" cy="877500"/>
      </dsp:txXfrm>
    </dsp:sp>
    <dsp:sp modelId="{D14C033B-E2C3-41AA-868D-D149DABA74C1}">
      <dsp:nvSpPr>
        <dsp:cNvPr id="0" name=""/>
        <dsp:cNvSpPr/>
      </dsp:nvSpPr>
      <dsp:spPr>
        <a:xfrm>
          <a:off x="6307606" y="22389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4A737-9F7A-4ED4-9B6B-32D2459D69D3}">
      <dsp:nvSpPr>
        <dsp:cNvPr id="0" name=""/>
        <dsp:cNvSpPr/>
      </dsp:nvSpPr>
      <dsp:spPr>
        <a:xfrm>
          <a:off x="6680543" y="395327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6CB3D-2E89-4A96-9DAC-3D0B0E9B29AD}">
      <dsp:nvSpPr>
        <dsp:cNvPr id="0" name=""/>
        <dsp:cNvSpPr/>
      </dsp:nvSpPr>
      <dsp:spPr>
        <a:xfrm>
          <a:off x="5748200" y="2317389"/>
          <a:ext cx="28687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Worst </a:t>
          </a:r>
          <a:r>
            <a:rPr lang="en-US" sz="1800" kern="1200" dirty="0" err="1"/>
            <a:t>powerpoint</a:t>
          </a:r>
          <a:r>
            <a:rPr lang="en-US" sz="1800" kern="1200" dirty="0"/>
            <a:t> ever!!!!- Negative Sentiment</a:t>
          </a:r>
        </a:p>
      </dsp:txBody>
      <dsp:txXfrm>
        <a:off x="5748200" y="2317389"/>
        <a:ext cx="286875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1F4B7-59FA-469B-8BB1-6520B693B65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1396D-BE93-425F-A89D-9B8141E34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6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1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725CDA4-EB5F-4994-90B8-94AF9733934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579F00-4795-4874-8327-AF4748AD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extractor.com/sentiment-analysis-positive-negative-neutr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epai.org/machine-learning-glossary-and-terms/f-score" TargetMode="Externa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hagst6mQcCTxRDlH_qG7oYHhh-O2o3S/view?usp=sharing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Z9Pij0Hylz_Nl4-305FJJjI1neP5XlVf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Project_Jupyter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twitter.com/en/portal/dashboard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he.wikipedia.org/wiki/%D7%98%D7%95%D7%95%D7%99%D7%98%D7%A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Z9Pij0Hylz_Nl4-305FJJjI1neP5XlVf/view?usp=sharing" TargetMode="External"/><Relationship Id="rId5" Type="http://schemas.openxmlformats.org/officeDocument/2006/relationships/image" Target="../media/image19.png"/><Relationship Id="rId4" Type="http://schemas.openxmlformats.org/officeDocument/2006/relationships/hyperlink" Target="../../database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APFactCheck/status/1517963802125516803" TargetMode="Externa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1D02-7CEC-40AA-8E19-3167AB4A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31884"/>
            <a:ext cx="10909640" cy="1687814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latin typeface="Copperplate Gothic Bold" panose="020E0705020206020404" pitchFamily="34" charset="0"/>
              </a:rPr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052BF-D2FF-48C7-9358-90824C77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Landon Greer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193C585B-FA18-4D7F-9F05-2A5C7DBC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66815" y="591670"/>
            <a:ext cx="6053773" cy="2742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74698-EDDD-4BC5-A8AD-C3B881165045}"/>
              </a:ext>
            </a:extLst>
          </p:cNvPr>
          <p:cNvSpPr txBox="1"/>
          <p:nvPr/>
        </p:nvSpPr>
        <p:spPr>
          <a:xfrm>
            <a:off x="7900542" y="6991267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insightextractor.com/sentiment-analysis-positive-negative-neutra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BB10-3275-4F3A-BB3E-2610803B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pperplate Gothic Bold" panose="020E0705020206020404" pitchFamily="34" charset="0"/>
              </a:rPr>
              <a:t>The only thing left to do is get our 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B55C-8084-42D6-AAD1-738AA100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83" y="2011680"/>
            <a:ext cx="532374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pperplate Gothic Bold" panose="020E0705020206020404" pitchFamily="34" charset="0"/>
              </a:rPr>
              <a:t>So what’s the point of an F1 Score?</a:t>
            </a:r>
          </a:p>
          <a:p>
            <a:pPr marL="0" indent="0">
              <a:buNone/>
            </a:pPr>
            <a:r>
              <a:rPr lang="en-US" sz="1600" dirty="0">
                <a:latin typeface="Euphemia" panose="020B0503040102020104" pitchFamily="34" charset="0"/>
              </a:rPr>
              <a:t>Well, the F1 Score will make predictions on the dataset and compare it to the </a:t>
            </a:r>
            <a:r>
              <a:rPr lang="en-US" sz="1600" dirty="0" err="1">
                <a:latin typeface="Euphemia" panose="020B0503040102020104" pitchFamily="34" charset="0"/>
              </a:rPr>
              <a:t>the</a:t>
            </a:r>
            <a:r>
              <a:rPr lang="en-US" sz="1600" dirty="0">
                <a:latin typeface="Euphemia" panose="020B0503040102020104" pitchFamily="34" charset="0"/>
              </a:rPr>
              <a:t> predictions made earlier. It does this by combining the precision and recall.</a:t>
            </a:r>
          </a:p>
          <a:p>
            <a:pPr marL="0" indent="0">
              <a:buNone/>
            </a:pPr>
            <a:r>
              <a:rPr lang="en-US" sz="1600" dirty="0">
                <a:latin typeface="Euphemia" panose="020B0503040102020104" pitchFamily="34" charset="0"/>
              </a:rPr>
              <a:t>Precision is the number of true positive divided by the total of positive predictions (true positives plus false positives)</a:t>
            </a:r>
          </a:p>
          <a:p>
            <a:pPr marL="0" indent="0">
              <a:buNone/>
            </a:pPr>
            <a:r>
              <a:rPr lang="en-US" sz="1600" dirty="0">
                <a:latin typeface="Euphemia" panose="020B0503040102020104" pitchFamily="34" charset="0"/>
              </a:rPr>
              <a:t>Recall is the number of true positives divided by the total number of actual positives (true positives plus false negatives)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EA529-04A1-4ED2-9EC6-B4CC1A9D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1873174"/>
            <a:ext cx="5323744" cy="1398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372BC-98A4-4E11-80B4-CCE28734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7" y="3319629"/>
            <a:ext cx="4155519" cy="1786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E8ABA6-D26B-4131-83E7-A94DB0D3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26" y="5154362"/>
            <a:ext cx="4155519" cy="1642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4AAD8B-B174-45B3-B981-0B80765AEA59}"/>
              </a:ext>
            </a:extLst>
          </p:cNvPr>
          <p:cNvSpPr txBox="1"/>
          <p:nvPr/>
        </p:nvSpPr>
        <p:spPr>
          <a:xfrm>
            <a:off x="10893271" y="1972086"/>
            <a:ext cx="713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obtained from </a:t>
            </a:r>
            <a:r>
              <a:rPr lang="en-US" sz="1050" dirty="0">
                <a:hlinkClick r:id="rId5"/>
              </a:rPr>
              <a:t>DeepAI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1D482-339F-4169-913F-DB64C99A103E}"/>
              </a:ext>
            </a:extLst>
          </p:cNvPr>
          <p:cNvSpPr txBox="1"/>
          <p:nvPr/>
        </p:nvSpPr>
        <p:spPr>
          <a:xfrm flipH="1">
            <a:off x="9725728" y="3319628"/>
            <a:ext cx="2378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The F1 scores have been averaging very high (about 9.7) but this time we got a perfect score of 1</a:t>
            </a:r>
          </a:p>
        </p:txBody>
      </p:sp>
    </p:spTree>
    <p:extLst>
      <p:ext uri="{BB962C8B-B14F-4D97-AF65-F5344CB8AC3E}">
        <p14:creationId xmlns:p14="http://schemas.microsoft.com/office/powerpoint/2010/main" val="37977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1227B1-1586-4CEF-A0F1-E3C7FFBD4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E6653600-6D5C-C26F-25D9-45494B582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A216A-1A08-4C6E-A6E2-9DBDFEFC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166364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>
                <a:solidFill>
                  <a:schemeClr val="tx1"/>
                </a:solidFill>
              </a:rPr>
              <a:t>The End</a:t>
            </a:r>
            <a:br>
              <a:rPr lang="en-US" sz="6000" spc="150">
                <a:solidFill>
                  <a:schemeClr val="tx1"/>
                </a:solidFill>
              </a:rPr>
            </a:br>
            <a:endParaRPr lang="en-US" sz="6000" spc="15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65C7-83AB-43E7-B0B7-21D45911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3913632"/>
            <a:ext cx="11503152" cy="457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can access the code here</a:t>
            </a:r>
            <a:r>
              <a:rPr lang="en-US" sz="2000" dirty="0">
                <a:solidFill>
                  <a:schemeClr val="bg2"/>
                </a:solidFill>
              </a:rPr>
              <a:t> and the </a:t>
            </a:r>
            <a:r>
              <a:rPr lang="en-US" sz="20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 file here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8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A43D-0DE4-406D-842D-11FD582C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What is Sentiment Analysis?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72877-C0D0-2994-5312-2FC46995A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6751"/>
              </p:ext>
            </p:extLst>
          </p:nvPr>
        </p:nvGraphicFramePr>
        <p:xfrm>
          <a:off x="598815" y="2857272"/>
          <a:ext cx="10994369" cy="321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7F5203-916B-40DE-8341-F489D1C41A33}"/>
              </a:ext>
            </a:extLst>
          </p:cNvPr>
          <p:cNvSpPr txBox="1"/>
          <p:nvPr/>
        </p:nvSpPr>
        <p:spPr>
          <a:xfrm>
            <a:off x="0" y="6293691"/>
            <a:ext cx="12192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Something I found interesting was that after I originally created this slide, </a:t>
            </a:r>
            <a:r>
              <a:rPr lang="en-US" sz="1100" dirty="0" err="1"/>
              <a:t>Powerpoint</a:t>
            </a:r>
            <a:r>
              <a:rPr lang="en-US" sz="1100" dirty="0"/>
              <a:t> had a few design recommendations, and this was one of them. A perfect example of sentiment analysis being done since the thumbs up and frowny face were recommended by an AI.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C4378-B03A-4A62-93DE-110FF4CA296F}"/>
              </a:ext>
            </a:extLst>
          </p:cNvPr>
          <p:cNvSpPr txBox="1"/>
          <p:nvPr/>
        </p:nvSpPr>
        <p:spPr>
          <a:xfrm>
            <a:off x="336885" y="1893991"/>
            <a:ext cx="1162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n-US" sz="2400" dirty="0"/>
              <a:t>Sentiment Analysis is the mining of string data to determine whether it is Positive or Negative often used for customer feedback.</a:t>
            </a:r>
          </a:p>
        </p:txBody>
      </p:sp>
    </p:spTree>
    <p:extLst>
      <p:ext uri="{BB962C8B-B14F-4D97-AF65-F5344CB8AC3E}">
        <p14:creationId xmlns:p14="http://schemas.microsoft.com/office/powerpoint/2010/main" val="12679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7378-C168-4376-9A5B-E6F666C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73" y="0"/>
            <a:ext cx="4834936" cy="1956841"/>
          </a:xfrm>
        </p:spPr>
        <p:txBody>
          <a:bodyPr anchor="b">
            <a:normAutofit/>
          </a:bodyPr>
          <a:lstStyle/>
          <a:p>
            <a:r>
              <a:rPr lang="en-US" sz="4200" dirty="0">
                <a:latin typeface="Copperplate Gothic Bold" panose="020E0705020206020404" pitchFamily="34" charset="0"/>
              </a:rPr>
              <a:t>So how do we do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1CF7-6AA8-4A95-BAE1-BABC8CBD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Impact" panose="020B0806030902050204" pitchFamily="34" charset="0"/>
              </a:rPr>
              <a:t>In theory it is very simple:</a:t>
            </a:r>
          </a:p>
          <a:p>
            <a:r>
              <a:rPr lang="en-US" sz="1500" dirty="0">
                <a:latin typeface="Impact" panose="020B0806030902050204" pitchFamily="34" charset="0"/>
              </a:rPr>
              <a:t>Obtain a database of content to analyze</a:t>
            </a:r>
          </a:p>
          <a:p>
            <a:r>
              <a:rPr lang="en-US" sz="1500" dirty="0">
                <a:latin typeface="Impact" panose="020B0806030902050204" pitchFamily="34" charset="0"/>
              </a:rPr>
              <a:t>Clean it by removing any unnecessary letters and stem each word to their root word. i.e. stemming</a:t>
            </a:r>
            <a:r>
              <a:rPr lang="en-US" sz="1500" dirty="0">
                <a:latin typeface="Impact" panose="020B0806030902050204" pitchFamily="34" charset="0"/>
                <a:sym typeface="Wingdings" panose="05000000000000000000" pitchFamily="2" charset="2"/>
              </a:rPr>
              <a:t> stem</a:t>
            </a:r>
            <a:endParaRPr lang="en-US" sz="1500" dirty="0">
              <a:latin typeface="Impact" panose="020B0806030902050204" pitchFamily="34" charset="0"/>
            </a:endParaRPr>
          </a:p>
          <a:p>
            <a:r>
              <a:rPr lang="en-US" sz="1500" dirty="0">
                <a:latin typeface="Impact" panose="020B0806030902050204" pitchFamily="34" charset="0"/>
              </a:rPr>
              <a:t>We need an algorithm to characterize the data as positive or negative</a:t>
            </a:r>
          </a:p>
          <a:p>
            <a:r>
              <a:rPr lang="en-US" sz="1500" dirty="0">
                <a:latin typeface="Impact" panose="020B0806030902050204" pitchFamily="34" charset="0"/>
              </a:rPr>
              <a:t>We need an F1 score to see how accurately the data was labeled</a:t>
            </a:r>
          </a:p>
        </p:txBody>
      </p:sp>
      <p:pic>
        <p:nvPicPr>
          <p:cNvPr id="7" name="Picture 4" descr="White letters in 3D form">
            <a:extLst>
              <a:ext uri="{FF2B5EF4-FFF2-40B4-BE49-F238E27FC236}">
                <a16:creationId xmlns:a16="http://schemas.microsoft.com/office/drawing/2014/main" id="{F105CF98-96DD-4D71-98A2-DA260B5C9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6" r="793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17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49C6-1030-4740-8D8B-DF810DC3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443813"/>
            <a:ext cx="8129338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6579-4477-4B93-851F-BE2F15C1A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627" y="1898443"/>
            <a:ext cx="1189874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mpact" panose="020B0806030902050204" pitchFamily="34" charset="0"/>
              </a:rPr>
              <a:t>For machine learning it is usually best to work a cellular IDE. For that reason, I decided to use </a:t>
            </a:r>
            <a:r>
              <a:rPr lang="en-US" sz="2200" dirty="0">
                <a:latin typeface="Impact" panose="020B0806030902050204" pitchFamily="34" charset="0"/>
                <a:hlinkClick r:id="rId2"/>
              </a:rPr>
              <a:t>Jupyter</a:t>
            </a:r>
            <a:r>
              <a:rPr lang="en-US" sz="2200" dirty="0">
                <a:latin typeface="Impact" panose="020B080603090205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200" dirty="0">
                <a:latin typeface="Impact" panose="020B0806030902050204" pitchFamily="34" charset="0"/>
              </a:rPr>
              <a:t>The difference between a cellular IDE and an ordinary one is that we can run segments of the code instead of the whole thing.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C4E8B5-5B31-4FDC-80D4-E3B759E9C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3254" y="4865019"/>
            <a:ext cx="5181600" cy="18842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93B6B-D473-47E9-8B53-4CD1CD6AF39E}"/>
              </a:ext>
            </a:extLst>
          </p:cNvPr>
          <p:cNvSpPr txBox="1"/>
          <p:nvPr/>
        </p:nvSpPr>
        <p:spPr>
          <a:xfrm>
            <a:off x="293254" y="3879904"/>
            <a:ext cx="607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After Jupyter is installed, its time to import our libraries. You may have to install these using the anaconda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76FB4-79D4-4557-8608-ABFDCE13ABAC}"/>
              </a:ext>
            </a:extLst>
          </p:cNvPr>
          <p:cNvSpPr txBox="1"/>
          <p:nvPr/>
        </p:nvSpPr>
        <p:spPr>
          <a:xfrm>
            <a:off x="293254" y="3025436"/>
            <a:ext cx="3283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pperplate Gothic Bold" panose="020E0705020206020404" pitchFamily="34" charset="0"/>
              </a:rPr>
              <a:t>Imports</a:t>
            </a:r>
            <a:r>
              <a:rPr lang="en-US" dirty="0"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A25A3-AE2F-4AF5-B58A-9CD230F92558}"/>
              </a:ext>
            </a:extLst>
          </p:cNvPr>
          <p:cNvSpPr txBox="1"/>
          <p:nvPr/>
        </p:nvSpPr>
        <p:spPr>
          <a:xfrm>
            <a:off x="5402301" y="6104244"/>
            <a:ext cx="1691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Here is the imports, I will explain what each one does when we use them</a:t>
            </a:r>
          </a:p>
        </p:txBody>
      </p:sp>
      <p:pic>
        <p:nvPicPr>
          <p:cNvPr id="18" name="Picture 17" descr="Logo, icon, company name&#10;&#10;Description automatically generated">
            <a:extLst>
              <a:ext uri="{FF2B5EF4-FFF2-40B4-BE49-F238E27FC236}">
                <a16:creationId xmlns:a16="http://schemas.microsoft.com/office/drawing/2014/main" id="{4CE6F360-596E-4C3C-AE83-DB5CEDA9D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8648" y="2841344"/>
            <a:ext cx="3387436" cy="39237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460487-86A3-4EB1-B88A-4A7CD76E31DB}"/>
              </a:ext>
            </a:extLst>
          </p:cNvPr>
          <p:cNvSpPr txBox="1"/>
          <p:nvPr/>
        </p:nvSpPr>
        <p:spPr>
          <a:xfrm>
            <a:off x="7093529" y="718213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en.wikipedia.org/wiki/Project_Jupyter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2349117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900-1726-4E94-B727-B4B0ADDC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85" y="47344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Obtaining tweets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D61A1A-3523-4F14-AF9F-ECFD000D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526" y="2298654"/>
            <a:ext cx="8118683" cy="2630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859042-B416-4C86-A12E-0F8A31D7B62B}"/>
              </a:ext>
            </a:extLst>
          </p:cNvPr>
          <p:cNvSpPr txBox="1"/>
          <p:nvPr/>
        </p:nvSpPr>
        <p:spPr>
          <a:xfrm>
            <a:off x="20921" y="2933473"/>
            <a:ext cx="3688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uphemia" panose="020B0604020202020204" pitchFamily="34" charset="0"/>
              </a:rPr>
              <a:t>After you obtain developer access on Twitter, you will be granted keys that allow you to access the API: Consumer Key, Consumer Secret Key, Access Token, Secret Access Token, and the Bearer Token. I highly recommend keeping these hidden.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FF328-CC07-4EAE-9E50-EC3637C958FD}"/>
              </a:ext>
            </a:extLst>
          </p:cNvPr>
          <p:cNvSpPr txBox="1"/>
          <p:nvPr/>
        </p:nvSpPr>
        <p:spPr>
          <a:xfrm>
            <a:off x="3967279" y="4907223"/>
            <a:ext cx="3118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uphemia" panose="020B0503040102020104" pitchFamily="34" charset="0"/>
              </a:rPr>
              <a:t>Here we create a list of tweets and texts regarding Cybersecurity and the Department of Homeland 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8AB5E-4ACA-4E6A-9239-4EAFFF82DF2B}"/>
              </a:ext>
            </a:extLst>
          </p:cNvPr>
          <p:cNvSpPr txBox="1"/>
          <p:nvPr/>
        </p:nvSpPr>
        <p:spPr>
          <a:xfrm>
            <a:off x="8291599" y="4928837"/>
            <a:ext cx="3300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uphemia" panose="020B0503040102020104" pitchFamily="34" charset="0"/>
              </a:rPr>
              <a:t>In our case here, we are obtaining 10000 tweets, but this will be trimmed down later in the process</a:t>
            </a:r>
          </a:p>
        </p:txBody>
      </p:sp>
      <p:pic>
        <p:nvPicPr>
          <p:cNvPr id="21" name="Picture 20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BDECB4B5-4D0E-4204-B119-BCF394B1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30379" y="5172878"/>
            <a:ext cx="1496156" cy="12168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00FE94-B36D-454B-8B45-FC2C4FCE6558}"/>
              </a:ext>
            </a:extLst>
          </p:cNvPr>
          <p:cNvSpPr txBox="1"/>
          <p:nvPr/>
        </p:nvSpPr>
        <p:spPr>
          <a:xfrm>
            <a:off x="2446334" y="6959953"/>
            <a:ext cx="188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he.wikipedia.org/wiki/%D7%98%D7%95%D7%95%D7%99%D7%98%D7%A8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8E1DD-6C32-41E5-A8E9-46F7CA8C68AF}"/>
              </a:ext>
            </a:extLst>
          </p:cNvPr>
          <p:cNvSpPr txBox="1"/>
          <p:nvPr/>
        </p:nvSpPr>
        <p:spPr>
          <a:xfrm>
            <a:off x="20921" y="1947370"/>
            <a:ext cx="3946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uphemia" panose="020B0503040102020104" pitchFamily="34" charset="0"/>
              </a:rPr>
              <a:t>We first must obtain access to Twitter API at </a:t>
            </a:r>
            <a:r>
              <a:rPr lang="en-US" dirty="0">
                <a:latin typeface="Euphemia" panose="020B0503040102020104" pitchFamily="34" charset="0"/>
                <a:hlinkClick r:id="rId6"/>
              </a:rPr>
              <a:t>Twitter’s Developer Portal</a:t>
            </a:r>
            <a:endParaRPr lang="en-US" dirty="0">
              <a:latin typeface="Euphemia" panose="020B05030401020201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612CF-659C-4CAC-A468-51D1107E4DD3}"/>
              </a:ext>
            </a:extLst>
          </p:cNvPr>
          <p:cNvSpPr txBox="1"/>
          <p:nvPr/>
        </p:nvSpPr>
        <p:spPr>
          <a:xfrm>
            <a:off x="0" y="6415544"/>
            <a:ext cx="5711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uphemia" panose="020B0503040102020104" pitchFamily="34" charset="0"/>
              </a:rPr>
              <a:t>The library </a:t>
            </a:r>
            <a:r>
              <a:rPr lang="en-US" sz="1600" i="1" dirty="0" err="1">
                <a:latin typeface="Euphemia" panose="020B0503040102020104" pitchFamily="34" charset="0"/>
              </a:rPr>
              <a:t>tweepy</a:t>
            </a:r>
            <a:r>
              <a:rPr lang="en-US" sz="1600" dirty="0">
                <a:latin typeface="Euphemia" panose="020B0503040102020104" pitchFamily="34" charset="0"/>
              </a:rPr>
              <a:t> allows us to access the API in python</a:t>
            </a:r>
          </a:p>
        </p:txBody>
      </p:sp>
    </p:spTree>
    <p:extLst>
      <p:ext uri="{BB962C8B-B14F-4D97-AF65-F5344CB8AC3E}">
        <p14:creationId xmlns:p14="http://schemas.microsoft.com/office/powerpoint/2010/main" val="72189415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112B-A95E-45AE-8D07-BA2F7247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80264"/>
            <a:ext cx="10515600" cy="1325563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Tokenization and Stemming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4174276-8D6F-4803-8D10-BF84179DF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92" y="4343070"/>
            <a:ext cx="5064167" cy="60908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64174-8036-49B2-AAE4-FE7574C1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96" y="1339618"/>
            <a:ext cx="5031160" cy="1175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8F6CFC-825C-4EF8-9D9B-88ACF7F02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93" y="2571748"/>
            <a:ext cx="5031159" cy="16882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138CE0-CFA6-4B4A-A40E-46C0722A24F4}"/>
              </a:ext>
            </a:extLst>
          </p:cNvPr>
          <p:cNvSpPr txBox="1"/>
          <p:nvPr/>
        </p:nvSpPr>
        <p:spPr>
          <a:xfrm>
            <a:off x="5784993" y="1764831"/>
            <a:ext cx="58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uphemia" panose="020B0503040102020104" pitchFamily="34" charset="0"/>
              </a:rPr>
              <a:t>Using the </a:t>
            </a:r>
            <a:r>
              <a:rPr lang="en-US" i="1" dirty="0">
                <a:latin typeface="Euphemia" panose="020B0503040102020104" pitchFamily="34" charset="0"/>
              </a:rPr>
              <a:t>pandas l</a:t>
            </a:r>
            <a:r>
              <a:rPr lang="en-US" dirty="0">
                <a:latin typeface="Euphemia" panose="020B0503040102020104" pitchFamily="34" charset="0"/>
              </a:rPr>
              <a:t>ibrary, we turn our list of tweets into a 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CC5C1-F5BF-4B18-B825-3ADA7D75FF9C}"/>
              </a:ext>
            </a:extLst>
          </p:cNvPr>
          <p:cNvSpPr txBox="1"/>
          <p:nvPr/>
        </p:nvSpPr>
        <p:spPr>
          <a:xfrm>
            <a:off x="5784989" y="2293600"/>
            <a:ext cx="58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uphemia" panose="020B0503040102020104" pitchFamily="34" charset="0"/>
              </a:rPr>
              <a:t>After we have our database, we use the library </a:t>
            </a:r>
            <a:r>
              <a:rPr lang="en-US" i="1" dirty="0">
                <a:latin typeface="Euphemia" panose="020B0503040102020104" pitchFamily="34" charset="0"/>
              </a:rPr>
              <a:t>re</a:t>
            </a:r>
            <a:r>
              <a:rPr lang="en-US" dirty="0">
                <a:latin typeface="Euphemia" panose="020B0503040102020104" pitchFamily="34" charset="0"/>
              </a:rPr>
              <a:t> to clean and remove any unnecessary characters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5CFD5A-7E93-4787-81D9-42619A454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92" y="5035185"/>
            <a:ext cx="5064167" cy="1638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C45C88-57BA-418A-887B-97DD9C55AC17}"/>
              </a:ext>
            </a:extLst>
          </p:cNvPr>
          <p:cNvSpPr txBox="1"/>
          <p:nvPr/>
        </p:nvSpPr>
        <p:spPr>
          <a:xfrm>
            <a:off x="5784985" y="2810447"/>
            <a:ext cx="58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uphemia" panose="020B0503040102020104" pitchFamily="34" charset="0"/>
              </a:rPr>
              <a:t>Once we have our clean text, we add it to the database separately from the original text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C68C82-A4A8-46D6-8CAA-089BDA109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25" y="4606401"/>
            <a:ext cx="5991225" cy="20764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3DE3D7-7B97-4728-9A7E-1418EF9FB968}"/>
              </a:ext>
            </a:extLst>
          </p:cNvPr>
          <p:cNvSpPr txBox="1"/>
          <p:nvPr/>
        </p:nvSpPr>
        <p:spPr>
          <a:xfrm>
            <a:off x="5799221" y="3415895"/>
            <a:ext cx="58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uphemia" panose="020B0503040102020104" pitchFamily="34" charset="0"/>
              </a:rPr>
              <a:t>After the text is cleaned properly, its time to stem, for this I used the library </a:t>
            </a:r>
            <a:r>
              <a:rPr lang="en-US" i="1" dirty="0" err="1">
                <a:latin typeface="Euphemia" panose="020B0503040102020104" pitchFamily="34" charset="0"/>
              </a:rPr>
              <a:t>nltk</a:t>
            </a:r>
            <a:endParaRPr lang="en-US" i="1" dirty="0">
              <a:latin typeface="Euphemia" panose="020B05030401020201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18AC9E-BE13-4843-917C-9F60BBA97D1C}"/>
              </a:ext>
            </a:extLst>
          </p:cNvPr>
          <p:cNvSpPr txBox="1"/>
          <p:nvPr/>
        </p:nvSpPr>
        <p:spPr>
          <a:xfrm>
            <a:off x="5784985" y="4011148"/>
            <a:ext cx="580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uphemia" panose="020B0503040102020104" pitchFamily="34" charset="0"/>
              </a:rPr>
              <a:t>As you can see in the picture below, the text has now been simplified to its simplest root form.</a:t>
            </a:r>
          </a:p>
        </p:txBody>
      </p:sp>
    </p:spTree>
    <p:extLst>
      <p:ext uri="{BB962C8B-B14F-4D97-AF65-F5344CB8AC3E}">
        <p14:creationId xmlns:p14="http://schemas.microsoft.com/office/powerpoint/2010/main" val="4017119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A9B1-B124-49FD-BBFC-5FFD13F1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8442158" cy="1367422"/>
          </a:xfrm>
        </p:spPr>
        <p:txBody>
          <a:bodyPr>
            <a:noAutofit/>
          </a:bodyPr>
          <a:lstStyle/>
          <a:p>
            <a:r>
              <a:rPr lang="en-US" sz="3200" b="1" dirty="0"/>
              <a:t>Now that we’ve come this far, its time to get to the actual meat of the project, characterizing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0AA7-BF85-4CE6-840D-317CDD8B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3771"/>
            <a:ext cx="9959109" cy="805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Before we can assign the text as positive or negative, we must first assign it values based on how subjective and how polar the text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2BBB4-206E-4348-B89E-617F94B6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6175"/>
            <a:ext cx="4435764" cy="1254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C01C2-243A-4245-8423-9DBA2AADF4F4}"/>
              </a:ext>
            </a:extLst>
          </p:cNvPr>
          <p:cNvSpPr txBox="1"/>
          <p:nvPr/>
        </p:nvSpPr>
        <p:spPr>
          <a:xfrm>
            <a:off x="838200" y="2419176"/>
            <a:ext cx="486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are using the library </a:t>
            </a:r>
            <a:r>
              <a:rPr lang="en-US" sz="1200" i="1" dirty="0" err="1"/>
              <a:t>TextBlob</a:t>
            </a:r>
            <a:r>
              <a:rPr lang="en-US" sz="1200" i="1" dirty="0"/>
              <a:t> to do 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52E16-7E32-4C10-8B58-3BD3B6BC7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5537"/>
            <a:ext cx="3619500" cy="1905000"/>
          </a:xfrm>
          <a:prstGeom prst="rect">
            <a:avLst/>
          </a:prstGeom>
        </p:spPr>
      </p:pic>
      <p:sp>
        <p:nvSpPr>
          <p:cNvPr id="9" name="TextBox 8">
            <a:hlinkClick r:id="rId4" action="ppaction://hlinkfile"/>
            <a:extLst>
              <a:ext uri="{FF2B5EF4-FFF2-40B4-BE49-F238E27FC236}">
                <a16:creationId xmlns:a16="http://schemas.microsoft.com/office/drawing/2014/main" id="{B3308A3B-CE00-45D9-91C4-B44A02E2475D}"/>
              </a:ext>
            </a:extLst>
          </p:cNvPr>
          <p:cNvSpPr txBox="1"/>
          <p:nvPr/>
        </p:nvSpPr>
        <p:spPr>
          <a:xfrm>
            <a:off x="838200" y="3984889"/>
            <a:ext cx="995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polarity, we can then assign a score; The number zero represents a negative tweet, the number one represents a positive tweet, and two is neutral.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9C722-A6B9-4D35-9ECA-5D66F2E6D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346" y="5239286"/>
            <a:ext cx="5783911" cy="8262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3F2EF-72FC-4A5D-9B75-A066CA6FC171}"/>
              </a:ext>
            </a:extLst>
          </p:cNvPr>
          <p:cNvSpPr txBox="1"/>
          <p:nvPr/>
        </p:nvSpPr>
        <p:spPr>
          <a:xfrm>
            <a:off x="4882451" y="4700694"/>
            <a:ext cx="540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 not need the neutral tweets, so we discard 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70FF4-2088-435D-9745-D3F88BE74F06}"/>
              </a:ext>
            </a:extLst>
          </p:cNvPr>
          <p:cNvSpPr txBox="1"/>
          <p:nvPr/>
        </p:nvSpPr>
        <p:spPr>
          <a:xfrm>
            <a:off x="4776904" y="6122524"/>
            <a:ext cx="584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neutral tweets are removed, the database is finished and is ready to be written to a </a:t>
            </a:r>
            <a:r>
              <a:rPr lang="en-US" dirty="0">
                <a:hlinkClick r:id="rId6"/>
              </a:rPr>
              <a:t>csv file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30B50B-85FF-4C66-AFB5-3F9BDC03A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038" y="2135220"/>
            <a:ext cx="2872148" cy="18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5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EAE4-5CDA-45AE-8683-5E26E518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that the database is finished, we can start creating statistics based on it.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882BFB-5B0D-42D5-BCA0-07C06E3C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57820"/>
            <a:ext cx="9784080" cy="4908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Impact" panose="020B0806030902050204" pitchFamily="34" charset="0"/>
              </a:rPr>
              <a:t>Using </a:t>
            </a:r>
            <a:r>
              <a:rPr lang="en-US" i="1" dirty="0">
                <a:latin typeface="Impact" panose="020B0806030902050204" pitchFamily="34" charset="0"/>
              </a:rPr>
              <a:t>matplotlib we can create visual graphs to represent the data we collected.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1F1250-22DB-4495-9C1A-A3D6AA39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" y="2256575"/>
            <a:ext cx="2290772" cy="1861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BF82DD-EE1C-4896-9D50-DB7BD7EE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995" y="2256575"/>
            <a:ext cx="2290772" cy="1861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CC825C-661C-4E92-9FF3-AB10237AE200}"/>
              </a:ext>
            </a:extLst>
          </p:cNvPr>
          <p:cNvSpPr txBox="1"/>
          <p:nvPr/>
        </p:nvSpPr>
        <p:spPr>
          <a:xfrm>
            <a:off x="5073392" y="2307475"/>
            <a:ext cx="5479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To reiterate, 0 is negative sentiment and 1 is 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F4C82-D208-4E93-8604-5F81C11B0AF0}"/>
              </a:ext>
            </a:extLst>
          </p:cNvPr>
          <p:cNvSpPr txBox="1"/>
          <p:nvPr/>
        </p:nvSpPr>
        <p:spPr>
          <a:xfrm>
            <a:off x="4907636" y="3305016"/>
            <a:ext cx="580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The majority of tweets this time are negative with a ratio of 70:1, but this isn’t entirely accurate.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3BC19-4EDB-4BC0-81E4-5B321F672104}"/>
              </a:ext>
            </a:extLst>
          </p:cNvPr>
          <p:cNvSpPr txBox="1"/>
          <p:nvPr/>
        </p:nvSpPr>
        <p:spPr>
          <a:xfrm>
            <a:off x="124620" y="4295286"/>
            <a:ext cx="4784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  <a:cs typeface="Arabic Typesetting" panose="020B0604020202020204" pitchFamily="66" charset="-78"/>
              </a:rPr>
              <a:t>By printing out all the hashtags used, its easy to notice an oddity.</a:t>
            </a:r>
          </a:p>
          <a:p>
            <a:endParaRPr lang="en-US" dirty="0">
              <a:latin typeface="Berlin Sans FB Demi" panose="020E0802020502020306" pitchFamily="34" charset="0"/>
              <a:cs typeface="Arabic Typesetting" panose="020B0604020202020204" pitchFamily="66" charset="-78"/>
            </a:endParaRPr>
          </a:p>
          <a:p>
            <a:r>
              <a:rPr lang="en-US" dirty="0">
                <a:latin typeface="Berlin Sans FB Demi" panose="020E0802020502020306" pitchFamily="34" charset="0"/>
                <a:cs typeface="Arabic Typesetting" panose="020B0604020202020204" pitchFamily="66" charset="-78"/>
              </a:rPr>
              <a:t>There are no negative hashtags compared to the number of negative tweets. This indicates that there were a few extremely popular negative tweets that were retweeted a lot</a:t>
            </a:r>
            <a:r>
              <a:rPr lang="en-US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BF2EBF-BAB2-4B8E-B3C9-47D339DE0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053" y="4065814"/>
            <a:ext cx="3904247" cy="25080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A799D0-620C-45C3-9D73-E1A2F7570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591" y="4220390"/>
            <a:ext cx="3039789" cy="19571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9108B1A-29E5-4A4B-8B65-7FF7ADF10D57}"/>
              </a:ext>
            </a:extLst>
          </p:cNvPr>
          <p:cNvSpPr txBox="1"/>
          <p:nvPr/>
        </p:nvSpPr>
        <p:spPr>
          <a:xfrm>
            <a:off x="9290640" y="6165968"/>
            <a:ext cx="303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There are no negative hashtags to print </a:t>
            </a:r>
          </a:p>
        </p:txBody>
      </p:sp>
    </p:spTree>
    <p:extLst>
      <p:ext uri="{BB962C8B-B14F-4D97-AF65-F5344CB8AC3E}">
        <p14:creationId xmlns:p14="http://schemas.microsoft.com/office/powerpoint/2010/main" val="122879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F9A2-9722-4AAB-A248-64C76AAA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21863"/>
            <a:ext cx="9784080" cy="1508760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Most used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00A0D0-B22E-48FF-85E1-9F04F2B7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224" y="2053187"/>
            <a:ext cx="3776192" cy="2352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5BFFD-A011-42D6-83F2-CFDFF01B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47" y="4576358"/>
            <a:ext cx="3325552" cy="2084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24332-7AFF-4365-AE60-86E54D86D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18" y="2787511"/>
            <a:ext cx="5463761" cy="3371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C7130-540C-4559-9957-A88E1FBB30DC}"/>
              </a:ext>
            </a:extLst>
          </p:cNvPr>
          <p:cNvSpPr txBox="1"/>
          <p:nvPr/>
        </p:nvSpPr>
        <p:spPr>
          <a:xfrm>
            <a:off x="114631" y="2013968"/>
            <a:ext cx="580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Using the library </a:t>
            </a:r>
            <a:r>
              <a:rPr lang="en-US" i="1" dirty="0" err="1">
                <a:latin typeface="Impact" panose="020B0806030902050204" pitchFamily="34" charset="0"/>
              </a:rPr>
              <a:t>wordCloud</a:t>
            </a:r>
            <a:r>
              <a:rPr lang="en-US" i="1" dirty="0">
                <a:latin typeface="Impact" panose="020B0806030902050204" pitchFamily="34" charset="0"/>
              </a:rPr>
              <a:t>, we can see which words were used most. The picture below represents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5623C-A8C2-47DA-BC5E-2CA6B0411909}"/>
              </a:ext>
            </a:extLst>
          </p:cNvPr>
          <p:cNvSpPr txBox="1"/>
          <p:nvPr/>
        </p:nvSpPr>
        <p:spPr>
          <a:xfrm>
            <a:off x="5770247" y="2053187"/>
            <a:ext cx="245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The photo on the right represents all of the positive words used, and the photo on the bottom represents the negative tweets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987A9-4EB4-435A-BA25-1D0E9ED200F0}"/>
              </a:ext>
            </a:extLst>
          </p:cNvPr>
          <p:cNvSpPr txBox="1"/>
          <p:nvPr/>
        </p:nvSpPr>
        <p:spPr>
          <a:xfrm>
            <a:off x="9167799" y="4737554"/>
            <a:ext cx="3093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mpact" panose="020B0806030902050204" pitchFamily="34" charset="0"/>
              </a:rPr>
              <a:t>The lack of negative words further proves that there was one tweet with hundreds of retweets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D9B7D-ABE8-40E7-A269-2FFB338A072C}"/>
              </a:ext>
            </a:extLst>
          </p:cNvPr>
          <p:cNvSpPr txBox="1"/>
          <p:nvPr/>
        </p:nvSpPr>
        <p:spPr>
          <a:xfrm>
            <a:off x="9368884" y="6158768"/>
            <a:ext cx="243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Tweet in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257</TotalTime>
  <Words>920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Arabic Typesetting</vt:lpstr>
      <vt:lpstr>Arial Narrow</vt:lpstr>
      <vt:lpstr>Berlin Sans FB Demi</vt:lpstr>
      <vt:lpstr>Calibri</vt:lpstr>
      <vt:lpstr>Copperplate Gothic Bold</vt:lpstr>
      <vt:lpstr>Corbel</vt:lpstr>
      <vt:lpstr>Euphemia</vt:lpstr>
      <vt:lpstr>Impact</vt:lpstr>
      <vt:lpstr>Wingdings</vt:lpstr>
      <vt:lpstr>Banded</vt:lpstr>
      <vt:lpstr>Twitter Sentiment Analysis</vt:lpstr>
      <vt:lpstr>What is Sentiment Analysis?</vt:lpstr>
      <vt:lpstr>So how do we do Sentiment Analysis?</vt:lpstr>
      <vt:lpstr>Jupyter</vt:lpstr>
      <vt:lpstr>Obtaining tweets</vt:lpstr>
      <vt:lpstr>Tokenization and Stemming</vt:lpstr>
      <vt:lpstr>Now that we’ve come this far, its time to get to the actual meat of the project, characterizing the data.</vt:lpstr>
      <vt:lpstr>Now that the database is finished, we can start creating statistics based on it.</vt:lpstr>
      <vt:lpstr>Most used words</vt:lpstr>
      <vt:lpstr>The only thing left to do is get our f1 score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LGreer6341</dc:creator>
  <cp:lastModifiedBy>LGreer6341</cp:lastModifiedBy>
  <cp:revision>3</cp:revision>
  <dcterms:created xsi:type="dcterms:W3CDTF">2022-07-15T16:51:46Z</dcterms:created>
  <dcterms:modified xsi:type="dcterms:W3CDTF">2022-07-19T20:25:47Z</dcterms:modified>
</cp:coreProperties>
</file>