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A200-B4F8-4759-B83C-6A49488EA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9A4E-A8C7-4EDE-96F8-34EC2F7A3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01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647-A648-41BC-9736-A7A0DA81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stores in square </a:t>
            </a:r>
            <a:r>
              <a:rPr lang="en-US" dirty="0" err="1"/>
              <a:t>metres</a:t>
            </a:r>
            <a:r>
              <a:rPr lang="en-US" dirty="0"/>
              <a:t> by country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4835-9019-44C1-8C9C-197BF904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in US are total around 38K </a:t>
            </a:r>
            <a:r>
              <a:rPr lang="en-US" dirty="0" err="1"/>
              <a:t>sq.m</a:t>
            </a:r>
            <a:r>
              <a:rPr lang="en-US" dirty="0"/>
              <a:t> in space.</a:t>
            </a:r>
          </a:p>
          <a:p>
            <a:r>
              <a:rPr lang="en-US" dirty="0"/>
              <a:t>France accounts 2K </a:t>
            </a:r>
            <a:r>
              <a:rPr lang="en-US" dirty="0" err="1"/>
              <a:t>sq.m</a:t>
            </a:r>
            <a:r>
              <a:rPr lang="en-US" dirty="0"/>
              <a:t> in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F397-CBFA-409F-9919-27829759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25" y="2663500"/>
            <a:ext cx="5632722" cy="39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70A7-D3D5-4D7D-84E2-31AE08B6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Stores opened by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C443-AB5A-49E3-891A-64677217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6" y="1702797"/>
            <a:ext cx="10131425" cy="3649133"/>
          </a:xfrm>
        </p:spPr>
        <p:txBody>
          <a:bodyPr/>
          <a:lstStyle/>
          <a:p>
            <a:r>
              <a:rPr lang="en-US" dirty="0"/>
              <a:t>﻿Count of Stores opened trended down, resulting in a 66.67% decrease between 2005 and 2019.</a:t>
            </a:r>
          </a:p>
          <a:p>
            <a:r>
              <a:rPr lang="en-US" dirty="0"/>
              <a:t>﻿Count of Stores started trending down on 2014, falling by 66.67% (2) in 5 years.</a:t>
            </a:r>
          </a:p>
          <a:p>
            <a:r>
              <a:rPr lang="en-US" dirty="0"/>
              <a:t>Count of Stores opened dropped from 3 to 1 during its steepest decline between 2014 and 2019.</a:t>
            </a:r>
          </a:p>
          <a:p>
            <a:r>
              <a:rPr lang="en-US" dirty="0"/>
              <a:t>Maximum number of stores were opened in the year 2012.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EF9BD-EF43-40D8-A85D-C19D941B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90" y="315906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E6FD-668B-4562-9231-3B246F8A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orders and quantity by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7688-1C03-4A9D-A71E-1705F87A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﻿At 19394182536,  </a:t>
            </a:r>
            <a:r>
              <a:rPr lang="en-US" dirty="0" err="1"/>
              <a:t>hstore</a:t>
            </a:r>
            <a:r>
              <a:rPr lang="en-US" dirty="0"/>
              <a:t> key 0 had the highest orders.</a:t>
            </a:r>
          </a:p>
          <a:p>
            <a:r>
              <a:rPr lang="en-US" dirty="0"/>
              <a:t> Store key 2 had lowest Orders at 7690104.﻿﻿ ﻿﻿ ﻿﻿</a:t>
            </a:r>
          </a:p>
          <a:p>
            <a:r>
              <a:rPr lang="en-US" dirty="0"/>
              <a:t>Total Orders and total Quantity are positively correlated with each other.﻿﻿ </a:t>
            </a:r>
          </a:p>
          <a:p>
            <a:r>
              <a:rPr lang="en-US" dirty="0"/>
              <a:t>Store key﻿﻿ ﻿﻿0 accounted for 21.55% of total orders.﻿﻿ ﻿﻿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D5FA8-9BB4-4237-95D1-EEB846C8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47" y="3290103"/>
            <a:ext cx="4868233" cy="34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05A4-F8BD-4F45-8D1A-B8EDFA14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customers by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2907-E8F3-493C-BF5A-186469E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13,165, store key 0 had the highest Count of Customers</a:t>
            </a:r>
          </a:p>
          <a:p>
            <a:r>
              <a:rPr lang="en-US" dirty="0"/>
              <a:t>Store key 2 had the lowest Count of Customers at 18.﻿﻿ ﻿﻿ </a:t>
            </a:r>
          </a:p>
          <a:p>
            <a:r>
              <a:rPr lang="en-US" dirty="0"/>
              <a:t>Store key ﻿﻿0 accounted for 20.94% of Count of Customers.﻿</a:t>
            </a:r>
          </a:p>
          <a:p>
            <a:r>
              <a:rPr lang="en-US" dirty="0"/>
              <a:t>﻿ ﻿﻿Across all 58 Stores, Count of Customers ranged from 18 to 13,165.</a:t>
            </a:r>
          </a:p>
          <a:p>
            <a:pPr marL="0" indent="0">
              <a:buNone/>
            </a:pPr>
            <a:r>
              <a:rPr lang="en-US" dirty="0"/>
              <a:t>﻿﻿ ﻿﻿ ﻿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1A78-C78D-49A5-AA4C-5BC66DB6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30" y="2219714"/>
            <a:ext cx="4597735" cy="42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2680-7E35-4DB4-84F5-976E4ADF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spread across countries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CCEA-738F-46CC-A184-D5325A68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 ﻿﻿Most of sales and customers are spread in North America.﻿﻿ ﻿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3160C-9D0B-486E-9C46-DA93C06E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79" y="2728668"/>
            <a:ext cx="5845815" cy="35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B34E-8CF3-478C-80F7-8DD86151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across countries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2A00-BB53-4D53-AA43-31124176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United States accounted for 53.70% of Count of Customers.</a:t>
            </a:r>
          </a:p>
          <a:p>
            <a:r>
              <a:rPr lang="en-US" dirty="0"/>
              <a:t>UK accounts around second largest country for business.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B3A22-3FC2-4981-BA0A-9F0DB9EC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05" y="3429000"/>
            <a:ext cx="6596448" cy="30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45B-82F3-4F15-8BBF-89AC605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customers in different 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E198-FC4E-4DC5-AF53-F55D1C21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10131425" cy="3649133"/>
          </a:xfrm>
        </p:spPr>
        <p:txBody>
          <a:bodyPr/>
          <a:lstStyle/>
          <a:p>
            <a:r>
              <a:rPr lang="en-US" dirty="0"/>
              <a:t>﻿At 264 customers count is highest, aged 23  </a:t>
            </a:r>
          </a:p>
          <a:p>
            <a:r>
              <a:rPr lang="en-US" dirty="0"/>
              <a:t>It is 149.06% higher than customers aged 22, which had the lowest Count of Customers of 106.﻿﻿ ﻿﻿ ﻿﻿</a:t>
            </a:r>
          </a:p>
          <a:p>
            <a:r>
              <a:rPr lang="en-US" dirty="0"/>
              <a:t>23 had the highest Count of Customers of 264, followed by 32 and 59. </a:t>
            </a:r>
          </a:p>
          <a:p>
            <a:r>
              <a:rPr lang="en-US" dirty="0"/>
              <a:t>﻿﻿Across all age groups Customers aged 68had count ranged from 106 to 264.﻿﻿ ﻿﻿ ﻿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B25F4-B038-454B-9FC3-DFA5EB34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82" y="4054400"/>
            <a:ext cx="642904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8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FF07-B454-43FE-90C9-75936051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18565"/>
          </a:xfrm>
        </p:spPr>
        <p:txBody>
          <a:bodyPr>
            <a:normAutofit fontScale="90000"/>
          </a:bodyPr>
          <a:lstStyle/>
          <a:p>
            <a:r>
              <a:rPr lang="en-US" dirty="0"/>
              <a:t>Count of customers for each products key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B933F-587A-4842-BAB6-B2EC3489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872" y="3290047"/>
            <a:ext cx="4099006" cy="34093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7CE6FD-ACA7-42D8-93E0-BABC3DFD23F4}"/>
              </a:ext>
            </a:extLst>
          </p:cNvPr>
          <p:cNvSpPr/>
          <p:nvPr/>
        </p:nvSpPr>
        <p:spPr>
          <a:xfrm>
            <a:off x="779929" y="1443334"/>
            <a:ext cx="842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﻿ ﻿﻿</a:t>
            </a:r>
            <a:r>
              <a:rPr lang="en-US" sz="2400" dirty="0">
                <a:latin typeface="Segoe UI" panose="020B0502040204020203" pitchFamily="34" charset="0"/>
              </a:rPr>
              <a:t>Product key 423 had the highest Count of  Quantity at 162, followed by product keys 458 and 446, which tied for second at 158 count of quantity.﻿﻿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﻿423 accounted for 0.26% of Count of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﻿Across all 2,492 </a:t>
            </a:r>
            <a:r>
              <a:rPr lang="en-US" sz="2400" dirty="0" err="1"/>
              <a:t>ProductKey</a:t>
            </a:r>
            <a:r>
              <a:rPr lang="en-US" sz="2400" dirty="0"/>
              <a:t>, Count of Quantity ranged from 1 to 162.</a:t>
            </a:r>
            <a:r>
              <a:rPr lang="en-US" sz="2400" dirty="0">
                <a:latin typeface="Segoe UI" panose="020B0502040204020203" pitchFamily="34" charset="0"/>
              </a:rPr>
              <a:t> ﻿﻿ ﻿</a:t>
            </a:r>
            <a:br>
              <a:rPr lang="en-US" dirty="0"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1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0AF7-FF35-46C3-9343-6B85A496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by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B0D2-554A-4F35-BB54-134E4682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30" y="1549898"/>
            <a:ext cx="10131425" cy="1829298"/>
          </a:xfrm>
        </p:spPr>
        <p:txBody>
          <a:bodyPr/>
          <a:lstStyle/>
          <a:p>
            <a:r>
              <a:rPr lang="en-US" dirty="0"/>
              <a:t>﻿Sum of Orders trended down, resulting in a 31.03% decrease between 2016 and 2021.</a:t>
            </a:r>
          </a:p>
          <a:p>
            <a:r>
              <a:rPr lang="en-US" dirty="0"/>
              <a:t>Highest orders were in year 2019 and least in 2021.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23314-BFEC-4D56-892A-5FD87757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83" y="3104808"/>
            <a:ext cx="644707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06C8-E6A4-4DC0-8A18-C38A7765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distribution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2D66-E2CB-43E0-BE4C-206BCD50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/>
          <a:lstStyle/>
          <a:p>
            <a:r>
              <a:rPr lang="en-US" dirty="0"/>
              <a:t>﻿Computers accounted highest for 22.30% of Count of Category.</a:t>
            </a:r>
          </a:p>
          <a:p>
            <a:r>
              <a:rPr lang="en-US" dirty="0"/>
              <a:t>5.66%, the least category count is for TV and video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7556E-8AD5-408B-AB53-16BDA6B3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49" y="3406588"/>
            <a:ext cx="8844454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9CD-5C86-44AC-8A16-0AF8982B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quantity by category and subcategory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E9F9-C2C4-4B2D-9938-2A6301F4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8" y="1488142"/>
            <a:ext cx="10131425" cy="2330823"/>
          </a:xfrm>
        </p:spPr>
        <p:txBody>
          <a:bodyPr/>
          <a:lstStyle/>
          <a:p>
            <a:r>
              <a:rPr lang="en-US" dirty="0"/>
              <a:t>Computers category gives highest quantity for sales of 44K</a:t>
            </a:r>
          </a:p>
          <a:p>
            <a:r>
              <a:rPr lang="en-US" dirty="0"/>
              <a:t>TV and Videos being lowest</a:t>
            </a:r>
          </a:p>
          <a:p>
            <a:r>
              <a:rPr lang="en-US" dirty="0"/>
              <a:t>Cell phones are second in quantity sold</a:t>
            </a:r>
          </a:p>
          <a:p>
            <a:r>
              <a:rPr lang="en-US" dirty="0"/>
              <a:t>Cameras and home appliances gives equal sum of quantity of 18K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3D22D-F384-4D1D-8981-F4359B33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9" y="3509564"/>
            <a:ext cx="5364238" cy="31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3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F58A-79F7-4991-86CA-3F0C53D4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stores across countries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0ABE-C87C-4CB7-9C60-8A9064DD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are distributed across 8 countries</a:t>
            </a:r>
          </a:p>
          <a:p>
            <a:r>
              <a:rPr lang="en-US" dirty="0"/>
              <a:t>United States has most number of stores located.</a:t>
            </a:r>
          </a:p>
          <a:p>
            <a:r>
              <a:rPr lang="en-US" dirty="0"/>
              <a:t>Italy has least number of stores of 3 in 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4B29D-459F-4B10-BDFF-5C2A1477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4" y="3576918"/>
            <a:ext cx="7365292" cy="31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417</TotalTime>
  <Words>165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Celestial</vt:lpstr>
      <vt:lpstr>DataSpark</vt:lpstr>
      <vt:lpstr>Customers spread across countries</vt:lpstr>
      <vt:lpstr>Customers across countries</vt:lpstr>
      <vt:lpstr>Distribution of customers in different age </vt:lpstr>
      <vt:lpstr>Count of customers for each products key</vt:lpstr>
      <vt:lpstr>Orders by year</vt:lpstr>
      <vt:lpstr>Category distribution </vt:lpstr>
      <vt:lpstr>Sum of quantity by category and subcategory</vt:lpstr>
      <vt:lpstr>Distribution of stores across countries</vt:lpstr>
      <vt:lpstr>Size of stores in square metres by country</vt:lpstr>
      <vt:lpstr>Stores opened by year</vt:lpstr>
      <vt:lpstr>Total orders and quantity by store</vt:lpstr>
      <vt:lpstr>Count of customers by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</dc:title>
  <dc:creator>Greeshma Manikandan</dc:creator>
  <cp:lastModifiedBy>Greeshma Manikandan</cp:lastModifiedBy>
  <cp:revision>22</cp:revision>
  <dcterms:created xsi:type="dcterms:W3CDTF">2024-08-07T10:30:05Z</dcterms:created>
  <dcterms:modified xsi:type="dcterms:W3CDTF">2024-08-11T12:19:55Z</dcterms:modified>
</cp:coreProperties>
</file>