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5" r:id="rId5"/>
    <p:sldId id="260" r:id="rId6"/>
    <p:sldId id="264" r:id="rId7"/>
    <p:sldId id="259" r:id="rId8"/>
    <p:sldId id="261" r:id="rId9"/>
    <p:sldId id="262" r:id="rId10"/>
    <p:sldId id="263"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A37577-BDC0-4787-AE9C-9A48AB4F87BE}" type="datetimeFigureOut">
              <a:rPr lang="en-IN" smtClean="0"/>
              <a:t>18-08-2021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0032C0-A8AF-411C-9542-01B2B239C742}" type="slidenum">
              <a:rPr lang="en-IN" smtClean="0"/>
              <a:t>‹#›</a:t>
            </a:fld>
            <a:endParaRPr lang="en-IN"/>
          </a:p>
        </p:txBody>
      </p:sp>
    </p:spTree>
    <p:extLst>
      <p:ext uri="{BB962C8B-B14F-4D97-AF65-F5344CB8AC3E}">
        <p14:creationId xmlns:p14="http://schemas.microsoft.com/office/powerpoint/2010/main" val="1709723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A37577-BDC0-4787-AE9C-9A48AB4F87BE}" type="datetimeFigureOut">
              <a:rPr lang="en-IN" smtClean="0"/>
              <a:t>18-08-2021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0032C0-A8AF-411C-9542-01B2B239C742}" type="slidenum">
              <a:rPr lang="en-IN" smtClean="0"/>
              <a:t>‹#›</a:t>
            </a:fld>
            <a:endParaRPr lang="en-IN"/>
          </a:p>
        </p:txBody>
      </p:sp>
    </p:spTree>
    <p:extLst>
      <p:ext uri="{BB962C8B-B14F-4D97-AF65-F5344CB8AC3E}">
        <p14:creationId xmlns:p14="http://schemas.microsoft.com/office/powerpoint/2010/main" val="1243568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A37577-BDC0-4787-AE9C-9A48AB4F87BE}" type="datetimeFigureOut">
              <a:rPr lang="en-IN" smtClean="0"/>
              <a:t>18-08-2021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0032C0-A8AF-411C-9542-01B2B239C742}"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511122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A37577-BDC0-4787-AE9C-9A48AB4F87BE}" type="datetimeFigureOut">
              <a:rPr lang="en-IN" smtClean="0"/>
              <a:t>18-08-2021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0032C0-A8AF-411C-9542-01B2B239C742}" type="slidenum">
              <a:rPr lang="en-IN" smtClean="0"/>
              <a:t>‹#›</a:t>
            </a:fld>
            <a:endParaRPr lang="en-IN"/>
          </a:p>
        </p:txBody>
      </p:sp>
    </p:spTree>
    <p:extLst>
      <p:ext uri="{BB962C8B-B14F-4D97-AF65-F5344CB8AC3E}">
        <p14:creationId xmlns:p14="http://schemas.microsoft.com/office/powerpoint/2010/main" val="31324568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A37577-BDC0-4787-AE9C-9A48AB4F87BE}" type="datetimeFigureOut">
              <a:rPr lang="en-IN" smtClean="0"/>
              <a:t>18-08-2021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0032C0-A8AF-411C-9542-01B2B239C74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002214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A37577-BDC0-4787-AE9C-9A48AB4F87BE}" type="datetimeFigureOut">
              <a:rPr lang="en-IN" smtClean="0"/>
              <a:t>18-08-2021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0032C0-A8AF-411C-9542-01B2B239C742}" type="slidenum">
              <a:rPr lang="en-IN" smtClean="0"/>
              <a:t>‹#›</a:t>
            </a:fld>
            <a:endParaRPr lang="en-IN"/>
          </a:p>
        </p:txBody>
      </p:sp>
    </p:spTree>
    <p:extLst>
      <p:ext uri="{BB962C8B-B14F-4D97-AF65-F5344CB8AC3E}">
        <p14:creationId xmlns:p14="http://schemas.microsoft.com/office/powerpoint/2010/main" val="9196617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A37577-BDC0-4787-AE9C-9A48AB4F87BE}" type="datetimeFigureOut">
              <a:rPr lang="en-IN" smtClean="0"/>
              <a:t>18-08-2021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0032C0-A8AF-411C-9542-01B2B239C742}" type="slidenum">
              <a:rPr lang="en-IN" smtClean="0"/>
              <a:t>‹#›</a:t>
            </a:fld>
            <a:endParaRPr lang="en-IN"/>
          </a:p>
        </p:txBody>
      </p:sp>
    </p:spTree>
    <p:extLst>
      <p:ext uri="{BB962C8B-B14F-4D97-AF65-F5344CB8AC3E}">
        <p14:creationId xmlns:p14="http://schemas.microsoft.com/office/powerpoint/2010/main" val="204050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A37577-BDC0-4787-AE9C-9A48AB4F87BE}" type="datetimeFigureOut">
              <a:rPr lang="en-IN" smtClean="0"/>
              <a:t>18-08-2021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0032C0-A8AF-411C-9542-01B2B239C742}" type="slidenum">
              <a:rPr lang="en-IN" smtClean="0"/>
              <a:t>‹#›</a:t>
            </a:fld>
            <a:endParaRPr lang="en-IN"/>
          </a:p>
        </p:txBody>
      </p:sp>
    </p:spTree>
    <p:extLst>
      <p:ext uri="{BB962C8B-B14F-4D97-AF65-F5344CB8AC3E}">
        <p14:creationId xmlns:p14="http://schemas.microsoft.com/office/powerpoint/2010/main" val="2206892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A37577-BDC0-4787-AE9C-9A48AB4F87BE}" type="datetimeFigureOut">
              <a:rPr lang="en-IN" smtClean="0"/>
              <a:t>18-08-2021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0032C0-A8AF-411C-9542-01B2B239C742}" type="slidenum">
              <a:rPr lang="en-IN" smtClean="0"/>
              <a:t>‹#›</a:t>
            </a:fld>
            <a:endParaRPr lang="en-IN"/>
          </a:p>
        </p:txBody>
      </p:sp>
    </p:spTree>
    <p:extLst>
      <p:ext uri="{BB962C8B-B14F-4D97-AF65-F5344CB8AC3E}">
        <p14:creationId xmlns:p14="http://schemas.microsoft.com/office/powerpoint/2010/main" val="1755843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A37577-BDC0-4787-AE9C-9A48AB4F87BE}" type="datetimeFigureOut">
              <a:rPr lang="en-IN" smtClean="0"/>
              <a:t>18-08-2021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0032C0-A8AF-411C-9542-01B2B239C742}" type="slidenum">
              <a:rPr lang="en-IN" smtClean="0"/>
              <a:t>‹#›</a:t>
            </a:fld>
            <a:endParaRPr lang="en-IN"/>
          </a:p>
        </p:txBody>
      </p:sp>
    </p:spTree>
    <p:extLst>
      <p:ext uri="{BB962C8B-B14F-4D97-AF65-F5344CB8AC3E}">
        <p14:creationId xmlns:p14="http://schemas.microsoft.com/office/powerpoint/2010/main" val="147861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A37577-BDC0-4787-AE9C-9A48AB4F87BE}" type="datetimeFigureOut">
              <a:rPr lang="en-IN" smtClean="0"/>
              <a:t>18-08-2021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0032C0-A8AF-411C-9542-01B2B239C742}" type="slidenum">
              <a:rPr lang="en-IN" smtClean="0"/>
              <a:t>‹#›</a:t>
            </a:fld>
            <a:endParaRPr lang="en-IN"/>
          </a:p>
        </p:txBody>
      </p:sp>
    </p:spTree>
    <p:extLst>
      <p:ext uri="{BB962C8B-B14F-4D97-AF65-F5344CB8AC3E}">
        <p14:creationId xmlns:p14="http://schemas.microsoft.com/office/powerpoint/2010/main" val="1865933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A37577-BDC0-4787-AE9C-9A48AB4F87BE}" type="datetimeFigureOut">
              <a:rPr lang="en-IN" smtClean="0"/>
              <a:t>18-08-2021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30032C0-A8AF-411C-9542-01B2B239C742}" type="slidenum">
              <a:rPr lang="en-IN" smtClean="0"/>
              <a:t>‹#›</a:t>
            </a:fld>
            <a:endParaRPr lang="en-IN"/>
          </a:p>
        </p:txBody>
      </p:sp>
    </p:spTree>
    <p:extLst>
      <p:ext uri="{BB962C8B-B14F-4D97-AF65-F5344CB8AC3E}">
        <p14:creationId xmlns:p14="http://schemas.microsoft.com/office/powerpoint/2010/main" val="433507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A37577-BDC0-4787-AE9C-9A48AB4F87BE}" type="datetimeFigureOut">
              <a:rPr lang="en-IN" smtClean="0"/>
              <a:t>18-08-2021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30032C0-A8AF-411C-9542-01B2B239C742}" type="slidenum">
              <a:rPr lang="en-IN" smtClean="0"/>
              <a:t>‹#›</a:t>
            </a:fld>
            <a:endParaRPr lang="en-IN"/>
          </a:p>
        </p:txBody>
      </p:sp>
    </p:spTree>
    <p:extLst>
      <p:ext uri="{BB962C8B-B14F-4D97-AF65-F5344CB8AC3E}">
        <p14:creationId xmlns:p14="http://schemas.microsoft.com/office/powerpoint/2010/main" val="1275156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A37577-BDC0-4787-AE9C-9A48AB4F87BE}" type="datetimeFigureOut">
              <a:rPr lang="en-IN" smtClean="0"/>
              <a:t>18-08-2021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30032C0-A8AF-411C-9542-01B2B239C742}" type="slidenum">
              <a:rPr lang="en-IN" smtClean="0"/>
              <a:t>‹#›</a:t>
            </a:fld>
            <a:endParaRPr lang="en-IN"/>
          </a:p>
        </p:txBody>
      </p:sp>
    </p:spTree>
    <p:extLst>
      <p:ext uri="{BB962C8B-B14F-4D97-AF65-F5344CB8AC3E}">
        <p14:creationId xmlns:p14="http://schemas.microsoft.com/office/powerpoint/2010/main" val="2957502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A37577-BDC0-4787-AE9C-9A48AB4F87BE}" type="datetimeFigureOut">
              <a:rPr lang="en-IN" smtClean="0"/>
              <a:t>18-08-2021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0032C0-A8AF-411C-9542-01B2B239C742}" type="slidenum">
              <a:rPr lang="en-IN" smtClean="0"/>
              <a:t>‹#›</a:t>
            </a:fld>
            <a:endParaRPr lang="en-IN"/>
          </a:p>
        </p:txBody>
      </p:sp>
    </p:spTree>
    <p:extLst>
      <p:ext uri="{BB962C8B-B14F-4D97-AF65-F5344CB8AC3E}">
        <p14:creationId xmlns:p14="http://schemas.microsoft.com/office/powerpoint/2010/main" val="1631500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A37577-BDC0-4787-AE9C-9A48AB4F87BE}" type="datetimeFigureOut">
              <a:rPr lang="en-IN" smtClean="0"/>
              <a:t>18-08-2021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0032C0-A8AF-411C-9542-01B2B239C742}" type="slidenum">
              <a:rPr lang="en-IN" smtClean="0"/>
              <a:t>‹#›</a:t>
            </a:fld>
            <a:endParaRPr lang="en-IN"/>
          </a:p>
        </p:txBody>
      </p:sp>
    </p:spTree>
    <p:extLst>
      <p:ext uri="{BB962C8B-B14F-4D97-AF65-F5344CB8AC3E}">
        <p14:creationId xmlns:p14="http://schemas.microsoft.com/office/powerpoint/2010/main" val="19340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9A37577-BDC0-4787-AE9C-9A48AB4F87BE}" type="datetimeFigureOut">
              <a:rPr lang="en-IN" smtClean="0"/>
              <a:t>18-08-2021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30032C0-A8AF-411C-9542-01B2B239C742}" type="slidenum">
              <a:rPr lang="en-IN" smtClean="0"/>
              <a:t>‹#›</a:t>
            </a:fld>
            <a:endParaRPr lang="en-IN"/>
          </a:p>
        </p:txBody>
      </p:sp>
    </p:spTree>
    <p:extLst>
      <p:ext uri="{BB962C8B-B14F-4D97-AF65-F5344CB8AC3E}">
        <p14:creationId xmlns:p14="http://schemas.microsoft.com/office/powerpoint/2010/main" val="35353427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www.guru99.com/all-about-quality-assurance.html" TargetMode="External"/><Relationship Id="rId2" Type="http://schemas.openxmlformats.org/officeDocument/2006/relationships/hyperlink" Target="https://www.guru99.com/defect-management-process.html"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BA950-9978-464E-9B6E-749A7C1596B2}"/>
              </a:ext>
            </a:extLst>
          </p:cNvPr>
          <p:cNvSpPr>
            <a:spLocks noGrp="1"/>
          </p:cNvSpPr>
          <p:nvPr>
            <p:ph type="ctrTitle"/>
          </p:nvPr>
        </p:nvSpPr>
        <p:spPr>
          <a:xfrm>
            <a:off x="1338255" y="379827"/>
            <a:ext cx="7766936" cy="787131"/>
          </a:xfrm>
        </p:spPr>
        <p:txBody>
          <a:bodyPr/>
          <a:lstStyle/>
          <a:p>
            <a:pPr algn="l"/>
            <a:r>
              <a:rPr lang="en-US" sz="3000" dirty="0">
                <a:latin typeface="Calibri" panose="020F0502020204030204" pitchFamily="34" charset="0"/>
                <a:cs typeface="Calibri" panose="020F0502020204030204" pitchFamily="34" charset="0"/>
              </a:rPr>
              <a:t>Defect / Bug Life Cycle</a:t>
            </a:r>
            <a:endParaRPr lang="en-IN" sz="3000"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9B0FB633-40CC-490E-8741-015A1FE656D3}"/>
              </a:ext>
            </a:extLst>
          </p:cNvPr>
          <p:cNvSpPr>
            <a:spLocks noGrp="1"/>
          </p:cNvSpPr>
          <p:nvPr>
            <p:ph type="subTitle" idx="1"/>
          </p:nvPr>
        </p:nvSpPr>
        <p:spPr>
          <a:xfrm>
            <a:off x="1167618" y="1505243"/>
            <a:ext cx="8106385" cy="3642489"/>
          </a:xfrm>
        </p:spPr>
        <p:txBody>
          <a:bodyPr/>
          <a:lstStyle/>
          <a:p>
            <a:pPr algn="l"/>
            <a:r>
              <a:rPr lang="en-US" b="1" i="0" dirty="0">
                <a:solidFill>
                  <a:srgbClr val="222222"/>
                </a:solidFill>
                <a:effectLst/>
                <a:latin typeface="Calibri" panose="020F0502020204030204" pitchFamily="34" charset="0"/>
                <a:cs typeface="Calibri" panose="020F0502020204030204" pitchFamily="34" charset="0"/>
              </a:rPr>
              <a:t>Defect Life Cycle</a:t>
            </a:r>
            <a:r>
              <a:rPr lang="en-US" b="0" i="0" dirty="0">
                <a:solidFill>
                  <a:srgbClr val="222222"/>
                </a:solidFill>
                <a:effectLst/>
                <a:latin typeface="Calibri" panose="020F0502020204030204" pitchFamily="34" charset="0"/>
                <a:cs typeface="Calibri" panose="020F0502020204030204" pitchFamily="34" charset="0"/>
              </a:rPr>
              <a:t> or Bug Life Cycle in software testing is the specific set of states that defect or bug goes through in its entire life. The purpose of Defect life cycle is to easily coordinate and communicate current status of defect which changes to various assignees and make the defect fixing process systematic and efficient.</a:t>
            </a:r>
          </a:p>
          <a:p>
            <a:pPr algn="l"/>
            <a:r>
              <a:rPr lang="en-US" b="0" i="0" dirty="0">
                <a:solidFill>
                  <a:srgbClr val="2D3748"/>
                </a:solidFill>
                <a:effectLst/>
                <a:latin typeface="-apple-system"/>
              </a:rPr>
              <a:t>The bug should go through the life cycle to be closed. The bug life cycle varies depends upon the tools (QC, JIRA, etc.,) used, and the process followed in the organization.</a:t>
            </a:r>
          </a:p>
          <a:p>
            <a:pPr algn="l"/>
            <a:endParaRPr lang="en-US" b="0" i="0" dirty="0">
              <a:solidFill>
                <a:srgbClr val="222222"/>
              </a:solidFill>
              <a:effectLst/>
              <a:latin typeface="Calibri" panose="020F0502020204030204" pitchFamily="34" charset="0"/>
              <a:cs typeface="Calibri" panose="020F0502020204030204" pitchFamily="34" charset="0"/>
            </a:endParaRPr>
          </a:p>
          <a:p>
            <a:pPr algn="l"/>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4144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BA950-9978-464E-9B6E-749A7C1596B2}"/>
              </a:ext>
            </a:extLst>
          </p:cNvPr>
          <p:cNvSpPr>
            <a:spLocks noGrp="1"/>
          </p:cNvSpPr>
          <p:nvPr>
            <p:ph type="ctrTitle"/>
          </p:nvPr>
        </p:nvSpPr>
        <p:spPr>
          <a:xfrm>
            <a:off x="1338255" y="379827"/>
            <a:ext cx="7766936" cy="787131"/>
          </a:xfrm>
        </p:spPr>
        <p:txBody>
          <a:bodyPr/>
          <a:lstStyle/>
          <a:p>
            <a:pPr algn="l"/>
            <a:r>
              <a:rPr lang="en-US" sz="3000" dirty="0">
                <a:latin typeface="Calibri" panose="020F0502020204030204" pitchFamily="34" charset="0"/>
                <a:cs typeface="Calibri" panose="020F0502020204030204" pitchFamily="34" charset="0"/>
              </a:rPr>
              <a:t>Defect Life Cycle States</a:t>
            </a:r>
            <a:endParaRPr lang="en-IN" sz="3000"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9B0FB633-40CC-490E-8741-015A1FE656D3}"/>
              </a:ext>
            </a:extLst>
          </p:cNvPr>
          <p:cNvSpPr>
            <a:spLocks noGrp="1"/>
          </p:cNvSpPr>
          <p:nvPr>
            <p:ph type="subTitle" idx="1"/>
          </p:nvPr>
        </p:nvSpPr>
        <p:spPr>
          <a:xfrm>
            <a:off x="1167618" y="1505243"/>
            <a:ext cx="8106385" cy="4417255"/>
          </a:xfrm>
        </p:spPr>
        <p:txBody>
          <a:bodyPr>
            <a:normAutofit lnSpcReduction="10000"/>
          </a:bodyPr>
          <a:lstStyle/>
          <a:p>
            <a:pPr algn="l"/>
            <a:r>
              <a:rPr lang="en-US" b="1" i="0" dirty="0">
                <a:effectLst/>
                <a:latin typeface="-apple-system"/>
              </a:rPr>
              <a:t>Deferred</a:t>
            </a:r>
            <a:endParaRPr lang="en-US" b="0" i="0" dirty="0">
              <a:effectLst/>
              <a:latin typeface="-apple-system"/>
            </a:endParaRPr>
          </a:p>
          <a:p>
            <a:pPr algn="l"/>
            <a:r>
              <a:rPr lang="en-US" b="0" i="0" dirty="0">
                <a:solidFill>
                  <a:srgbClr val="2D3748"/>
                </a:solidFill>
                <a:effectLst/>
                <a:latin typeface="-apple-system"/>
              </a:rPr>
              <a:t>In some cases, the Project Manager/Lead may set the bug status as deferred.</a:t>
            </a:r>
          </a:p>
          <a:p>
            <a:pPr algn="l">
              <a:buFont typeface="Arial" panose="020B0604020202020204" pitchFamily="34" charset="0"/>
              <a:buChar char="•"/>
            </a:pPr>
            <a:r>
              <a:rPr lang="en-US" b="0" i="0" dirty="0">
                <a:solidFill>
                  <a:srgbClr val="2D3748"/>
                </a:solidFill>
                <a:effectLst/>
                <a:latin typeface="-apple-system"/>
              </a:rPr>
              <a:t>If the bug found during the end of the release and the bug is minor or not important to fix immediately.</a:t>
            </a:r>
          </a:p>
          <a:p>
            <a:pPr algn="l">
              <a:buFont typeface="Arial" panose="020B0604020202020204" pitchFamily="34" charset="0"/>
              <a:buChar char="•"/>
            </a:pPr>
            <a:r>
              <a:rPr lang="en-US" b="0" i="0" dirty="0">
                <a:solidFill>
                  <a:srgbClr val="2D3748"/>
                </a:solidFill>
                <a:effectLst/>
                <a:latin typeface="-apple-system"/>
              </a:rPr>
              <a:t>If the bug is not related to the current build.</a:t>
            </a:r>
          </a:p>
          <a:p>
            <a:pPr algn="l">
              <a:buFont typeface="Arial" panose="020B0604020202020204" pitchFamily="34" charset="0"/>
              <a:buChar char="•"/>
            </a:pPr>
            <a:r>
              <a:rPr lang="en-US" b="0" i="0" dirty="0">
                <a:solidFill>
                  <a:srgbClr val="2D3748"/>
                </a:solidFill>
                <a:effectLst/>
                <a:latin typeface="-apple-system"/>
              </a:rPr>
              <a:t>If it is expected to get fixed in the next release.</a:t>
            </a:r>
          </a:p>
          <a:p>
            <a:pPr algn="l">
              <a:buFont typeface="Arial" panose="020B0604020202020204" pitchFamily="34" charset="0"/>
              <a:buChar char="•"/>
            </a:pPr>
            <a:r>
              <a:rPr lang="en-US" b="0" i="0" dirty="0">
                <a:solidFill>
                  <a:srgbClr val="2D3748"/>
                </a:solidFill>
                <a:effectLst/>
                <a:latin typeface="-apple-system"/>
              </a:rPr>
              <a:t>The customer is thinking to change the requirement.</a:t>
            </a:r>
          </a:p>
          <a:p>
            <a:pPr algn="l">
              <a:buFont typeface="Arial" panose="020B0604020202020204" pitchFamily="34" charset="0"/>
              <a:buChar char="•"/>
            </a:pPr>
            <a:r>
              <a:rPr lang="en-US" b="0" i="0" dirty="0">
                <a:solidFill>
                  <a:srgbClr val="2D3748"/>
                </a:solidFill>
                <a:effectLst/>
                <a:latin typeface="-apple-system"/>
              </a:rPr>
              <a:t>In such cases the status will be changed as “deferred” and it will be fixed in the next release.</a:t>
            </a:r>
          </a:p>
          <a:p>
            <a:pPr algn="l"/>
            <a:r>
              <a:rPr lang="en-US" b="1" i="0" dirty="0">
                <a:effectLst/>
                <a:latin typeface="-apple-system"/>
              </a:rPr>
              <a:t>Rejected</a:t>
            </a:r>
            <a:endParaRPr lang="en-US" b="0" i="0" dirty="0">
              <a:effectLst/>
              <a:latin typeface="-apple-system"/>
            </a:endParaRPr>
          </a:p>
          <a:p>
            <a:pPr algn="l"/>
            <a:r>
              <a:rPr lang="en-US" b="0" i="0" dirty="0">
                <a:solidFill>
                  <a:srgbClr val="2D3748"/>
                </a:solidFill>
                <a:effectLst/>
                <a:latin typeface="-apple-system"/>
              </a:rPr>
              <a:t>If the system is working according to specifications and the bug is just due to some misinterpretation (such as referring to old requirements or extra features) then the Team lead or developers can mark such bugs as “Rejected”</a:t>
            </a:r>
          </a:p>
          <a:p>
            <a:pPr algn="l"/>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56588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BA950-9978-464E-9B6E-749A7C1596B2}"/>
              </a:ext>
            </a:extLst>
          </p:cNvPr>
          <p:cNvSpPr>
            <a:spLocks noGrp="1"/>
          </p:cNvSpPr>
          <p:nvPr>
            <p:ph type="ctrTitle"/>
          </p:nvPr>
        </p:nvSpPr>
        <p:spPr>
          <a:xfrm>
            <a:off x="1338255" y="379827"/>
            <a:ext cx="7766936" cy="787131"/>
          </a:xfrm>
        </p:spPr>
        <p:txBody>
          <a:bodyPr/>
          <a:lstStyle/>
          <a:p>
            <a:pPr algn="l"/>
            <a:r>
              <a:rPr lang="en-US" sz="3000" dirty="0">
                <a:latin typeface="Calibri" panose="020F0502020204030204" pitchFamily="34" charset="0"/>
                <a:cs typeface="Calibri" panose="020F0502020204030204" pitchFamily="34" charset="0"/>
              </a:rPr>
              <a:t>Severity &amp; Priority</a:t>
            </a:r>
            <a:endParaRPr lang="en-IN" sz="3000"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9B0FB633-40CC-490E-8741-015A1FE656D3}"/>
              </a:ext>
            </a:extLst>
          </p:cNvPr>
          <p:cNvSpPr>
            <a:spLocks noGrp="1"/>
          </p:cNvSpPr>
          <p:nvPr>
            <p:ph type="subTitle" idx="1"/>
          </p:nvPr>
        </p:nvSpPr>
        <p:spPr>
          <a:xfrm>
            <a:off x="1167618" y="1505243"/>
            <a:ext cx="8106385" cy="4417255"/>
          </a:xfrm>
        </p:spPr>
        <p:txBody>
          <a:bodyPr>
            <a:normAutofit/>
          </a:bodyPr>
          <a:lstStyle/>
          <a:p>
            <a:pPr algn="l"/>
            <a:r>
              <a:rPr lang="en-US" dirty="0">
                <a:solidFill>
                  <a:srgbClr val="222222"/>
                </a:solidFill>
                <a:latin typeface="Source Sans Pro" panose="020B0503030403020204" pitchFamily="34" charset="0"/>
              </a:rPr>
              <a:t>Bug </a:t>
            </a:r>
            <a:r>
              <a:rPr lang="en-US" b="1" dirty="0">
                <a:solidFill>
                  <a:srgbClr val="222222"/>
                </a:solidFill>
                <a:latin typeface="Source Sans Pro" panose="020B0503030403020204" pitchFamily="34" charset="0"/>
              </a:rPr>
              <a:t>Severity</a:t>
            </a:r>
            <a:r>
              <a:rPr lang="en-US" dirty="0">
                <a:solidFill>
                  <a:srgbClr val="222222"/>
                </a:solidFill>
                <a:latin typeface="Source Sans Pro" panose="020B0503030403020204" pitchFamily="34" charset="0"/>
              </a:rPr>
              <a:t> or Defect </a:t>
            </a:r>
            <a:r>
              <a:rPr lang="en-US" b="1" dirty="0">
                <a:solidFill>
                  <a:srgbClr val="222222"/>
                </a:solidFill>
                <a:latin typeface="Source Sans Pro" panose="020B0503030403020204" pitchFamily="34" charset="0"/>
              </a:rPr>
              <a:t>Severity</a:t>
            </a:r>
            <a:r>
              <a:rPr lang="en-US" dirty="0">
                <a:solidFill>
                  <a:srgbClr val="222222"/>
                </a:solidFill>
                <a:latin typeface="Source Sans Pro" panose="020B0503030403020204" pitchFamily="34" charset="0"/>
              </a:rPr>
              <a:t> in testing is a degree of impact a bug or a</a:t>
            </a:r>
            <a:r>
              <a:rPr lang="en-US" dirty="0">
                <a:solidFill>
                  <a:srgbClr val="222222"/>
                </a:solidFill>
                <a:latin typeface="Source Sans Pro" panose="020B0503030403020204" pitchFamily="34" charset="0"/>
                <a:hlinkClick r:id="rId2">
                  <a:extLst>
                    <a:ext uri="{A12FA001-AC4F-418D-AE19-62706E023703}">
                      <ahyp:hlinkClr xmlns:ahyp="http://schemas.microsoft.com/office/drawing/2018/hyperlinkcolor" val="tx"/>
                    </a:ext>
                  </a:extLst>
                </a:hlinkClick>
              </a:rPr>
              <a:t> Defect </a:t>
            </a:r>
            <a:r>
              <a:rPr lang="en-US" dirty="0">
                <a:solidFill>
                  <a:srgbClr val="222222"/>
                </a:solidFill>
                <a:latin typeface="Source Sans Pro" panose="020B0503030403020204" pitchFamily="34" charset="0"/>
              </a:rPr>
              <a:t>has on the software application under test. A higher effect of bug/defect on system functionality will lead to a higher severity level. A</a:t>
            </a:r>
            <a:r>
              <a:rPr lang="en-US" dirty="0">
                <a:solidFill>
                  <a:srgbClr val="222222"/>
                </a:solidFill>
                <a:latin typeface="Source Sans Pro" panose="020B0503030403020204" pitchFamily="34" charset="0"/>
                <a:hlinkClick r:id="rId3">
                  <a:extLst>
                    <a:ext uri="{A12FA001-AC4F-418D-AE19-62706E023703}">
                      <ahyp:hlinkClr xmlns:ahyp="http://schemas.microsoft.com/office/drawing/2018/hyperlinkcolor" val="tx"/>
                    </a:ext>
                  </a:extLst>
                </a:hlinkClick>
              </a:rPr>
              <a:t> Quality Assurance </a:t>
            </a:r>
            <a:r>
              <a:rPr lang="en-US" dirty="0">
                <a:solidFill>
                  <a:srgbClr val="222222"/>
                </a:solidFill>
                <a:latin typeface="Source Sans Pro" panose="020B0503030403020204" pitchFamily="34" charset="0"/>
              </a:rPr>
              <a:t>engineer usually determines the severity level of a bug/defect.</a:t>
            </a:r>
          </a:p>
          <a:p>
            <a:pPr algn="l"/>
            <a:endParaRPr lang="en-US" dirty="0">
              <a:solidFill>
                <a:srgbClr val="222222"/>
              </a:solidFill>
              <a:latin typeface="Source Sans Pro" panose="020B0503030403020204" pitchFamily="34" charset="0"/>
            </a:endParaRPr>
          </a:p>
          <a:p>
            <a:pPr algn="l"/>
            <a:r>
              <a:rPr lang="en-US" b="1" i="0" dirty="0">
                <a:solidFill>
                  <a:srgbClr val="222222"/>
                </a:solidFill>
                <a:effectLst/>
                <a:latin typeface="Source Sans Pro" panose="020B0503030403020204" pitchFamily="34" charset="0"/>
              </a:rPr>
              <a:t>Priority</a:t>
            </a:r>
            <a:r>
              <a:rPr lang="en-US" b="0" i="0" dirty="0">
                <a:solidFill>
                  <a:srgbClr val="222222"/>
                </a:solidFill>
                <a:effectLst/>
                <a:latin typeface="Source Sans Pro" panose="020B0503030403020204" pitchFamily="34" charset="0"/>
              </a:rPr>
              <a:t> is defined as the order in which a defect should be fixed. Higher the priority the sooner the defect should be resolved.</a:t>
            </a:r>
          </a:p>
          <a:p>
            <a:pPr algn="l"/>
            <a:r>
              <a:rPr lang="en-US" b="0" i="0" dirty="0">
                <a:solidFill>
                  <a:srgbClr val="222222"/>
                </a:solidFill>
                <a:effectLst/>
                <a:latin typeface="Source Sans Pro" panose="020B0503030403020204" pitchFamily="34" charset="0"/>
              </a:rPr>
              <a:t>Defects that leave the software system unusable are given higher priority over defects that cause a small functionality of the software to fail.</a:t>
            </a:r>
          </a:p>
          <a:p>
            <a:pPr algn="l"/>
            <a:endParaRPr lang="en-IN" dirty="0">
              <a:solidFill>
                <a:srgbClr val="222222"/>
              </a:solidFill>
              <a:latin typeface="Source Sans Pro" panose="020B0503030403020204" pitchFamily="34" charset="0"/>
            </a:endParaRPr>
          </a:p>
        </p:txBody>
      </p:sp>
    </p:spTree>
    <p:extLst>
      <p:ext uri="{BB962C8B-B14F-4D97-AF65-F5344CB8AC3E}">
        <p14:creationId xmlns:p14="http://schemas.microsoft.com/office/powerpoint/2010/main" val="3939121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BA950-9978-464E-9B6E-749A7C1596B2}"/>
              </a:ext>
            </a:extLst>
          </p:cNvPr>
          <p:cNvSpPr>
            <a:spLocks noGrp="1"/>
          </p:cNvSpPr>
          <p:nvPr>
            <p:ph type="ctrTitle"/>
          </p:nvPr>
        </p:nvSpPr>
        <p:spPr>
          <a:xfrm>
            <a:off x="1338255" y="379827"/>
            <a:ext cx="7766936" cy="787131"/>
          </a:xfrm>
        </p:spPr>
        <p:txBody>
          <a:bodyPr/>
          <a:lstStyle/>
          <a:p>
            <a:pPr algn="l"/>
            <a:r>
              <a:rPr lang="en-US" sz="3000" dirty="0">
                <a:latin typeface="Calibri" panose="020F0502020204030204" pitchFamily="34" charset="0"/>
                <a:cs typeface="Calibri" panose="020F0502020204030204" pitchFamily="34" charset="0"/>
              </a:rPr>
              <a:t>Types of Severity &amp; Priority</a:t>
            </a:r>
            <a:endParaRPr lang="en-IN" sz="3000"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9B0FB633-40CC-490E-8741-015A1FE656D3}"/>
              </a:ext>
            </a:extLst>
          </p:cNvPr>
          <p:cNvSpPr>
            <a:spLocks noGrp="1"/>
          </p:cNvSpPr>
          <p:nvPr>
            <p:ph type="subTitle" idx="1"/>
          </p:nvPr>
        </p:nvSpPr>
        <p:spPr>
          <a:xfrm>
            <a:off x="1167618" y="1505243"/>
            <a:ext cx="8106385" cy="4417255"/>
          </a:xfrm>
        </p:spPr>
        <p:txBody>
          <a:bodyPr>
            <a:normAutofit fontScale="92500" lnSpcReduction="10000"/>
          </a:bodyPr>
          <a:lstStyle/>
          <a:p>
            <a:pPr algn="l">
              <a:buFont typeface="Arial" panose="020B0604020202020204" pitchFamily="34" charset="0"/>
              <a:buChar char="•"/>
            </a:pPr>
            <a:r>
              <a:rPr lang="en-US" b="1" i="0" dirty="0">
                <a:solidFill>
                  <a:srgbClr val="222222"/>
                </a:solidFill>
                <a:effectLst/>
                <a:latin typeface="Source Sans Pro" panose="020B0503030403020204" pitchFamily="34" charset="0"/>
              </a:rPr>
              <a:t>Critical</a:t>
            </a:r>
            <a:r>
              <a:rPr lang="en-US" b="0" i="0" dirty="0">
                <a:solidFill>
                  <a:srgbClr val="222222"/>
                </a:solidFill>
                <a:effectLst/>
                <a:latin typeface="Source Sans Pro" panose="020B0503030403020204" pitchFamily="34" charset="0"/>
              </a:rPr>
              <a:t>: This defect indicates complete shut-down of the process, nothing can proceed further</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Major</a:t>
            </a:r>
            <a:r>
              <a:rPr lang="en-US" b="0" i="0" dirty="0">
                <a:solidFill>
                  <a:srgbClr val="222222"/>
                </a:solidFill>
                <a:effectLst/>
                <a:latin typeface="Source Sans Pro" panose="020B0503030403020204" pitchFamily="34" charset="0"/>
              </a:rPr>
              <a:t>: It is a highly severe defect and collapses the system. However, certain parts of the system remain functional</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Medium</a:t>
            </a:r>
            <a:r>
              <a:rPr lang="en-US" b="0" i="0" dirty="0">
                <a:solidFill>
                  <a:srgbClr val="222222"/>
                </a:solidFill>
                <a:effectLst/>
                <a:latin typeface="Source Sans Pro" panose="020B0503030403020204" pitchFamily="34" charset="0"/>
              </a:rPr>
              <a:t>: It causes some undesirable behavior, but the system is still functional</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Low</a:t>
            </a:r>
            <a:r>
              <a:rPr lang="en-US" b="0" i="0" dirty="0">
                <a:solidFill>
                  <a:srgbClr val="222222"/>
                </a:solidFill>
                <a:effectLst/>
                <a:latin typeface="Source Sans Pro" panose="020B0503030403020204" pitchFamily="34" charset="0"/>
              </a:rPr>
              <a:t>: It won't cause any major break-down of the system</a:t>
            </a:r>
          </a:p>
          <a:p>
            <a:pPr algn="l"/>
            <a:endParaRPr lang="en-IN" dirty="0">
              <a:solidFill>
                <a:srgbClr val="222222"/>
              </a:solidFill>
              <a:latin typeface="Source Sans Pro" panose="020B0503030403020204" pitchFamily="34" charset="0"/>
            </a:endParaRPr>
          </a:p>
          <a:p>
            <a:pPr algn="l"/>
            <a:r>
              <a:rPr lang="en-IN" b="1" dirty="0">
                <a:solidFill>
                  <a:srgbClr val="222222"/>
                </a:solidFill>
                <a:latin typeface="Source Sans Pro" panose="020B0503030403020204" pitchFamily="34" charset="0"/>
              </a:rPr>
              <a:t>Priority : </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Low: </a:t>
            </a:r>
            <a:r>
              <a:rPr lang="en-US" b="0" i="0" dirty="0">
                <a:solidFill>
                  <a:srgbClr val="222222"/>
                </a:solidFill>
                <a:effectLst/>
                <a:latin typeface="Source Sans Pro" panose="020B0503030403020204" pitchFamily="34" charset="0"/>
              </a:rPr>
              <a:t>The Defect is an irritant but repair can be done once the more serious Defect has been fixed</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Medium: </a:t>
            </a:r>
            <a:r>
              <a:rPr lang="en-US" b="0" i="0" dirty="0">
                <a:solidFill>
                  <a:srgbClr val="222222"/>
                </a:solidFill>
                <a:effectLst/>
                <a:latin typeface="Source Sans Pro" panose="020B0503030403020204" pitchFamily="34" charset="0"/>
              </a:rPr>
              <a:t>During the normal course of the development activities defect should be resolved. It can wait until a new version is created</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High: </a:t>
            </a:r>
            <a:r>
              <a:rPr lang="en-US" b="0" i="0" dirty="0">
                <a:solidFill>
                  <a:srgbClr val="222222"/>
                </a:solidFill>
                <a:effectLst/>
                <a:latin typeface="Source Sans Pro" panose="020B0503030403020204" pitchFamily="34" charset="0"/>
              </a:rPr>
              <a:t>The defect must be resolved as soon as possible as it affects the system severely and cannot be used until it is fixed</a:t>
            </a:r>
          </a:p>
          <a:p>
            <a:pPr algn="l"/>
            <a:endParaRPr lang="en-IN" dirty="0">
              <a:solidFill>
                <a:srgbClr val="222222"/>
              </a:solidFill>
              <a:latin typeface="Source Sans Pro" panose="020B0503030403020204" pitchFamily="34" charset="0"/>
            </a:endParaRPr>
          </a:p>
        </p:txBody>
      </p:sp>
    </p:spTree>
    <p:extLst>
      <p:ext uri="{BB962C8B-B14F-4D97-AF65-F5344CB8AC3E}">
        <p14:creationId xmlns:p14="http://schemas.microsoft.com/office/powerpoint/2010/main" val="4103829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BA950-9978-464E-9B6E-749A7C1596B2}"/>
              </a:ext>
            </a:extLst>
          </p:cNvPr>
          <p:cNvSpPr>
            <a:spLocks noGrp="1"/>
          </p:cNvSpPr>
          <p:nvPr>
            <p:ph type="ctrTitle"/>
          </p:nvPr>
        </p:nvSpPr>
        <p:spPr>
          <a:xfrm>
            <a:off x="1338255" y="379827"/>
            <a:ext cx="7766936" cy="787131"/>
          </a:xfrm>
        </p:spPr>
        <p:txBody>
          <a:bodyPr/>
          <a:lstStyle/>
          <a:p>
            <a:pPr algn="l"/>
            <a:r>
              <a:rPr lang="en-US" sz="3000" dirty="0">
                <a:latin typeface="Calibri" panose="020F0502020204030204" pitchFamily="34" charset="0"/>
                <a:cs typeface="Calibri" panose="020F0502020204030204" pitchFamily="34" charset="0"/>
              </a:rPr>
              <a:t>Examples</a:t>
            </a:r>
            <a:endParaRPr lang="en-IN" sz="3000"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9B0FB633-40CC-490E-8741-015A1FE656D3}"/>
              </a:ext>
            </a:extLst>
          </p:cNvPr>
          <p:cNvSpPr>
            <a:spLocks noGrp="1"/>
          </p:cNvSpPr>
          <p:nvPr>
            <p:ph type="subTitle" idx="1"/>
          </p:nvPr>
        </p:nvSpPr>
        <p:spPr>
          <a:xfrm>
            <a:off x="1167618" y="1505243"/>
            <a:ext cx="8106385" cy="4417255"/>
          </a:xfrm>
        </p:spPr>
        <p:txBody>
          <a:bodyPr>
            <a:normAutofit/>
          </a:bodyPr>
          <a:lstStyle/>
          <a:p>
            <a:pPr algn="l">
              <a:buFont typeface="Arial" panose="020B0604020202020204" pitchFamily="34" charset="0"/>
              <a:buChar char="•"/>
            </a:pPr>
            <a:r>
              <a:rPr lang="en-US" b="1" i="0" dirty="0">
                <a:solidFill>
                  <a:srgbClr val="222222"/>
                </a:solidFill>
                <a:effectLst/>
                <a:latin typeface="Source Sans Pro" panose="020B0503030403020204" pitchFamily="34" charset="0"/>
              </a:rPr>
              <a:t>A very low severity with a high priority:</a:t>
            </a:r>
            <a:r>
              <a:rPr lang="en-US" b="0" i="0" dirty="0">
                <a:solidFill>
                  <a:srgbClr val="222222"/>
                </a:solidFill>
                <a:effectLst/>
                <a:latin typeface="Source Sans Pro" panose="020B0503030403020204" pitchFamily="34" charset="0"/>
              </a:rPr>
              <a:t> A logo error for any shipment website, can be of low severity as it not going to affect the functionality of the website but can be of high priority as you don't want any further shipment to proceed with the wrong logo.</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A very high severity with a low priority: </a:t>
            </a:r>
            <a:r>
              <a:rPr lang="en-US" b="0" i="0" dirty="0">
                <a:solidFill>
                  <a:srgbClr val="222222"/>
                </a:solidFill>
                <a:effectLst/>
                <a:latin typeface="Source Sans Pro" panose="020B0503030403020204" pitchFamily="34" charset="0"/>
              </a:rPr>
              <a:t>Likewise, for flight operating website, a defect in reservation functionality may be of high severity but can be a low priority as it can be scheduled to release in a next cycle</a:t>
            </a:r>
          </a:p>
          <a:p>
            <a:pPr algn="l"/>
            <a:endParaRPr lang="en-IN" dirty="0">
              <a:solidFill>
                <a:srgbClr val="222222"/>
              </a:solidFill>
              <a:latin typeface="Source Sans Pro" panose="020B0503030403020204" pitchFamily="34" charset="0"/>
            </a:endParaRPr>
          </a:p>
        </p:txBody>
      </p:sp>
    </p:spTree>
    <p:extLst>
      <p:ext uri="{BB962C8B-B14F-4D97-AF65-F5344CB8AC3E}">
        <p14:creationId xmlns:p14="http://schemas.microsoft.com/office/powerpoint/2010/main" val="4009540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BA950-9978-464E-9B6E-749A7C1596B2}"/>
              </a:ext>
            </a:extLst>
          </p:cNvPr>
          <p:cNvSpPr>
            <a:spLocks noGrp="1"/>
          </p:cNvSpPr>
          <p:nvPr>
            <p:ph type="ctrTitle"/>
          </p:nvPr>
        </p:nvSpPr>
        <p:spPr>
          <a:xfrm>
            <a:off x="1338255" y="379827"/>
            <a:ext cx="7766936" cy="787131"/>
          </a:xfrm>
        </p:spPr>
        <p:txBody>
          <a:bodyPr/>
          <a:lstStyle/>
          <a:p>
            <a:pPr algn="l"/>
            <a:r>
              <a:rPr lang="en-US" sz="3000" dirty="0">
                <a:latin typeface="Calibri" panose="020F0502020204030204" pitchFamily="34" charset="0"/>
                <a:cs typeface="Calibri" panose="020F0502020204030204" pitchFamily="34" charset="0"/>
              </a:rPr>
              <a:t>Examples</a:t>
            </a:r>
            <a:endParaRPr lang="en-IN" sz="3000"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9B0FB633-40CC-490E-8741-015A1FE656D3}"/>
              </a:ext>
            </a:extLst>
          </p:cNvPr>
          <p:cNvSpPr>
            <a:spLocks noGrp="1"/>
          </p:cNvSpPr>
          <p:nvPr>
            <p:ph type="subTitle" idx="1"/>
          </p:nvPr>
        </p:nvSpPr>
        <p:spPr>
          <a:xfrm>
            <a:off x="1167618" y="1505243"/>
            <a:ext cx="8106385" cy="4417255"/>
          </a:xfrm>
        </p:spPr>
        <p:txBody>
          <a:bodyPr>
            <a:normAutofit/>
          </a:bodyPr>
          <a:lstStyle/>
          <a:p>
            <a:pPr algn="l"/>
            <a:r>
              <a:rPr lang="en-US" b="1" i="0" dirty="0">
                <a:solidFill>
                  <a:srgbClr val="2C2F34"/>
                </a:solidFill>
                <a:effectLst/>
                <a:latin typeface="-apple-system"/>
              </a:rPr>
              <a:t>High Priority, Low Severity bug :-</a:t>
            </a:r>
            <a:r>
              <a:rPr lang="en-US" b="0" i="0" dirty="0">
                <a:solidFill>
                  <a:srgbClr val="2C2F34"/>
                </a:solidFill>
                <a:effectLst/>
                <a:latin typeface="-apple-system"/>
              </a:rPr>
              <a:t> If the company name is misspelled in the home page of the </a:t>
            </a:r>
            <a:r>
              <a:rPr lang="en-US" b="0" i="0" dirty="0" err="1">
                <a:solidFill>
                  <a:srgbClr val="2C2F34"/>
                </a:solidFill>
                <a:effectLst/>
                <a:latin typeface="-apple-system"/>
              </a:rPr>
              <a:t>website,then</a:t>
            </a:r>
            <a:r>
              <a:rPr lang="en-US" b="0" i="0" dirty="0">
                <a:solidFill>
                  <a:srgbClr val="2C2F34"/>
                </a:solidFill>
                <a:effectLst/>
                <a:latin typeface="-apple-system"/>
              </a:rPr>
              <a:t> the priority is high and severity is low to fix it.</a:t>
            </a:r>
          </a:p>
          <a:p>
            <a:pPr algn="l"/>
            <a:r>
              <a:rPr lang="en-US" b="1" i="0" dirty="0">
                <a:solidFill>
                  <a:srgbClr val="2C2F34"/>
                </a:solidFill>
                <a:effectLst/>
                <a:latin typeface="-apple-system"/>
              </a:rPr>
              <a:t>High Severity, Low Priority :-</a:t>
            </a:r>
            <a:r>
              <a:rPr lang="en-US" b="0" i="0" dirty="0">
                <a:solidFill>
                  <a:srgbClr val="2C2F34"/>
                </a:solidFill>
                <a:effectLst/>
                <a:latin typeface="-apple-system"/>
              </a:rPr>
              <a:t> Web page not found when user clicks on a link (user&amp;#39;s does not visit that page generally)</a:t>
            </a:r>
          </a:p>
          <a:p>
            <a:pPr algn="l"/>
            <a:r>
              <a:rPr lang="en-US" b="1" i="0" dirty="0">
                <a:solidFill>
                  <a:srgbClr val="2C2F34"/>
                </a:solidFill>
                <a:effectLst/>
                <a:latin typeface="-apple-system"/>
              </a:rPr>
              <a:t>Low Priority, Low Severity :-</a:t>
            </a:r>
            <a:r>
              <a:rPr lang="en-US" b="0" i="0" dirty="0">
                <a:solidFill>
                  <a:srgbClr val="2C2F34"/>
                </a:solidFill>
                <a:effectLst/>
                <a:latin typeface="-apple-system"/>
              </a:rPr>
              <a:t> Any cosmetic or spelling issues which is within a paragraph or in the report</a:t>
            </a:r>
          </a:p>
          <a:p>
            <a:pPr algn="l"/>
            <a:r>
              <a:rPr lang="en-US" b="1" i="0" dirty="0">
                <a:solidFill>
                  <a:srgbClr val="2C2F34"/>
                </a:solidFill>
                <a:effectLst/>
                <a:latin typeface="-apple-system"/>
              </a:rPr>
              <a:t>High Priority, High Severity :-</a:t>
            </a:r>
            <a:r>
              <a:rPr lang="en-US" b="0" i="0" dirty="0">
                <a:solidFill>
                  <a:srgbClr val="2C2F34"/>
                </a:solidFill>
                <a:effectLst/>
                <a:latin typeface="-apple-system"/>
              </a:rPr>
              <a:t> An error which occurs on the basic functionality of the application and will not allow the user to use the system (E.g. user is not able to login to the application)</a:t>
            </a:r>
          </a:p>
          <a:p>
            <a:pPr algn="l"/>
            <a:endParaRPr lang="en-IN" dirty="0">
              <a:solidFill>
                <a:srgbClr val="222222"/>
              </a:solidFill>
              <a:latin typeface="Source Sans Pro" panose="020B0503030403020204" pitchFamily="34" charset="0"/>
            </a:endParaRPr>
          </a:p>
        </p:txBody>
      </p:sp>
    </p:spTree>
    <p:extLst>
      <p:ext uri="{BB962C8B-B14F-4D97-AF65-F5344CB8AC3E}">
        <p14:creationId xmlns:p14="http://schemas.microsoft.com/office/powerpoint/2010/main" val="2582044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BA950-9978-464E-9B6E-749A7C1596B2}"/>
              </a:ext>
            </a:extLst>
          </p:cNvPr>
          <p:cNvSpPr>
            <a:spLocks noGrp="1"/>
          </p:cNvSpPr>
          <p:nvPr>
            <p:ph type="ctrTitle"/>
          </p:nvPr>
        </p:nvSpPr>
        <p:spPr>
          <a:xfrm>
            <a:off x="1338255" y="379827"/>
            <a:ext cx="7766936" cy="787131"/>
          </a:xfrm>
        </p:spPr>
        <p:txBody>
          <a:bodyPr/>
          <a:lstStyle/>
          <a:p>
            <a:pPr algn="l"/>
            <a:r>
              <a:rPr lang="en-US" sz="3000" dirty="0">
                <a:latin typeface="Calibri" panose="020F0502020204030204" pitchFamily="34" charset="0"/>
                <a:cs typeface="Calibri" panose="020F0502020204030204" pitchFamily="34" charset="0"/>
              </a:rPr>
              <a:t>More Examples</a:t>
            </a:r>
            <a:endParaRPr lang="en-IN" sz="3000"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9B0FB633-40CC-490E-8741-015A1FE656D3}"/>
              </a:ext>
            </a:extLst>
          </p:cNvPr>
          <p:cNvSpPr>
            <a:spLocks noGrp="1"/>
          </p:cNvSpPr>
          <p:nvPr>
            <p:ph type="subTitle" idx="1"/>
          </p:nvPr>
        </p:nvSpPr>
        <p:spPr>
          <a:xfrm>
            <a:off x="1167618" y="1505243"/>
            <a:ext cx="8106385" cy="4417255"/>
          </a:xfrm>
        </p:spPr>
        <p:txBody>
          <a:bodyPr>
            <a:normAutofit/>
          </a:bodyPr>
          <a:lstStyle/>
          <a:p>
            <a:pPr algn="l"/>
            <a:r>
              <a:rPr lang="en-US" b="1" i="0" dirty="0">
                <a:solidFill>
                  <a:srgbClr val="333333"/>
                </a:solidFill>
                <a:effectLst/>
                <a:latin typeface="open sans" panose="020B0606030504020204" pitchFamily="34" charset="0"/>
              </a:rPr>
              <a:t>High Priority &amp; High Severity</a:t>
            </a:r>
            <a:r>
              <a:rPr lang="en-US" b="0" i="0" dirty="0">
                <a:solidFill>
                  <a:srgbClr val="333333"/>
                </a:solidFill>
                <a:effectLst/>
                <a:latin typeface="open sans" panose="020B0606030504020204" pitchFamily="34" charset="0"/>
              </a:rPr>
              <a:t>: An error which occurs on the basic functionality of the application and will not allow the user to use the system. (</a:t>
            </a:r>
            <a:r>
              <a:rPr lang="en-US" b="0" i="0" dirty="0" err="1">
                <a:solidFill>
                  <a:srgbClr val="333333"/>
                </a:solidFill>
                <a:effectLst/>
                <a:latin typeface="open sans" panose="020B0606030504020204" pitchFamily="34" charset="0"/>
              </a:rPr>
              <a:t>Eg.</a:t>
            </a:r>
            <a:r>
              <a:rPr lang="en-US" b="0" i="0" dirty="0">
                <a:solidFill>
                  <a:srgbClr val="333333"/>
                </a:solidFill>
                <a:effectLst/>
                <a:latin typeface="open sans" panose="020B0606030504020204" pitchFamily="34" charset="0"/>
              </a:rPr>
              <a:t> A site maintaining the student details, on saving record if it, doesn’t allow to save the record then this is high priority and high severity bug.)</a:t>
            </a:r>
          </a:p>
          <a:p>
            <a:pPr algn="l"/>
            <a:r>
              <a:rPr lang="en-US" b="1" i="0" dirty="0">
                <a:solidFill>
                  <a:srgbClr val="333333"/>
                </a:solidFill>
                <a:effectLst/>
                <a:latin typeface="open sans" panose="020B0606030504020204" pitchFamily="34" charset="0"/>
              </a:rPr>
              <a:t>High Priority &amp; Low Severity:</a:t>
            </a:r>
            <a:r>
              <a:rPr lang="en-US" b="0" i="0" dirty="0">
                <a:solidFill>
                  <a:srgbClr val="333333"/>
                </a:solidFill>
                <a:effectLst/>
                <a:latin typeface="open sans" panose="020B0606030504020204" pitchFamily="34" charset="0"/>
              </a:rPr>
              <a:t> The spelling mistakes that happens on the cover page or heading or title of an application.</a:t>
            </a:r>
          </a:p>
          <a:p>
            <a:pPr algn="l"/>
            <a:r>
              <a:rPr lang="en-US" b="1" i="0" dirty="0">
                <a:solidFill>
                  <a:srgbClr val="333333"/>
                </a:solidFill>
                <a:effectLst/>
                <a:latin typeface="open sans" panose="020B0606030504020204" pitchFamily="34" charset="0"/>
              </a:rPr>
              <a:t>High Severity &amp; Low Priority:</a:t>
            </a:r>
            <a:r>
              <a:rPr lang="en-US" b="0" i="0" dirty="0">
                <a:solidFill>
                  <a:srgbClr val="333333"/>
                </a:solidFill>
                <a:effectLst/>
                <a:latin typeface="open sans" panose="020B0606030504020204" pitchFamily="34" charset="0"/>
              </a:rPr>
              <a:t> An error which occurs on the functionality of the application (for which there is no workaround) and will not allow the user to use the system but on click of link which is rarely used by the end user.</a:t>
            </a:r>
          </a:p>
          <a:p>
            <a:pPr algn="l"/>
            <a:r>
              <a:rPr lang="en-US" b="1" i="0" dirty="0">
                <a:solidFill>
                  <a:srgbClr val="333333"/>
                </a:solidFill>
                <a:effectLst/>
                <a:latin typeface="open sans" panose="020B0606030504020204" pitchFamily="34" charset="0"/>
              </a:rPr>
              <a:t>Low Priority and Low Severity:</a:t>
            </a:r>
            <a:r>
              <a:rPr lang="en-US" b="0" i="0" dirty="0">
                <a:solidFill>
                  <a:srgbClr val="333333"/>
                </a:solidFill>
                <a:effectLst/>
                <a:latin typeface="open sans" panose="020B0606030504020204" pitchFamily="34" charset="0"/>
              </a:rPr>
              <a:t> Any cosmetic or spelling issues which is within a paragraph or in the report (Not on cover page, heading, title).</a:t>
            </a:r>
          </a:p>
          <a:p>
            <a:pPr algn="l"/>
            <a:endParaRPr lang="en-IN" dirty="0">
              <a:solidFill>
                <a:srgbClr val="222222"/>
              </a:solidFill>
              <a:latin typeface="Source Sans Pro" panose="020B0503030403020204" pitchFamily="34" charset="0"/>
            </a:endParaRPr>
          </a:p>
        </p:txBody>
      </p:sp>
    </p:spTree>
    <p:extLst>
      <p:ext uri="{BB962C8B-B14F-4D97-AF65-F5344CB8AC3E}">
        <p14:creationId xmlns:p14="http://schemas.microsoft.com/office/powerpoint/2010/main" val="3463070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BA950-9978-464E-9B6E-749A7C1596B2}"/>
              </a:ext>
            </a:extLst>
          </p:cNvPr>
          <p:cNvSpPr>
            <a:spLocks noGrp="1"/>
          </p:cNvSpPr>
          <p:nvPr>
            <p:ph type="ctrTitle"/>
          </p:nvPr>
        </p:nvSpPr>
        <p:spPr>
          <a:xfrm>
            <a:off x="1338255" y="379827"/>
            <a:ext cx="7766936" cy="787131"/>
          </a:xfrm>
        </p:spPr>
        <p:txBody>
          <a:bodyPr/>
          <a:lstStyle/>
          <a:p>
            <a:pPr algn="l"/>
            <a:r>
              <a:rPr lang="en-US" sz="3000" dirty="0">
                <a:latin typeface="Calibri" panose="020F0502020204030204" pitchFamily="34" charset="0"/>
                <a:cs typeface="Calibri" panose="020F0502020204030204" pitchFamily="34" charset="0"/>
              </a:rPr>
              <a:t>Software Bug / Defect</a:t>
            </a:r>
            <a:endParaRPr lang="en-IN" sz="3000"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9B0FB633-40CC-490E-8741-015A1FE656D3}"/>
              </a:ext>
            </a:extLst>
          </p:cNvPr>
          <p:cNvSpPr>
            <a:spLocks noGrp="1"/>
          </p:cNvSpPr>
          <p:nvPr>
            <p:ph type="subTitle" idx="1"/>
          </p:nvPr>
        </p:nvSpPr>
        <p:spPr>
          <a:xfrm>
            <a:off x="1167618" y="1505243"/>
            <a:ext cx="8106385" cy="3642489"/>
          </a:xfrm>
        </p:spPr>
        <p:txBody>
          <a:bodyPr>
            <a:normAutofit/>
          </a:bodyPr>
          <a:lstStyle/>
          <a:p>
            <a:pPr algn="l"/>
            <a:r>
              <a:rPr lang="en-US" b="0" i="0" dirty="0">
                <a:solidFill>
                  <a:srgbClr val="2D3748"/>
                </a:solidFill>
                <a:effectLst/>
                <a:latin typeface="-apple-system"/>
              </a:rPr>
              <a:t>A software bug can be defined as the abnormal behavior of the software. The bug starts when the defect is found and ends when a defect is closed, after ensuring it is not reproduced. </a:t>
            </a:r>
          </a:p>
          <a:p>
            <a:pPr algn="l"/>
            <a:r>
              <a:rPr lang="en-US" b="0" i="0" dirty="0">
                <a:solidFill>
                  <a:srgbClr val="3A3A3A"/>
                </a:solidFill>
                <a:effectLst/>
                <a:latin typeface="Work Sans"/>
              </a:rPr>
              <a:t>A Defect, in simple terms, is a flaw or an error in an application that is restricting the normal flow of an application by mismatching the expected behavior of an application with the actual one.</a:t>
            </a:r>
          </a:p>
          <a:p>
            <a:pPr algn="l"/>
            <a:r>
              <a:rPr lang="en-US" b="0" i="0" dirty="0">
                <a:solidFill>
                  <a:srgbClr val="3A3A3A"/>
                </a:solidFill>
                <a:effectLst/>
                <a:latin typeface="Work Sans"/>
              </a:rPr>
              <a:t>The defect occurs when any mistake is made by a developer during the designing or building of an application and when this flaw is found by a tester, it is termed as a defect.</a:t>
            </a:r>
          </a:p>
          <a:p>
            <a:pPr algn="l"/>
            <a:r>
              <a:rPr lang="en-US" b="0" i="0" dirty="0">
                <a:solidFill>
                  <a:srgbClr val="3A3A3A"/>
                </a:solidFill>
                <a:effectLst/>
                <a:latin typeface="Work Sans"/>
              </a:rPr>
              <a:t>It is the responsibility of a tester to do thorough testing of an application to find as many defects as possible to ensure that a quality product will reach the customer.</a:t>
            </a:r>
          </a:p>
          <a:p>
            <a:pPr algn="l"/>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07995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BA950-9978-464E-9B6E-749A7C1596B2}"/>
              </a:ext>
            </a:extLst>
          </p:cNvPr>
          <p:cNvSpPr>
            <a:spLocks noGrp="1"/>
          </p:cNvSpPr>
          <p:nvPr>
            <p:ph type="ctrTitle"/>
          </p:nvPr>
        </p:nvSpPr>
        <p:spPr>
          <a:xfrm>
            <a:off x="1338255" y="379827"/>
            <a:ext cx="7766936" cy="787131"/>
          </a:xfrm>
        </p:spPr>
        <p:txBody>
          <a:bodyPr/>
          <a:lstStyle/>
          <a:p>
            <a:pPr algn="l"/>
            <a:r>
              <a:rPr lang="en-US" sz="3000" dirty="0">
                <a:latin typeface="Calibri" panose="020F0502020204030204" pitchFamily="34" charset="0"/>
                <a:cs typeface="Calibri" panose="020F0502020204030204" pitchFamily="34" charset="0"/>
              </a:rPr>
              <a:t>Software Bug / Defect Life Cycle</a:t>
            </a:r>
            <a:endParaRPr lang="en-IN" sz="3000" dirty="0">
              <a:latin typeface="Calibri" panose="020F0502020204030204" pitchFamily="34" charset="0"/>
              <a:cs typeface="Calibri" panose="020F0502020204030204" pitchFamily="34" charset="0"/>
            </a:endParaRPr>
          </a:p>
        </p:txBody>
      </p:sp>
      <p:pic>
        <p:nvPicPr>
          <p:cNvPr id="1028" name="Picture 4" descr="Bug vs Defect vs Error vs Fault vs Failure">
            <a:extLst>
              <a:ext uri="{FF2B5EF4-FFF2-40B4-BE49-F238E27FC236}">
                <a16:creationId xmlns:a16="http://schemas.microsoft.com/office/drawing/2014/main" id="{98ED9656-3207-4CB5-80CF-BEE0D8756B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0486" y="1536530"/>
            <a:ext cx="4028782" cy="4010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4549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BA950-9978-464E-9B6E-749A7C1596B2}"/>
              </a:ext>
            </a:extLst>
          </p:cNvPr>
          <p:cNvSpPr>
            <a:spLocks noGrp="1"/>
          </p:cNvSpPr>
          <p:nvPr>
            <p:ph type="ctrTitle"/>
          </p:nvPr>
        </p:nvSpPr>
        <p:spPr>
          <a:xfrm>
            <a:off x="1338255" y="379827"/>
            <a:ext cx="7766936" cy="787131"/>
          </a:xfrm>
        </p:spPr>
        <p:txBody>
          <a:bodyPr/>
          <a:lstStyle/>
          <a:p>
            <a:pPr algn="l"/>
            <a:r>
              <a:rPr lang="en-US" sz="3000" dirty="0">
                <a:latin typeface="Calibri" panose="020F0502020204030204" pitchFamily="34" charset="0"/>
                <a:cs typeface="Calibri" panose="020F0502020204030204" pitchFamily="34" charset="0"/>
              </a:rPr>
              <a:t>Software Bug / Defect Life Cycle</a:t>
            </a:r>
            <a:endParaRPr lang="en-IN" sz="3000" dirty="0">
              <a:latin typeface="Calibri" panose="020F0502020204030204" pitchFamily="34" charset="0"/>
              <a:cs typeface="Calibri" panose="020F0502020204030204" pitchFamily="34" charset="0"/>
            </a:endParaRPr>
          </a:p>
        </p:txBody>
      </p:sp>
      <p:pic>
        <p:nvPicPr>
          <p:cNvPr id="1026" name="Picture 2" descr="Defect Life cycle">
            <a:extLst>
              <a:ext uri="{FF2B5EF4-FFF2-40B4-BE49-F238E27FC236}">
                <a16:creationId xmlns:a16="http://schemas.microsoft.com/office/drawing/2014/main" id="{CE7C63AA-3BC9-4833-80CF-33542CD1E2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0806" y="2029410"/>
            <a:ext cx="5990492" cy="3639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4708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BA950-9978-464E-9B6E-749A7C1596B2}"/>
              </a:ext>
            </a:extLst>
          </p:cNvPr>
          <p:cNvSpPr>
            <a:spLocks noGrp="1"/>
          </p:cNvSpPr>
          <p:nvPr>
            <p:ph type="ctrTitle"/>
          </p:nvPr>
        </p:nvSpPr>
        <p:spPr>
          <a:xfrm>
            <a:off x="1338255" y="379827"/>
            <a:ext cx="7766936" cy="787131"/>
          </a:xfrm>
        </p:spPr>
        <p:txBody>
          <a:bodyPr/>
          <a:lstStyle/>
          <a:p>
            <a:pPr algn="l"/>
            <a:r>
              <a:rPr lang="en-US" sz="3000" dirty="0">
                <a:latin typeface="Calibri" panose="020F0502020204030204" pitchFamily="34" charset="0"/>
                <a:cs typeface="Calibri" panose="020F0502020204030204" pitchFamily="34" charset="0"/>
              </a:rPr>
              <a:t>Software Bug / Defect Life Cycle</a:t>
            </a:r>
            <a:endParaRPr lang="en-IN" sz="3000" dirty="0">
              <a:latin typeface="Calibri" panose="020F0502020204030204" pitchFamily="34" charset="0"/>
              <a:cs typeface="Calibri" panose="020F0502020204030204" pitchFamily="34" charset="0"/>
            </a:endParaRPr>
          </a:p>
        </p:txBody>
      </p:sp>
      <p:pic>
        <p:nvPicPr>
          <p:cNvPr id="2050" name="Picture 2" descr="Bug Life Cycle Defect Life Cycle">
            <a:extLst>
              <a:ext uri="{FF2B5EF4-FFF2-40B4-BE49-F238E27FC236}">
                <a16:creationId xmlns:a16="http://schemas.microsoft.com/office/drawing/2014/main" id="{ACE55A73-9B12-4A80-A27F-063BAEE40C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8462" y="1377973"/>
            <a:ext cx="7146462"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8974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BA950-9978-464E-9B6E-749A7C1596B2}"/>
              </a:ext>
            </a:extLst>
          </p:cNvPr>
          <p:cNvSpPr>
            <a:spLocks noGrp="1"/>
          </p:cNvSpPr>
          <p:nvPr>
            <p:ph type="ctrTitle"/>
          </p:nvPr>
        </p:nvSpPr>
        <p:spPr>
          <a:xfrm>
            <a:off x="1338255" y="0"/>
            <a:ext cx="7766936" cy="787131"/>
          </a:xfrm>
        </p:spPr>
        <p:txBody>
          <a:bodyPr/>
          <a:lstStyle/>
          <a:p>
            <a:pPr algn="l"/>
            <a:r>
              <a:rPr lang="en-US" sz="3000" dirty="0">
                <a:latin typeface="Calibri" panose="020F0502020204030204" pitchFamily="34" charset="0"/>
                <a:cs typeface="Calibri" panose="020F0502020204030204" pitchFamily="34" charset="0"/>
              </a:rPr>
              <a:t>Software Bug / Defect Life Cycle</a:t>
            </a:r>
            <a:endParaRPr lang="en-IN" sz="3000" dirty="0">
              <a:latin typeface="Calibri" panose="020F0502020204030204" pitchFamily="34" charset="0"/>
              <a:cs typeface="Calibri" panose="020F0502020204030204" pitchFamily="34" charset="0"/>
            </a:endParaRPr>
          </a:p>
        </p:txBody>
      </p:sp>
      <p:pic>
        <p:nvPicPr>
          <p:cNvPr id="3074" name="Picture 2" descr="Defect Life Cycle or Bug Life Cycle -  Stuff You Must Know!">
            <a:extLst>
              <a:ext uri="{FF2B5EF4-FFF2-40B4-BE49-F238E27FC236}">
                <a16:creationId xmlns:a16="http://schemas.microsoft.com/office/drawing/2014/main" id="{40199F8C-2607-49AA-94D5-33BDF756B0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941" y="1201908"/>
            <a:ext cx="8096250" cy="5543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4394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BA950-9978-464E-9B6E-749A7C1596B2}"/>
              </a:ext>
            </a:extLst>
          </p:cNvPr>
          <p:cNvSpPr>
            <a:spLocks noGrp="1"/>
          </p:cNvSpPr>
          <p:nvPr>
            <p:ph type="ctrTitle"/>
          </p:nvPr>
        </p:nvSpPr>
        <p:spPr>
          <a:xfrm>
            <a:off x="1338255" y="379827"/>
            <a:ext cx="7766936" cy="787131"/>
          </a:xfrm>
        </p:spPr>
        <p:txBody>
          <a:bodyPr/>
          <a:lstStyle/>
          <a:p>
            <a:pPr algn="l"/>
            <a:r>
              <a:rPr lang="en-US" sz="3000" dirty="0">
                <a:latin typeface="Calibri" panose="020F0502020204030204" pitchFamily="34" charset="0"/>
                <a:cs typeface="Calibri" panose="020F0502020204030204" pitchFamily="34" charset="0"/>
              </a:rPr>
              <a:t>Defect Life Cycle States</a:t>
            </a:r>
            <a:endParaRPr lang="en-IN" sz="3000"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9B0FB633-40CC-490E-8741-015A1FE656D3}"/>
              </a:ext>
            </a:extLst>
          </p:cNvPr>
          <p:cNvSpPr>
            <a:spLocks noGrp="1"/>
          </p:cNvSpPr>
          <p:nvPr>
            <p:ph type="subTitle" idx="1"/>
          </p:nvPr>
        </p:nvSpPr>
        <p:spPr>
          <a:xfrm>
            <a:off x="1167618" y="1505243"/>
            <a:ext cx="8106385" cy="4417255"/>
          </a:xfrm>
        </p:spPr>
        <p:txBody>
          <a:bodyPr>
            <a:normAutofit fontScale="85000" lnSpcReduction="10000"/>
          </a:bodyPr>
          <a:lstStyle/>
          <a:p>
            <a:pPr algn="l"/>
            <a:r>
              <a:rPr lang="en-US" i="0" dirty="0">
                <a:effectLst/>
                <a:latin typeface="-apple-system"/>
              </a:rPr>
              <a:t>New</a:t>
            </a:r>
          </a:p>
          <a:p>
            <a:pPr algn="l"/>
            <a:r>
              <a:rPr lang="en-US" b="0" i="0" dirty="0">
                <a:solidFill>
                  <a:srgbClr val="2D3748"/>
                </a:solidFill>
                <a:effectLst/>
                <a:latin typeface="-apple-system"/>
              </a:rPr>
              <a:t>When a tester finds a new defect. He should provide a proper Defect document to the Development team to reproduce and fix the defect. In this state, the status of the defect posted by the tester is “New”</a:t>
            </a:r>
          </a:p>
          <a:p>
            <a:pPr algn="l"/>
            <a:r>
              <a:rPr lang="en-US" i="0" dirty="0">
                <a:effectLst/>
                <a:latin typeface="-apple-system"/>
              </a:rPr>
              <a:t>Assigned</a:t>
            </a:r>
          </a:p>
          <a:p>
            <a:pPr algn="l"/>
            <a:r>
              <a:rPr lang="en-US" b="0" i="0" dirty="0">
                <a:solidFill>
                  <a:srgbClr val="2D3748"/>
                </a:solidFill>
                <a:effectLst/>
                <a:latin typeface="-apple-system"/>
              </a:rPr>
              <a:t>Defects that are in the status of New will be approved (if valid) and assigned to the development team by Test Lead/Project Lead/Project Manager. Once the defect is assigned then the status of the bug changes to “Assigned”</a:t>
            </a:r>
          </a:p>
          <a:p>
            <a:pPr algn="l"/>
            <a:r>
              <a:rPr lang="en-US" b="1" i="0" dirty="0">
                <a:effectLst/>
                <a:latin typeface="-apple-system"/>
              </a:rPr>
              <a:t>Open</a:t>
            </a:r>
            <a:endParaRPr lang="en-US" b="0" i="0" dirty="0">
              <a:effectLst/>
              <a:latin typeface="-apple-system"/>
            </a:endParaRPr>
          </a:p>
          <a:p>
            <a:pPr algn="l"/>
            <a:r>
              <a:rPr lang="en-US" b="0" i="0" dirty="0">
                <a:solidFill>
                  <a:srgbClr val="2D3748"/>
                </a:solidFill>
                <a:effectLst/>
                <a:latin typeface="-apple-system"/>
              </a:rPr>
              <a:t>The development team starts analyzing and works on the defect fix</a:t>
            </a:r>
          </a:p>
          <a:p>
            <a:pPr algn="l"/>
            <a:r>
              <a:rPr lang="en-US" b="1" i="0" dirty="0">
                <a:effectLst/>
                <a:latin typeface="-apple-system"/>
              </a:rPr>
              <a:t>Fixed</a:t>
            </a:r>
            <a:endParaRPr lang="en-US" b="0" i="0" dirty="0">
              <a:effectLst/>
              <a:latin typeface="-apple-system"/>
            </a:endParaRPr>
          </a:p>
          <a:p>
            <a:pPr algn="l"/>
            <a:r>
              <a:rPr lang="en-US" b="0" i="0" dirty="0">
                <a:solidFill>
                  <a:srgbClr val="2D3748"/>
                </a:solidFill>
                <a:effectLst/>
                <a:latin typeface="-apple-system"/>
              </a:rPr>
              <a:t>When a developer makes the necessary code change and verifies the change, then the status of the bug will be changed as “Fixed” and the bug is passed to the testing team.</a:t>
            </a:r>
          </a:p>
          <a:p>
            <a:pPr algn="l"/>
            <a:r>
              <a:rPr lang="en-US" b="1" i="0" dirty="0">
                <a:effectLst/>
                <a:latin typeface="-apple-system"/>
              </a:rPr>
              <a:t>Test</a:t>
            </a:r>
            <a:endParaRPr lang="en-US" b="0" i="0" dirty="0">
              <a:effectLst/>
              <a:latin typeface="-apple-system"/>
            </a:endParaRPr>
          </a:p>
          <a:p>
            <a:pPr algn="l"/>
            <a:r>
              <a:rPr lang="en-US" b="0" i="0" dirty="0">
                <a:solidFill>
                  <a:srgbClr val="2D3748"/>
                </a:solidFill>
                <a:effectLst/>
                <a:latin typeface="-apple-system"/>
              </a:rPr>
              <a:t>If the status is “Test”, it means the defect is fixed and ready to do test whether it is fixed or not.</a:t>
            </a:r>
          </a:p>
          <a:p>
            <a:pPr algn="l"/>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54815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BA950-9978-464E-9B6E-749A7C1596B2}"/>
              </a:ext>
            </a:extLst>
          </p:cNvPr>
          <p:cNvSpPr>
            <a:spLocks noGrp="1"/>
          </p:cNvSpPr>
          <p:nvPr>
            <p:ph type="ctrTitle"/>
          </p:nvPr>
        </p:nvSpPr>
        <p:spPr>
          <a:xfrm>
            <a:off x="1338255" y="379827"/>
            <a:ext cx="7766936" cy="787131"/>
          </a:xfrm>
        </p:spPr>
        <p:txBody>
          <a:bodyPr/>
          <a:lstStyle/>
          <a:p>
            <a:pPr algn="l"/>
            <a:r>
              <a:rPr lang="en-US" sz="3000" dirty="0">
                <a:latin typeface="Calibri" panose="020F0502020204030204" pitchFamily="34" charset="0"/>
                <a:cs typeface="Calibri" panose="020F0502020204030204" pitchFamily="34" charset="0"/>
              </a:rPr>
              <a:t>Defect Life Cycle States</a:t>
            </a:r>
            <a:endParaRPr lang="en-IN" sz="3000"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9B0FB633-40CC-490E-8741-015A1FE656D3}"/>
              </a:ext>
            </a:extLst>
          </p:cNvPr>
          <p:cNvSpPr>
            <a:spLocks noGrp="1"/>
          </p:cNvSpPr>
          <p:nvPr>
            <p:ph type="subTitle" idx="1"/>
          </p:nvPr>
        </p:nvSpPr>
        <p:spPr>
          <a:xfrm>
            <a:off x="1167618" y="1505243"/>
            <a:ext cx="8106385" cy="4417255"/>
          </a:xfrm>
        </p:spPr>
        <p:txBody>
          <a:bodyPr>
            <a:normAutofit lnSpcReduction="10000"/>
          </a:bodyPr>
          <a:lstStyle/>
          <a:p>
            <a:pPr algn="l"/>
            <a:r>
              <a:rPr lang="en-US" b="1" i="0" dirty="0">
                <a:effectLst/>
                <a:latin typeface="-apple-system"/>
              </a:rPr>
              <a:t>Verified</a:t>
            </a:r>
            <a:endParaRPr lang="en-US" b="0" i="0" dirty="0">
              <a:effectLst/>
              <a:latin typeface="-apple-system"/>
            </a:endParaRPr>
          </a:p>
          <a:p>
            <a:pPr algn="l"/>
            <a:r>
              <a:rPr lang="en-US" b="0" i="0" dirty="0">
                <a:solidFill>
                  <a:srgbClr val="2D3748"/>
                </a:solidFill>
                <a:effectLst/>
                <a:latin typeface="-apple-system"/>
              </a:rPr>
              <a:t>The tester re-tests the bug after it got fixed by the developer. If there is no bug detected in the software, then the bug is fixed and the status assigned is “verified.”</a:t>
            </a:r>
          </a:p>
          <a:p>
            <a:pPr algn="l"/>
            <a:r>
              <a:rPr lang="en-US" b="1" i="0" dirty="0">
                <a:effectLst/>
                <a:latin typeface="-apple-system"/>
              </a:rPr>
              <a:t>Closed</a:t>
            </a:r>
            <a:endParaRPr lang="en-US" b="0" i="0" dirty="0">
              <a:effectLst/>
              <a:latin typeface="-apple-system"/>
            </a:endParaRPr>
          </a:p>
          <a:p>
            <a:pPr algn="l"/>
            <a:r>
              <a:rPr lang="en-US" b="0" i="0" dirty="0">
                <a:solidFill>
                  <a:srgbClr val="2D3748"/>
                </a:solidFill>
                <a:effectLst/>
                <a:latin typeface="-apple-system"/>
              </a:rPr>
              <a:t>After verified the fix, if the bug is no longer exits then the status of the bug will be assigned as “Closed.”</a:t>
            </a:r>
          </a:p>
          <a:p>
            <a:pPr algn="l"/>
            <a:r>
              <a:rPr lang="en-US" b="1" i="0" dirty="0">
                <a:effectLst/>
                <a:latin typeface="-apple-system"/>
              </a:rPr>
              <a:t>Reopen</a:t>
            </a:r>
            <a:endParaRPr lang="en-US" b="0" i="0" dirty="0">
              <a:effectLst/>
              <a:latin typeface="-apple-system"/>
            </a:endParaRPr>
          </a:p>
          <a:p>
            <a:pPr algn="l"/>
            <a:r>
              <a:rPr lang="en-US" b="0" i="0" dirty="0">
                <a:solidFill>
                  <a:srgbClr val="2D3748"/>
                </a:solidFill>
                <a:effectLst/>
                <a:latin typeface="-apple-system"/>
              </a:rPr>
              <a:t>If the defect remains the same after the retest, then the tester posts the defect using the defect retesting document and changes the status to “Reopen”. Again the bug goes through the life cycle to be fixed.</a:t>
            </a:r>
          </a:p>
          <a:p>
            <a:pPr algn="l"/>
            <a:r>
              <a:rPr lang="en-US" b="1" i="0" dirty="0">
                <a:effectLst/>
                <a:latin typeface="-apple-system"/>
              </a:rPr>
              <a:t>Duplicate</a:t>
            </a:r>
            <a:endParaRPr lang="en-US" b="0" i="0" dirty="0">
              <a:effectLst/>
              <a:latin typeface="-apple-system"/>
            </a:endParaRPr>
          </a:p>
          <a:p>
            <a:pPr algn="l"/>
            <a:r>
              <a:rPr lang="en-US" b="0" i="0" dirty="0">
                <a:solidFill>
                  <a:srgbClr val="2D3748"/>
                </a:solidFill>
                <a:effectLst/>
                <a:latin typeface="-apple-system"/>
              </a:rPr>
              <a:t>If the defect is repeated twice or the defect corresponds to the same concept of the bug, the status is changed to “duplicate” by the development team.</a:t>
            </a:r>
          </a:p>
          <a:p>
            <a:pPr algn="l"/>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13201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BA950-9978-464E-9B6E-749A7C1596B2}"/>
              </a:ext>
            </a:extLst>
          </p:cNvPr>
          <p:cNvSpPr>
            <a:spLocks noGrp="1"/>
          </p:cNvSpPr>
          <p:nvPr>
            <p:ph type="ctrTitle"/>
          </p:nvPr>
        </p:nvSpPr>
        <p:spPr>
          <a:xfrm>
            <a:off x="1338255" y="379827"/>
            <a:ext cx="7766936" cy="787131"/>
          </a:xfrm>
        </p:spPr>
        <p:txBody>
          <a:bodyPr/>
          <a:lstStyle/>
          <a:p>
            <a:pPr algn="l"/>
            <a:r>
              <a:rPr lang="en-US" sz="3000" dirty="0">
                <a:latin typeface="Calibri" panose="020F0502020204030204" pitchFamily="34" charset="0"/>
                <a:cs typeface="Calibri" panose="020F0502020204030204" pitchFamily="34" charset="0"/>
              </a:rPr>
              <a:t>Defect Life Cycle States</a:t>
            </a:r>
            <a:endParaRPr lang="en-IN" sz="3000"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9B0FB633-40CC-490E-8741-015A1FE656D3}"/>
              </a:ext>
            </a:extLst>
          </p:cNvPr>
          <p:cNvSpPr>
            <a:spLocks noGrp="1"/>
          </p:cNvSpPr>
          <p:nvPr>
            <p:ph type="subTitle" idx="1"/>
          </p:nvPr>
        </p:nvSpPr>
        <p:spPr>
          <a:xfrm>
            <a:off x="1167618" y="1505243"/>
            <a:ext cx="8106385" cy="4417255"/>
          </a:xfrm>
        </p:spPr>
        <p:txBody>
          <a:bodyPr>
            <a:normAutofit lnSpcReduction="10000"/>
          </a:bodyPr>
          <a:lstStyle/>
          <a:p>
            <a:pPr algn="l"/>
            <a:r>
              <a:rPr lang="en-US" b="1" i="0" dirty="0">
                <a:effectLst/>
                <a:latin typeface="-apple-system"/>
              </a:rPr>
              <a:t>Deferred</a:t>
            </a:r>
            <a:endParaRPr lang="en-US" b="0" i="0" dirty="0">
              <a:effectLst/>
              <a:latin typeface="-apple-system"/>
            </a:endParaRPr>
          </a:p>
          <a:p>
            <a:pPr algn="l"/>
            <a:r>
              <a:rPr lang="en-US" b="0" i="0" dirty="0">
                <a:solidFill>
                  <a:srgbClr val="2D3748"/>
                </a:solidFill>
                <a:effectLst/>
                <a:latin typeface="-apple-system"/>
              </a:rPr>
              <a:t>In some cases, the Project Manager/Lead may set the bug status as deferred.</a:t>
            </a:r>
          </a:p>
          <a:p>
            <a:pPr algn="l">
              <a:buFont typeface="Arial" panose="020B0604020202020204" pitchFamily="34" charset="0"/>
              <a:buChar char="•"/>
            </a:pPr>
            <a:r>
              <a:rPr lang="en-US" b="0" i="0" dirty="0">
                <a:solidFill>
                  <a:srgbClr val="2D3748"/>
                </a:solidFill>
                <a:effectLst/>
                <a:latin typeface="-apple-system"/>
              </a:rPr>
              <a:t>If the bug found during the end of the release and the bug is minor or not important to fix immediately.</a:t>
            </a:r>
          </a:p>
          <a:p>
            <a:pPr algn="l">
              <a:buFont typeface="Arial" panose="020B0604020202020204" pitchFamily="34" charset="0"/>
              <a:buChar char="•"/>
            </a:pPr>
            <a:r>
              <a:rPr lang="en-US" b="0" i="0" dirty="0">
                <a:solidFill>
                  <a:srgbClr val="2D3748"/>
                </a:solidFill>
                <a:effectLst/>
                <a:latin typeface="-apple-system"/>
              </a:rPr>
              <a:t>If the bug is not related to the current build.</a:t>
            </a:r>
          </a:p>
          <a:p>
            <a:pPr algn="l">
              <a:buFont typeface="Arial" panose="020B0604020202020204" pitchFamily="34" charset="0"/>
              <a:buChar char="•"/>
            </a:pPr>
            <a:r>
              <a:rPr lang="en-US" b="0" i="0" dirty="0">
                <a:solidFill>
                  <a:srgbClr val="2D3748"/>
                </a:solidFill>
                <a:effectLst/>
                <a:latin typeface="-apple-system"/>
              </a:rPr>
              <a:t>If it is expected to get fixed in the next release.</a:t>
            </a:r>
          </a:p>
          <a:p>
            <a:pPr algn="l">
              <a:buFont typeface="Arial" panose="020B0604020202020204" pitchFamily="34" charset="0"/>
              <a:buChar char="•"/>
            </a:pPr>
            <a:r>
              <a:rPr lang="en-US" b="0" i="0" dirty="0">
                <a:solidFill>
                  <a:srgbClr val="2D3748"/>
                </a:solidFill>
                <a:effectLst/>
                <a:latin typeface="-apple-system"/>
              </a:rPr>
              <a:t>The customer is thinking to change the requirement.</a:t>
            </a:r>
          </a:p>
          <a:p>
            <a:pPr algn="l">
              <a:buFont typeface="Arial" panose="020B0604020202020204" pitchFamily="34" charset="0"/>
              <a:buChar char="•"/>
            </a:pPr>
            <a:r>
              <a:rPr lang="en-US" b="0" i="0" dirty="0">
                <a:solidFill>
                  <a:srgbClr val="2D3748"/>
                </a:solidFill>
                <a:effectLst/>
                <a:latin typeface="-apple-system"/>
              </a:rPr>
              <a:t>In such cases the status will be changed as “deferred” and it will be fixed in the next release.</a:t>
            </a:r>
          </a:p>
          <a:p>
            <a:pPr algn="l"/>
            <a:r>
              <a:rPr lang="en-US" b="1" i="0" dirty="0">
                <a:effectLst/>
                <a:latin typeface="-apple-system"/>
              </a:rPr>
              <a:t>Rejected</a:t>
            </a:r>
            <a:endParaRPr lang="en-US" b="0" i="0" dirty="0">
              <a:effectLst/>
              <a:latin typeface="-apple-system"/>
            </a:endParaRPr>
          </a:p>
          <a:p>
            <a:pPr algn="l"/>
            <a:r>
              <a:rPr lang="en-US" b="0" i="0" dirty="0">
                <a:solidFill>
                  <a:srgbClr val="2D3748"/>
                </a:solidFill>
                <a:effectLst/>
                <a:latin typeface="-apple-system"/>
              </a:rPr>
              <a:t>If the system is working according to specifications and the bug is just due to some misinterpretation (such as referring to old requirements or extra features) then the Team lead or developers can mark such bugs as “Rejected”</a:t>
            </a:r>
          </a:p>
          <a:p>
            <a:pPr algn="l"/>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1270300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246</TotalTime>
  <Words>1500</Words>
  <Application>Microsoft Office PowerPoint</Application>
  <PresentationFormat>Widescreen</PresentationFormat>
  <Paragraphs>80</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-apple-system</vt:lpstr>
      <vt:lpstr>Arial</vt:lpstr>
      <vt:lpstr>Calibri</vt:lpstr>
      <vt:lpstr>open sans</vt:lpstr>
      <vt:lpstr>Source Sans Pro</vt:lpstr>
      <vt:lpstr>Trebuchet MS</vt:lpstr>
      <vt:lpstr>Wingdings 3</vt:lpstr>
      <vt:lpstr>Work Sans</vt:lpstr>
      <vt:lpstr>Facet</vt:lpstr>
      <vt:lpstr>Defect / Bug Life Cycle</vt:lpstr>
      <vt:lpstr>Software Bug / Defect</vt:lpstr>
      <vt:lpstr>Software Bug / Defect Life Cycle</vt:lpstr>
      <vt:lpstr>Software Bug / Defect Life Cycle</vt:lpstr>
      <vt:lpstr>Software Bug / Defect Life Cycle</vt:lpstr>
      <vt:lpstr>Software Bug / Defect Life Cycle</vt:lpstr>
      <vt:lpstr>Defect Life Cycle States</vt:lpstr>
      <vt:lpstr>Defect Life Cycle States</vt:lpstr>
      <vt:lpstr>Defect Life Cycle States</vt:lpstr>
      <vt:lpstr>Defect Life Cycle States</vt:lpstr>
      <vt:lpstr>Severity &amp; Priority</vt:lpstr>
      <vt:lpstr>Types of Severity &amp; Priority</vt:lpstr>
      <vt:lpstr>Examples</vt:lpstr>
      <vt:lpstr>Examples</vt:lpstr>
      <vt:lpstr>More Examples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Defect / Bug Life Cycle</dc:title>
  <dc:creator>Nagaraju Dasam</dc:creator>
  <cp:lastModifiedBy>Nagaraju Dasam</cp:lastModifiedBy>
  <cp:revision>12</cp:revision>
  <dcterms:created xsi:type="dcterms:W3CDTF">2021-08-18T09:39:50Z</dcterms:created>
  <dcterms:modified xsi:type="dcterms:W3CDTF">2021-08-18T13:46:42Z</dcterms:modified>
</cp:coreProperties>
</file>