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5" r:id="rId1"/>
  </p:sldMasterIdLst>
  <p:sldIdLst>
    <p:sldId id="256" r:id="rId2"/>
    <p:sldId id="259" r:id="rId3"/>
    <p:sldId id="260" r:id="rId4"/>
    <p:sldId id="261" r:id="rId5"/>
    <p:sldId id="262" r:id="rId6"/>
    <p:sldId id="265" r:id="rId7"/>
    <p:sldId id="263" r:id="rId8"/>
    <p:sldId id="264"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32FF8B-4B2F-4403-BFC6-21D18B693AFC}" type="datetimeFigureOut">
              <a:rPr lang="en-IN" smtClean="0"/>
              <a:t>11-08-2021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9A4D81-38C1-4B4A-90EE-CA1C27321D8D}" type="slidenum">
              <a:rPr lang="en-IN" smtClean="0"/>
              <a:t>‹#›</a:t>
            </a:fld>
            <a:endParaRPr lang="en-IN"/>
          </a:p>
        </p:txBody>
      </p:sp>
    </p:spTree>
    <p:extLst>
      <p:ext uri="{BB962C8B-B14F-4D97-AF65-F5344CB8AC3E}">
        <p14:creationId xmlns:p14="http://schemas.microsoft.com/office/powerpoint/2010/main" val="3849574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32FF8B-4B2F-4403-BFC6-21D18B693AFC}" type="datetimeFigureOut">
              <a:rPr lang="en-IN" smtClean="0"/>
              <a:t>11-08-2021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9A4D81-38C1-4B4A-90EE-CA1C27321D8D}" type="slidenum">
              <a:rPr lang="en-IN" smtClean="0"/>
              <a:t>‹#›</a:t>
            </a:fld>
            <a:endParaRPr lang="en-IN"/>
          </a:p>
        </p:txBody>
      </p:sp>
    </p:spTree>
    <p:extLst>
      <p:ext uri="{BB962C8B-B14F-4D97-AF65-F5344CB8AC3E}">
        <p14:creationId xmlns:p14="http://schemas.microsoft.com/office/powerpoint/2010/main" val="2081955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32FF8B-4B2F-4403-BFC6-21D18B693AFC}" type="datetimeFigureOut">
              <a:rPr lang="en-IN" smtClean="0"/>
              <a:t>11-08-2021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9A4D81-38C1-4B4A-90EE-CA1C27321D8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96917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32FF8B-4B2F-4403-BFC6-21D18B693AFC}" type="datetimeFigureOut">
              <a:rPr lang="en-IN" smtClean="0"/>
              <a:t>11-08-2021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9A4D81-38C1-4B4A-90EE-CA1C27321D8D}" type="slidenum">
              <a:rPr lang="en-IN" smtClean="0"/>
              <a:t>‹#›</a:t>
            </a:fld>
            <a:endParaRPr lang="en-IN"/>
          </a:p>
        </p:txBody>
      </p:sp>
    </p:spTree>
    <p:extLst>
      <p:ext uri="{BB962C8B-B14F-4D97-AF65-F5344CB8AC3E}">
        <p14:creationId xmlns:p14="http://schemas.microsoft.com/office/powerpoint/2010/main" val="2649460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32FF8B-4B2F-4403-BFC6-21D18B693AFC}" type="datetimeFigureOut">
              <a:rPr lang="en-IN" smtClean="0"/>
              <a:t>11-08-2021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9A4D81-38C1-4B4A-90EE-CA1C27321D8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27046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32FF8B-4B2F-4403-BFC6-21D18B693AFC}" type="datetimeFigureOut">
              <a:rPr lang="en-IN" smtClean="0"/>
              <a:t>11-08-2021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9A4D81-38C1-4B4A-90EE-CA1C27321D8D}" type="slidenum">
              <a:rPr lang="en-IN" smtClean="0"/>
              <a:t>‹#›</a:t>
            </a:fld>
            <a:endParaRPr lang="en-IN"/>
          </a:p>
        </p:txBody>
      </p:sp>
    </p:spTree>
    <p:extLst>
      <p:ext uri="{BB962C8B-B14F-4D97-AF65-F5344CB8AC3E}">
        <p14:creationId xmlns:p14="http://schemas.microsoft.com/office/powerpoint/2010/main" val="394731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32FF8B-4B2F-4403-BFC6-21D18B693AFC}" type="datetimeFigureOut">
              <a:rPr lang="en-IN" smtClean="0"/>
              <a:t>11-08-2021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9A4D81-38C1-4B4A-90EE-CA1C27321D8D}" type="slidenum">
              <a:rPr lang="en-IN" smtClean="0"/>
              <a:t>‹#›</a:t>
            </a:fld>
            <a:endParaRPr lang="en-IN"/>
          </a:p>
        </p:txBody>
      </p:sp>
    </p:spTree>
    <p:extLst>
      <p:ext uri="{BB962C8B-B14F-4D97-AF65-F5344CB8AC3E}">
        <p14:creationId xmlns:p14="http://schemas.microsoft.com/office/powerpoint/2010/main" val="3128721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32FF8B-4B2F-4403-BFC6-21D18B693AFC}" type="datetimeFigureOut">
              <a:rPr lang="en-IN" smtClean="0"/>
              <a:t>11-08-2021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9A4D81-38C1-4B4A-90EE-CA1C27321D8D}" type="slidenum">
              <a:rPr lang="en-IN" smtClean="0"/>
              <a:t>‹#›</a:t>
            </a:fld>
            <a:endParaRPr lang="en-IN"/>
          </a:p>
        </p:txBody>
      </p:sp>
    </p:spTree>
    <p:extLst>
      <p:ext uri="{BB962C8B-B14F-4D97-AF65-F5344CB8AC3E}">
        <p14:creationId xmlns:p14="http://schemas.microsoft.com/office/powerpoint/2010/main" val="3067259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32FF8B-4B2F-4403-BFC6-21D18B693AFC}" type="datetimeFigureOut">
              <a:rPr lang="en-IN" smtClean="0"/>
              <a:t>11-08-2021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9A4D81-38C1-4B4A-90EE-CA1C27321D8D}" type="slidenum">
              <a:rPr lang="en-IN" smtClean="0"/>
              <a:t>‹#›</a:t>
            </a:fld>
            <a:endParaRPr lang="en-IN"/>
          </a:p>
        </p:txBody>
      </p:sp>
    </p:spTree>
    <p:extLst>
      <p:ext uri="{BB962C8B-B14F-4D97-AF65-F5344CB8AC3E}">
        <p14:creationId xmlns:p14="http://schemas.microsoft.com/office/powerpoint/2010/main" val="415485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32FF8B-4B2F-4403-BFC6-21D18B693AFC}" type="datetimeFigureOut">
              <a:rPr lang="en-IN" smtClean="0"/>
              <a:t>11-08-2021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9A4D81-38C1-4B4A-90EE-CA1C27321D8D}" type="slidenum">
              <a:rPr lang="en-IN" smtClean="0"/>
              <a:t>‹#›</a:t>
            </a:fld>
            <a:endParaRPr lang="en-IN"/>
          </a:p>
        </p:txBody>
      </p:sp>
    </p:spTree>
    <p:extLst>
      <p:ext uri="{BB962C8B-B14F-4D97-AF65-F5344CB8AC3E}">
        <p14:creationId xmlns:p14="http://schemas.microsoft.com/office/powerpoint/2010/main" val="3914146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32FF8B-4B2F-4403-BFC6-21D18B693AFC}" type="datetimeFigureOut">
              <a:rPr lang="en-IN" smtClean="0"/>
              <a:t>11-08-2021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9A4D81-38C1-4B4A-90EE-CA1C27321D8D}" type="slidenum">
              <a:rPr lang="en-IN" smtClean="0"/>
              <a:t>‹#›</a:t>
            </a:fld>
            <a:endParaRPr lang="en-IN"/>
          </a:p>
        </p:txBody>
      </p:sp>
    </p:spTree>
    <p:extLst>
      <p:ext uri="{BB962C8B-B14F-4D97-AF65-F5344CB8AC3E}">
        <p14:creationId xmlns:p14="http://schemas.microsoft.com/office/powerpoint/2010/main" val="734691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32FF8B-4B2F-4403-BFC6-21D18B693AFC}" type="datetimeFigureOut">
              <a:rPr lang="en-IN" smtClean="0"/>
              <a:t>11-08-2021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9A4D81-38C1-4B4A-90EE-CA1C27321D8D}" type="slidenum">
              <a:rPr lang="en-IN" smtClean="0"/>
              <a:t>‹#›</a:t>
            </a:fld>
            <a:endParaRPr lang="en-IN"/>
          </a:p>
        </p:txBody>
      </p:sp>
    </p:spTree>
    <p:extLst>
      <p:ext uri="{BB962C8B-B14F-4D97-AF65-F5344CB8AC3E}">
        <p14:creationId xmlns:p14="http://schemas.microsoft.com/office/powerpoint/2010/main" val="727254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32FF8B-4B2F-4403-BFC6-21D18B693AFC}" type="datetimeFigureOut">
              <a:rPr lang="en-IN" smtClean="0"/>
              <a:t>11-08-2021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9A4D81-38C1-4B4A-90EE-CA1C27321D8D}" type="slidenum">
              <a:rPr lang="en-IN" smtClean="0"/>
              <a:t>‹#›</a:t>
            </a:fld>
            <a:endParaRPr lang="en-IN"/>
          </a:p>
        </p:txBody>
      </p:sp>
    </p:spTree>
    <p:extLst>
      <p:ext uri="{BB962C8B-B14F-4D97-AF65-F5344CB8AC3E}">
        <p14:creationId xmlns:p14="http://schemas.microsoft.com/office/powerpoint/2010/main" val="96425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32FF8B-4B2F-4403-BFC6-21D18B693AFC}" type="datetimeFigureOut">
              <a:rPr lang="en-IN" smtClean="0"/>
              <a:t>11-08-2021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9A4D81-38C1-4B4A-90EE-CA1C27321D8D}" type="slidenum">
              <a:rPr lang="en-IN" smtClean="0"/>
              <a:t>‹#›</a:t>
            </a:fld>
            <a:endParaRPr lang="en-IN"/>
          </a:p>
        </p:txBody>
      </p:sp>
    </p:spTree>
    <p:extLst>
      <p:ext uri="{BB962C8B-B14F-4D97-AF65-F5344CB8AC3E}">
        <p14:creationId xmlns:p14="http://schemas.microsoft.com/office/powerpoint/2010/main" val="2286942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32FF8B-4B2F-4403-BFC6-21D18B693AFC}" type="datetimeFigureOut">
              <a:rPr lang="en-IN" smtClean="0"/>
              <a:t>11-08-2021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9A4D81-38C1-4B4A-90EE-CA1C27321D8D}" type="slidenum">
              <a:rPr lang="en-IN" smtClean="0"/>
              <a:t>‹#›</a:t>
            </a:fld>
            <a:endParaRPr lang="en-IN"/>
          </a:p>
        </p:txBody>
      </p:sp>
    </p:spTree>
    <p:extLst>
      <p:ext uri="{BB962C8B-B14F-4D97-AF65-F5344CB8AC3E}">
        <p14:creationId xmlns:p14="http://schemas.microsoft.com/office/powerpoint/2010/main" val="50268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32FF8B-4B2F-4403-BFC6-21D18B693AFC}" type="datetimeFigureOut">
              <a:rPr lang="en-IN" smtClean="0"/>
              <a:t>11-08-2021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9A4D81-38C1-4B4A-90EE-CA1C27321D8D}" type="slidenum">
              <a:rPr lang="en-IN" smtClean="0"/>
              <a:t>‹#›</a:t>
            </a:fld>
            <a:endParaRPr lang="en-IN"/>
          </a:p>
        </p:txBody>
      </p:sp>
    </p:spTree>
    <p:extLst>
      <p:ext uri="{BB962C8B-B14F-4D97-AF65-F5344CB8AC3E}">
        <p14:creationId xmlns:p14="http://schemas.microsoft.com/office/powerpoint/2010/main" val="2867271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C32FF8B-4B2F-4403-BFC6-21D18B693AFC}" type="datetimeFigureOut">
              <a:rPr lang="en-IN" smtClean="0"/>
              <a:t>11-08-2021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49A4D81-38C1-4B4A-90EE-CA1C27321D8D}" type="slidenum">
              <a:rPr lang="en-IN" smtClean="0"/>
              <a:t>‹#›</a:t>
            </a:fld>
            <a:endParaRPr lang="en-IN"/>
          </a:p>
        </p:txBody>
      </p:sp>
    </p:spTree>
    <p:extLst>
      <p:ext uri="{BB962C8B-B14F-4D97-AF65-F5344CB8AC3E}">
        <p14:creationId xmlns:p14="http://schemas.microsoft.com/office/powerpoint/2010/main" val="3477737725"/>
      </p:ext>
    </p:extLst>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 id="2147483927" r:id="rId12"/>
    <p:sldLayoutId id="2147483928" r:id="rId13"/>
    <p:sldLayoutId id="2147483929" r:id="rId14"/>
    <p:sldLayoutId id="2147483930" r:id="rId15"/>
    <p:sldLayoutId id="214748393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guru99.com/traceability-matrix.html"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ED747-A6B1-4105-B36F-B53F6E96EDBF}"/>
              </a:ext>
            </a:extLst>
          </p:cNvPr>
          <p:cNvSpPr>
            <a:spLocks noGrp="1"/>
          </p:cNvSpPr>
          <p:nvPr>
            <p:ph type="ctrTitle"/>
          </p:nvPr>
        </p:nvSpPr>
        <p:spPr>
          <a:xfrm>
            <a:off x="1507067" y="2207586"/>
            <a:ext cx="7766936" cy="1646302"/>
          </a:xfrm>
        </p:spPr>
        <p:txBody>
          <a:bodyPr>
            <a:normAutofit/>
          </a:bodyPr>
          <a:lstStyle/>
          <a:p>
            <a:r>
              <a:rPr lang="en-IN" sz="4400" b="1" i="0" dirty="0">
                <a:solidFill>
                  <a:srgbClr val="222222"/>
                </a:solidFill>
                <a:effectLst/>
                <a:latin typeface="Source Sans Pro" panose="020B0503030403020204" pitchFamily="34" charset="0"/>
              </a:rPr>
              <a:t>Software Testing - Basics</a:t>
            </a:r>
            <a:br>
              <a:rPr lang="en-IN" b="1" i="0" dirty="0">
                <a:solidFill>
                  <a:srgbClr val="222222"/>
                </a:solidFill>
                <a:effectLst/>
                <a:latin typeface="Source Sans Pro" panose="020B0503030403020204" pitchFamily="34" charset="0"/>
              </a:rPr>
            </a:br>
            <a:endParaRPr lang="en-IN" dirty="0"/>
          </a:p>
        </p:txBody>
      </p:sp>
    </p:spTree>
    <p:extLst>
      <p:ext uri="{BB962C8B-B14F-4D97-AF65-F5344CB8AC3E}">
        <p14:creationId xmlns:p14="http://schemas.microsoft.com/office/powerpoint/2010/main" val="2775630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14461B-DDA7-41CC-BA98-A17BE362A489}"/>
              </a:ext>
            </a:extLst>
          </p:cNvPr>
          <p:cNvSpPr txBox="1"/>
          <p:nvPr/>
        </p:nvSpPr>
        <p:spPr>
          <a:xfrm>
            <a:off x="553329" y="548640"/>
            <a:ext cx="10522633" cy="4862870"/>
          </a:xfrm>
          <a:prstGeom prst="rect">
            <a:avLst/>
          </a:prstGeom>
          <a:noFill/>
        </p:spPr>
        <p:txBody>
          <a:bodyPr wrap="square" rtlCol="0">
            <a:spAutoFit/>
          </a:bodyPr>
          <a:lstStyle/>
          <a:p>
            <a:pPr lvl="5"/>
            <a:endParaRPr lang="en-US" sz="4000" b="1" i="0" dirty="0">
              <a:solidFill>
                <a:srgbClr val="222222"/>
              </a:solidFill>
              <a:effectLst/>
              <a:latin typeface="Source Sans Pro" panose="020B0503030403020204" pitchFamily="34" charset="0"/>
            </a:endParaRPr>
          </a:p>
          <a:p>
            <a:r>
              <a:rPr lang="en-US" b="0" i="0" dirty="0">
                <a:solidFill>
                  <a:srgbClr val="222222"/>
                </a:solidFill>
                <a:effectLst/>
                <a:latin typeface="Source Sans Pro" panose="020B0503030403020204" pitchFamily="34" charset="0"/>
              </a:rPr>
              <a:t>A </a:t>
            </a:r>
            <a:r>
              <a:rPr lang="en-US" b="1" i="0" dirty="0">
                <a:solidFill>
                  <a:srgbClr val="222222"/>
                </a:solidFill>
                <a:effectLst/>
                <a:latin typeface="Source Sans Pro" panose="020B0503030403020204" pitchFamily="34" charset="0"/>
              </a:rPr>
              <a:t>TEST SCENARIO</a:t>
            </a:r>
            <a:r>
              <a:rPr lang="en-US" b="0" i="0" dirty="0">
                <a:solidFill>
                  <a:srgbClr val="222222"/>
                </a:solidFill>
                <a:effectLst/>
                <a:latin typeface="Source Sans Pro" panose="020B0503030403020204" pitchFamily="34" charset="0"/>
              </a:rPr>
              <a:t> is defined as any functionality that can be tested. It is also called </a:t>
            </a:r>
            <a:r>
              <a:rPr lang="en-US" b="0" i="1" dirty="0">
                <a:solidFill>
                  <a:srgbClr val="222222"/>
                </a:solidFill>
                <a:effectLst/>
                <a:latin typeface="Source Sans Pro" panose="020B0503030403020204" pitchFamily="34" charset="0"/>
              </a:rPr>
              <a:t>Test Condition</a:t>
            </a:r>
            <a:r>
              <a:rPr lang="en-US" b="0" i="0" dirty="0">
                <a:solidFill>
                  <a:srgbClr val="222222"/>
                </a:solidFill>
                <a:effectLst/>
                <a:latin typeface="Source Sans Pro" panose="020B0503030403020204" pitchFamily="34" charset="0"/>
              </a:rPr>
              <a:t> or </a:t>
            </a:r>
            <a:r>
              <a:rPr lang="en-US" b="0" i="1" dirty="0">
                <a:solidFill>
                  <a:srgbClr val="222222"/>
                </a:solidFill>
                <a:effectLst/>
                <a:latin typeface="Source Sans Pro" panose="020B0503030403020204" pitchFamily="34" charset="0"/>
              </a:rPr>
              <a:t>Test Possibility</a:t>
            </a:r>
            <a:r>
              <a:rPr lang="en-US" b="0" i="0" dirty="0">
                <a:solidFill>
                  <a:srgbClr val="222222"/>
                </a:solidFill>
                <a:effectLst/>
                <a:latin typeface="Source Sans Pro" panose="020B0503030403020204" pitchFamily="34" charset="0"/>
              </a:rPr>
              <a:t>. As a tester, you should put yourself in the end user’s shoes and figure out the real-world scenarios and use cases of the Application Under Test.</a:t>
            </a:r>
          </a:p>
          <a:p>
            <a:endParaRPr lang="en-US" dirty="0">
              <a:solidFill>
                <a:srgbClr val="222222"/>
              </a:solidFill>
              <a:latin typeface="Source Sans Pro" panose="020B0503030403020204" pitchFamily="34" charset="0"/>
            </a:endParaRPr>
          </a:p>
          <a:p>
            <a:r>
              <a:rPr lang="en-US" b="1" i="0" dirty="0">
                <a:effectLst/>
                <a:latin typeface="-apple-system"/>
              </a:rPr>
              <a:t>What is a Test Case?</a:t>
            </a:r>
          </a:p>
          <a:p>
            <a:r>
              <a:rPr lang="en-US" b="0" i="0" dirty="0">
                <a:solidFill>
                  <a:srgbClr val="2D3748"/>
                </a:solidFill>
                <a:effectLst/>
                <a:latin typeface="-apple-system"/>
              </a:rPr>
              <a:t>A </a:t>
            </a:r>
            <a:r>
              <a:rPr lang="en-US" b="1" i="0" dirty="0">
                <a:solidFill>
                  <a:srgbClr val="2D3748"/>
                </a:solidFill>
                <a:effectLst/>
                <a:latin typeface="-apple-system"/>
              </a:rPr>
              <a:t>test case template</a:t>
            </a:r>
            <a:r>
              <a:rPr lang="en-US" b="0" i="0" dirty="0">
                <a:solidFill>
                  <a:srgbClr val="2D3748"/>
                </a:solidFill>
                <a:effectLst/>
                <a:latin typeface="-apple-system"/>
              </a:rPr>
              <a:t> is a document</a:t>
            </a:r>
            <a:r>
              <a:rPr lang="en-US" b="1" dirty="0">
                <a:solidFill>
                  <a:srgbClr val="2D3748"/>
                </a:solidFill>
                <a:latin typeface="-apple-system"/>
              </a:rPr>
              <a:t> </a:t>
            </a:r>
            <a:r>
              <a:rPr lang="en-US" b="0" i="0" dirty="0">
                <a:solidFill>
                  <a:srgbClr val="2D3748"/>
                </a:solidFill>
                <a:effectLst/>
                <a:latin typeface="-apple-system"/>
              </a:rPr>
              <a:t>which allows testers to develop the test cases for a particular test scenario in order to verify whether the features of an application are working as intended or not.</a:t>
            </a:r>
          </a:p>
          <a:p>
            <a:endParaRPr lang="en-US" b="1" dirty="0">
              <a:solidFill>
                <a:srgbClr val="2D3748"/>
              </a:solidFill>
              <a:latin typeface="-apple-system"/>
            </a:endParaRPr>
          </a:p>
          <a:p>
            <a:r>
              <a:rPr lang="en-US" b="0" i="0" dirty="0">
                <a:solidFill>
                  <a:srgbClr val="2D3748"/>
                </a:solidFill>
                <a:effectLst/>
                <a:latin typeface="-apple-system"/>
              </a:rPr>
              <a:t>Test cases are the set of positive and negative executable steps of a test scenario which has a set of pre-conditions, test data, expected results, post-conditions, and actual results.</a:t>
            </a:r>
            <a:endParaRPr lang="en-US" b="0" i="0" dirty="0">
              <a:effectLst/>
              <a:latin typeface="-apple-system"/>
            </a:endParaRPr>
          </a:p>
          <a:p>
            <a:endParaRPr lang="en-US" dirty="0">
              <a:solidFill>
                <a:srgbClr val="222222"/>
              </a:solidFill>
              <a:latin typeface="Source Sans Pro" panose="020B0503030403020204" pitchFamily="34" charset="0"/>
            </a:endParaRPr>
          </a:p>
          <a:p>
            <a:r>
              <a:rPr lang="en-US" b="0" i="0" dirty="0">
                <a:solidFill>
                  <a:srgbClr val="2D3748"/>
                </a:solidFill>
                <a:effectLst/>
                <a:latin typeface="-apple-system"/>
              </a:rPr>
              <a:t>Most of the companies are using test case management tools such as Quality Center (HP QC), JIRA, etc., and some of the companies still using excel sheets to write test cases</a:t>
            </a:r>
            <a:endParaRPr lang="en-US" dirty="0">
              <a:solidFill>
                <a:srgbClr val="222222"/>
              </a:solidFill>
              <a:latin typeface="Source Sans Pro" panose="020B0503030403020204" pitchFamily="34" charset="0"/>
            </a:endParaRPr>
          </a:p>
          <a:p>
            <a:endParaRPr lang="en-IN" dirty="0"/>
          </a:p>
          <a:p>
            <a:endParaRPr lang="en-IN" dirty="0"/>
          </a:p>
        </p:txBody>
      </p:sp>
    </p:spTree>
    <p:extLst>
      <p:ext uri="{BB962C8B-B14F-4D97-AF65-F5344CB8AC3E}">
        <p14:creationId xmlns:p14="http://schemas.microsoft.com/office/powerpoint/2010/main" val="1140135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14461B-DDA7-41CC-BA98-A17BE362A489}"/>
              </a:ext>
            </a:extLst>
          </p:cNvPr>
          <p:cNvSpPr txBox="1"/>
          <p:nvPr/>
        </p:nvSpPr>
        <p:spPr>
          <a:xfrm>
            <a:off x="539262" y="1171661"/>
            <a:ext cx="10522633" cy="4862870"/>
          </a:xfrm>
          <a:prstGeom prst="rect">
            <a:avLst/>
          </a:prstGeom>
          <a:noFill/>
        </p:spPr>
        <p:txBody>
          <a:bodyPr wrap="square" rtlCol="0">
            <a:spAutoFit/>
          </a:bodyPr>
          <a:lstStyle/>
          <a:p>
            <a:pPr lvl="5"/>
            <a:endParaRPr lang="en-US" sz="4000" b="1" i="0" dirty="0">
              <a:solidFill>
                <a:srgbClr val="222222"/>
              </a:solidFill>
              <a:effectLst/>
              <a:latin typeface="Source Sans Pro" panose="020B0503030403020204" pitchFamily="34" charset="0"/>
            </a:endParaRPr>
          </a:p>
          <a:p>
            <a:r>
              <a:rPr lang="en-US" b="1" i="0" dirty="0">
                <a:effectLst/>
                <a:latin typeface="-apple-system"/>
              </a:rPr>
              <a:t>What is the difference between Test Scenario vs Test Case?</a:t>
            </a:r>
          </a:p>
          <a:p>
            <a:endParaRPr lang="en-US" b="1" dirty="0">
              <a:latin typeface="-apple-system"/>
            </a:endParaRPr>
          </a:p>
          <a:p>
            <a:r>
              <a:rPr lang="en-US" b="1" i="0" dirty="0">
                <a:solidFill>
                  <a:srgbClr val="2D3748"/>
                </a:solidFill>
                <a:effectLst/>
                <a:latin typeface="-apple-system"/>
              </a:rPr>
              <a:t>Test Scenario:</a:t>
            </a:r>
            <a:r>
              <a:rPr lang="en-US" b="0" i="0" dirty="0">
                <a:solidFill>
                  <a:srgbClr val="2D3748"/>
                </a:solidFill>
                <a:effectLst/>
                <a:latin typeface="-apple-system"/>
              </a:rPr>
              <a:t> Test Scenario gives the idea of what we have to test. Test Scenario is like a high-level test case.</a:t>
            </a:r>
          </a:p>
          <a:p>
            <a:endParaRPr lang="en-US" dirty="0">
              <a:solidFill>
                <a:srgbClr val="2D3748"/>
              </a:solidFill>
              <a:latin typeface="-apple-system"/>
            </a:endParaRPr>
          </a:p>
          <a:p>
            <a:r>
              <a:rPr lang="en-US" b="0" i="0" dirty="0">
                <a:solidFill>
                  <a:srgbClr val="2D3748"/>
                </a:solidFill>
                <a:effectLst/>
                <a:latin typeface="-apple-system"/>
              </a:rPr>
              <a:t>Test Scenario answers “</a:t>
            </a:r>
            <a:r>
              <a:rPr lang="en-US" b="1" i="0" dirty="0">
                <a:solidFill>
                  <a:srgbClr val="2D3748"/>
                </a:solidFill>
                <a:effectLst/>
                <a:latin typeface="-apple-system"/>
              </a:rPr>
              <a:t>What to be tested</a:t>
            </a:r>
            <a:r>
              <a:rPr lang="en-US" b="0" i="0" dirty="0">
                <a:solidFill>
                  <a:srgbClr val="2D3748"/>
                </a:solidFill>
                <a:effectLst/>
                <a:latin typeface="-apple-system"/>
              </a:rPr>
              <a:t>”</a:t>
            </a:r>
          </a:p>
          <a:p>
            <a:endParaRPr lang="en-US" dirty="0">
              <a:solidFill>
                <a:srgbClr val="2D3748"/>
              </a:solidFill>
              <a:latin typeface="-apple-system"/>
            </a:endParaRPr>
          </a:p>
          <a:p>
            <a:r>
              <a:rPr lang="en-US" b="1" i="0" dirty="0">
                <a:solidFill>
                  <a:srgbClr val="2D3748"/>
                </a:solidFill>
                <a:effectLst/>
                <a:latin typeface="-apple-system"/>
              </a:rPr>
              <a:t>Test cases </a:t>
            </a:r>
            <a:r>
              <a:rPr lang="en-US" b="0" i="0" dirty="0">
                <a:solidFill>
                  <a:srgbClr val="2D3748"/>
                </a:solidFill>
                <a:effectLst/>
                <a:latin typeface="-apple-system"/>
              </a:rPr>
              <a:t>are the set of positive and negative executable steps of a test scenario which has a set of pre-conditions, test data, expected result, post-conditions and actual results</a:t>
            </a:r>
          </a:p>
          <a:p>
            <a:endParaRPr lang="en-US" dirty="0">
              <a:solidFill>
                <a:srgbClr val="2D3748"/>
              </a:solidFill>
              <a:latin typeface="-apple-system"/>
            </a:endParaRPr>
          </a:p>
          <a:p>
            <a:r>
              <a:rPr lang="en-US" b="0" i="0" dirty="0">
                <a:solidFill>
                  <a:srgbClr val="2D3748"/>
                </a:solidFill>
                <a:effectLst/>
                <a:latin typeface="-apple-system"/>
              </a:rPr>
              <a:t>Test Case answers “</a:t>
            </a:r>
            <a:r>
              <a:rPr lang="en-US" b="1" i="0" dirty="0">
                <a:solidFill>
                  <a:srgbClr val="2D3748"/>
                </a:solidFill>
                <a:effectLst/>
                <a:latin typeface="-apple-system"/>
              </a:rPr>
              <a:t>How to be tested</a:t>
            </a:r>
            <a:r>
              <a:rPr lang="en-US" b="0" i="0" dirty="0">
                <a:solidFill>
                  <a:srgbClr val="2D3748"/>
                </a:solidFill>
                <a:effectLst/>
                <a:latin typeface="-apple-system"/>
              </a:rPr>
              <a:t>”</a:t>
            </a:r>
            <a:endParaRPr lang="en-US" b="1" i="0" dirty="0">
              <a:effectLst/>
              <a:latin typeface="-apple-system"/>
            </a:endParaRPr>
          </a:p>
          <a:p>
            <a:endParaRPr lang="en-US" b="1" dirty="0">
              <a:latin typeface="-apple-system"/>
            </a:endParaRPr>
          </a:p>
          <a:p>
            <a:endParaRPr lang="en-US" b="0" i="0" dirty="0">
              <a:effectLst/>
              <a:latin typeface="-apple-system"/>
            </a:endParaRPr>
          </a:p>
          <a:p>
            <a:endParaRPr lang="en-US" dirty="0">
              <a:solidFill>
                <a:srgbClr val="222222"/>
              </a:solidFill>
              <a:latin typeface="Source Sans Pro" panose="020B0503030403020204" pitchFamily="34" charset="0"/>
            </a:endParaRPr>
          </a:p>
          <a:p>
            <a:endParaRPr lang="en-IN" dirty="0"/>
          </a:p>
          <a:p>
            <a:endParaRPr lang="en-IN" dirty="0"/>
          </a:p>
        </p:txBody>
      </p:sp>
    </p:spTree>
    <p:extLst>
      <p:ext uri="{BB962C8B-B14F-4D97-AF65-F5344CB8AC3E}">
        <p14:creationId xmlns:p14="http://schemas.microsoft.com/office/powerpoint/2010/main" val="1007657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14461B-DDA7-41CC-BA98-A17BE362A489}"/>
              </a:ext>
            </a:extLst>
          </p:cNvPr>
          <p:cNvSpPr txBox="1"/>
          <p:nvPr/>
        </p:nvSpPr>
        <p:spPr>
          <a:xfrm>
            <a:off x="539262" y="1171661"/>
            <a:ext cx="10522633" cy="5970865"/>
          </a:xfrm>
          <a:prstGeom prst="rect">
            <a:avLst/>
          </a:prstGeom>
          <a:noFill/>
        </p:spPr>
        <p:txBody>
          <a:bodyPr wrap="square" rtlCol="0">
            <a:spAutoFit/>
          </a:bodyPr>
          <a:lstStyle/>
          <a:p>
            <a:pPr lvl="5"/>
            <a:endParaRPr lang="en-US" sz="4000" b="1" i="0" dirty="0">
              <a:solidFill>
                <a:srgbClr val="222222"/>
              </a:solidFill>
              <a:effectLst/>
              <a:latin typeface="Source Sans Pro" panose="020B0503030403020204" pitchFamily="34" charset="0"/>
            </a:endParaRPr>
          </a:p>
          <a:p>
            <a:pPr algn="l"/>
            <a:r>
              <a:rPr lang="en-US" b="1" i="0" dirty="0">
                <a:solidFill>
                  <a:srgbClr val="222222"/>
                </a:solidFill>
                <a:effectLst/>
                <a:latin typeface="Source Sans Pro" panose="020B0503030403020204" pitchFamily="34" charset="0"/>
              </a:rPr>
              <a:t>How to Write Test Scenarios</a:t>
            </a:r>
          </a:p>
          <a:p>
            <a:endParaRPr lang="en-US" b="1" i="0" dirty="0">
              <a:effectLst/>
              <a:latin typeface="-apple-system"/>
            </a:endParaRPr>
          </a:p>
          <a:p>
            <a:pPr algn="l">
              <a:buFont typeface="Arial" panose="020B0604020202020204" pitchFamily="34" charset="0"/>
              <a:buChar char="•"/>
            </a:pPr>
            <a:r>
              <a:rPr lang="en-US" b="1" i="0" dirty="0">
                <a:solidFill>
                  <a:srgbClr val="222222"/>
                </a:solidFill>
                <a:effectLst/>
                <a:latin typeface="Source Sans Pro" panose="020B0503030403020204" pitchFamily="34" charset="0"/>
              </a:rPr>
              <a:t>Step 1</a:t>
            </a:r>
            <a:r>
              <a:rPr lang="en-US" b="0" i="0" dirty="0">
                <a:solidFill>
                  <a:srgbClr val="222222"/>
                </a:solidFill>
                <a:effectLst/>
                <a:latin typeface="Source Sans Pro" panose="020B0503030403020204" pitchFamily="34" charset="0"/>
              </a:rPr>
              <a:t>: Read the Requirement Documents like BRS, SRS, FRS, of the System Under Test (SUT).  You could also refer uses cases, books, manuals, etc. of the application to be tested.</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Step 2</a:t>
            </a:r>
            <a:r>
              <a:rPr lang="en-US" b="0" i="0" dirty="0">
                <a:solidFill>
                  <a:srgbClr val="222222"/>
                </a:solidFill>
                <a:effectLst/>
                <a:latin typeface="Source Sans Pro" panose="020B0503030403020204" pitchFamily="34" charset="0"/>
              </a:rPr>
              <a:t>: For each requirement, figure out possible users actions and objectives. Determine the technical aspects of the requirement. Ascertain possible scenarios of system abuse and evaluate users with hacker's mindset.</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Step 3:</a:t>
            </a:r>
            <a:r>
              <a:rPr lang="en-US" b="0" i="0" dirty="0">
                <a:solidFill>
                  <a:srgbClr val="222222"/>
                </a:solidFill>
                <a:effectLst/>
                <a:latin typeface="Source Sans Pro" panose="020B0503030403020204" pitchFamily="34" charset="0"/>
              </a:rPr>
              <a:t> After reading the Requirements Document and doing your due Analysis, list out different test scenarios that verify each feature of the software.</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Step 4:</a:t>
            </a:r>
            <a:r>
              <a:rPr lang="en-US" b="0" i="0" dirty="0">
                <a:solidFill>
                  <a:srgbClr val="222222"/>
                </a:solidFill>
                <a:effectLst/>
                <a:latin typeface="Source Sans Pro" panose="020B0503030403020204" pitchFamily="34" charset="0"/>
              </a:rPr>
              <a:t> Once you have listed all possible Test Scenarios, a</a:t>
            </a:r>
            <a:r>
              <a:rPr lang="en-US" dirty="0">
                <a:solidFill>
                  <a:srgbClr val="222222"/>
                </a:solidFill>
                <a:latin typeface="Source Sans Pro" panose="020B0503030403020204" pitchFamily="34" charset="0"/>
                <a:hlinkClick r:id="rId2">
                  <a:extLst>
                    <a:ext uri="{A12FA001-AC4F-418D-AE19-62706E023703}">
                      <ahyp:hlinkClr xmlns:ahyp="http://schemas.microsoft.com/office/drawing/2018/hyperlinkcolor" val="tx"/>
                    </a:ext>
                  </a:extLst>
                </a:hlinkClick>
              </a:rPr>
              <a:t> Traceability Matrix </a:t>
            </a:r>
            <a:r>
              <a:rPr lang="en-US" dirty="0">
                <a:solidFill>
                  <a:srgbClr val="222222"/>
                </a:solidFill>
                <a:latin typeface="Source Sans Pro" panose="020B0503030403020204" pitchFamily="34" charset="0"/>
              </a:rPr>
              <a:t>is created </a:t>
            </a:r>
            <a:r>
              <a:rPr lang="en-US" b="0" i="0" dirty="0">
                <a:solidFill>
                  <a:srgbClr val="222222"/>
                </a:solidFill>
                <a:effectLst/>
                <a:latin typeface="Source Sans Pro" panose="020B0503030403020204" pitchFamily="34" charset="0"/>
              </a:rPr>
              <a:t>to verify that each &amp; every requirement has a corresponding Test Scenario</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Step 5: </a:t>
            </a:r>
            <a:r>
              <a:rPr lang="en-US" b="0" i="0" dirty="0">
                <a:solidFill>
                  <a:srgbClr val="222222"/>
                </a:solidFill>
                <a:effectLst/>
                <a:latin typeface="Source Sans Pro" panose="020B0503030403020204" pitchFamily="34" charset="0"/>
              </a:rPr>
              <a:t>The scenarios created are reviewed by your supervisor. Later, they are also reviewed by other Stakeholders in the project</a:t>
            </a:r>
          </a:p>
          <a:p>
            <a:endParaRPr lang="en-US" b="1" i="0" dirty="0">
              <a:effectLst/>
              <a:latin typeface="-apple-system"/>
            </a:endParaRPr>
          </a:p>
          <a:p>
            <a:endParaRPr lang="en-US" b="1" dirty="0">
              <a:latin typeface="-apple-system"/>
            </a:endParaRPr>
          </a:p>
          <a:p>
            <a:endParaRPr lang="en-US" b="0" i="0" dirty="0">
              <a:effectLst/>
              <a:latin typeface="-apple-system"/>
            </a:endParaRPr>
          </a:p>
          <a:p>
            <a:endParaRPr lang="en-US" dirty="0">
              <a:solidFill>
                <a:srgbClr val="222222"/>
              </a:solidFill>
              <a:latin typeface="Source Sans Pro" panose="020B0503030403020204" pitchFamily="34" charset="0"/>
            </a:endParaRPr>
          </a:p>
          <a:p>
            <a:endParaRPr lang="en-IN" dirty="0"/>
          </a:p>
          <a:p>
            <a:endParaRPr lang="en-IN" dirty="0"/>
          </a:p>
        </p:txBody>
      </p:sp>
    </p:spTree>
    <p:extLst>
      <p:ext uri="{BB962C8B-B14F-4D97-AF65-F5344CB8AC3E}">
        <p14:creationId xmlns:p14="http://schemas.microsoft.com/office/powerpoint/2010/main" val="2800053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14461B-DDA7-41CC-BA98-A17BE362A489}"/>
              </a:ext>
            </a:extLst>
          </p:cNvPr>
          <p:cNvSpPr txBox="1"/>
          <p:nvPr/>
        </p:nvSpPr>
        <p:spPr>
          <a:xfrm>
            <a:off x="539262" y="1171661"/>
            <a:ext cx="10522633" cy="7294305"/>
          </a:xfrm>
          <a:prstGeom prst="rect">
            <a:avLst/>
          </a:prstGeom>
          <a:noFill/>
        </p:spPr>
        <p:txBody>
          <a:bodyPr wrap="square" rtlCol="0">
            <a:spAutoFit/>
          </a:bodyPr>
          <a:lstStyle/>
          <a:p>
            <a:r>
              <a:rPr lang="en-IN" b="1" i="0" dirty="0">
                <a:solidFill>
                  <a:srgbClr val="222222"/>
                </a:solidFill>
                <a:effectLst/>
                <a:latin typeface="Source Sans Pro" panose="020B0503030403020204" pitchFamily="34" charset="0"/>
              </a:rPr>
              <a:t>Test Scenario for eCommerce Application</a:t>
            </a:r>
          </a:p>
          <a:p>
            <a:endParaRPr lang="en-US" b="1" i="0" dirty="0">
              <a:effectLst/>
              <a:latin typeface="-apple-system"/>
            </a:endParaRPr>
          </a:p>
          <a:p>
            <a:r>
              <a:rPr lang="en-US" b="1" i="0" dirty="0">
                <a:solidFill>
                  <a:srgbClr val="222222"/>
                </a:solidFill>
                <a:effectLst/>
                <a:latin typeface="Source Sans Pro" panose="020B0503030403020204" pitchFamily="34" charset="0"/>
              </a:rPr>
              <a:t>Test Scenario 1: </a:t>
            </a:r>
            <a:r>
              <a:rPr lang="en-US" b="0" i="0" dirty="0">
                <a:solidFill>
                  <a:srgbClr val="222222"/>
                </a:solidFill>
                <a:effectLst/>
                <a:latin typeface="Source Sans Pro" panose="020B0503030403020204" pitchFamily="34" charset="0"/>
              </a:rPr>
              <a:t>Check the Login Functionality</a:t>
            </a:r>
          </a:p>
          <a:p>
            <a:endParaRPr lang="en-US" dirty="0">
              <a:solidFill>
                <a:srgbClr val="222222"/>
              </a:solidFill>
              <a:latin typeface="Source Sans Pro" panose="020B0503030403020204" pitchFamily="34" charset="0"/>
            </a:endParaRPr>
          </a:p>
          <a:p>
            <a:r>
              <a:rPr lang="en-US" b="1" i="0" dirty="0">
                <a:solidFill>
                  <a:srgbClr val="222222"/>
                </a:solidFill>
                <a:effectLst/>
                <a:latin typeface="Source Sans Pro" panose="020B0503030403020204" pitchFamily="34" charset="0"/>
              </a:rPr>
              <a:t>Test Cases : </a:t>
            </a:r>
          </a:p>
          <a:p>
            <a:pPr algn="l">
              <a:buFont typeface="+mj-lt"/>
              <a:buAutoNum type="arabicPeriod"/>
            </a:pPr>
            <a:r>
              <a:rPr lang="en-US" b="0" i="0" dirty="0">
                <a:solidFill>
                  <a:srgbClr val="222222"/>
                </a:solidFill>
                <a:effectLst/>
                <a:latin typeface="Source Sans Pro" panose="020B0503030403020204" pitchFamily="34" charset="0"/>
              </a:rPr>
              <a:t>Check system behavior when valid email id and password is entered.</a:t>
            </a:r>
          </a:p>
          <a:p>
            <a:pPr algn="l">
              <a:buFont typeface="+mj-lt"/>
              <a:buAutoNum type="arabicPeriod"/>
            </a:pPr>
            <a:r>
              <a:rPr lang="en-US" b="0" i="0" dirty="0">
                <a:solidFill>
                  <a:srgbClr val="222222"/>
                </a:solidFill>
                <a:effectLst/>
                <a:latin typeface="Source Sans Pro" panose="020B0503030403020204" pitchFamily="34" charset="0"/>
              </a:rPr>
              <a:t>Check system behavior when </a:t>
            </a:r>
            <a:r>
              <a:rPr lang="en-US" b="0" i="1" dirty="0">
                <a:solidFill>
                  <a:srgbClr val="222222"/>
                </a:solidFill>
                <a:effectLst/>
                <a:latin typeface="Source Sans Pro" panose="020B0503030403020204" pitchFamily="34" charset="0"/>
              </a:rPr>
              <a:t>invalid</a:t>
            </a:r>
            <a:r>
              <a:rPr lang="en-US" b="0" i="0" dirty="0">
                <a:solidFill>
                  <a:srgbClr val="222222"/>
                </a:solidFill>
                <a:effectLst/>
                <a:latin typeface="Source Sans Pro" panose="020B0503030403020204" pitchFamily="34" charset="0"/>
              </a:rPr>
              <a:t> email id and </a:t>
            </a:r>
            <a:r>
              <a:rPr lang="en-US" b="0" i="1" dirty="0">
                <a:solidFill>
                  <a:srgbClr val="222222"/>
                </a:solidFill>
                <a:effectLst/>
                <a:latin typeface="Source Sans Pro" panose="020B0503030403020204" pitchFamily="34" charset="0"/>
              </a:rPr>
              <a:t>valid</a:t>
            </a:r>
            <a:r>
              <a:rPr lang="en-US" b="0" i="0" dirty="0">
                <a:solidFill>
                  <a:srgbClr val="222222"/>
                </a:solidFill>
                <a:effectLst/>
                <a:latin typeface="Source Sans Pro" panose="020B0503030403020204" pitchFamily="34" charset="0"/>
              </a:rPr>
              <a:t> password is entered.</a:t>
            </a:r>
          </a:p>
          <a:p>
            <a:pPr algn="l">
              <a:buFont typeface="+mj-lt"/>
              <a:buAutoNum type="arabicPeriod"/>
            </a:pPr>
            <a:r>
              <a:rPr lang="en-US" b="0" i="0" dirty="0">
                <a:solidFill>
                  <a:srgbClr val="222222"/>
                </a:solidFill>
                <a:effectLst/>
                <a:latin typeface="Source Sans Pro" panose="020B0503030403020204" pitchFamily="34" charset="0"/>
              </a:rPr>
              <a:t>Check system behavior when </a:t>
            </a:r>
            <a:r>
              <a:rPr lang="en-US" b="0" i="1" dirty="0">
                <a:solidFill>
                  <a:srgbClr val="222222"/>
                </a:solidFill>
                <a:effectLst/>
                <a:latin typeface="Source Sans Pro" panose="020B0503030403020204" pitchFamily="34" charset="0"/>
              </a:rPr>
              <a:t>valid</a:t>
            </a:r>
            <a:r>
              <a:rPr lang="en-US" b="0" i="0" dirty="0">
                <a:solidFill>
                  <a:srgbClr val="222222"/>
                </a:solidFill>
                <a:effectLst/>
                <a:latin typeface="Source Sans Pro" panose="020B0503030403020204" pitchFamily="34" charset="0"/>
              </a:rPr>
              <a:t> email id and </a:t>
            </a:r>
            <a:r>
              <a:rPr lang="en-US" b="0" i="1" dirty="0">
                <a:solidFill>
                  <a:srgbClr val="222222"/>
                </a:solidFill>
                <a:effectLst/>
                <a:latin typeface="Source Sans Pro" panose="020B0503030403020204" pitchFamily="34" charset="0"/>
              </a:rPr>
              <a:t>invalid </a:t>
            </a:r>
            <a:r>
              <a:rPr lang="en-US" b="0" i="0" dirty="0">
                <a:solidFill>
                  <a:srgbClr val="222222"/>
                </a:solidFill>
                <a:effectLst/>
                <a:latin typeface="Source Sans Pro" panose="020B0503030403020204" pitchFamily="34" charset="0"/>
              </a:rPr>
              <a:t>password is entered.</a:t>
            </a:r>
          </a:p>
          <a:p>
            <a:pPr algn="l">
              <a:buFont typeface="+mj-lt"/>
              <a:buAutoNum type="arabicPeriod"/>
            </a:pPr>
            <a:r>
              <a:rPr lang="en-US" b="0" i="0" dirty="0">
                <a:solidFill>
                  <a:srgbClr val="222222"/>
                </a:solidFill>
                <a:effectLst/>
                <a:latin typeface="Source Sans Pro" panose="020B0503030403020204" pitchFamily="34" charset="0"/>
              </a:rPr>
              <a:t>Check system behavior when </a:t>
            </a:r>
            <a:r>
              <a:rPr lang="en-US" b="0" i="1" dirty="0">
                <a:solidFill>
                  <a:srgbClr val="222222"/>
                </a:solidFill>
                <a:effectLst/>
                <a:latin typeface="Source Sans Pro" panose="020B0503030403020204" pitchFamily="34" charset="0"/>
              </a:rPr>
              <a:t>invalid</a:t>
            </a:r>
            <a:r>
              <a:rPr lang="en-US" b="0" i="0" dirty="0">
                <a:solidFill>
                  <a:srgbClr val="222222"/>
                </a:solidFill>
                <a:effectLst/>
                <a:latin typeface="Source Sans Pro" panose="020B0503030403020204" pitchFamily="34" charset="0"/>
              </a:rPr>
              <a:t> email id and </a:t>
            </a:r>
            <a:r>
              <a:rPr lang="en-US" b="0" i="1" dirty="0">
                <a:solidFill>
                  <a:srgbClr val="222222"/>
                </a:solidFill>
                <a:effectLst/>
                <a:latin typeface="Source Sans Pro" panose="020B0503030403020204" pitchFamily="34" charset="0"/>
              </a:rPr>
              <a:t>invalid </a:t>
            </a:r>
            <a:r>
              <a:rPr lang="en-US" b="0" i="0" dirty="0">
                <a:solidFill>
                  <a:srgbClr val="222222"/>
                </a:solidFill>
                <a:effectLst/>
                <a:latin typeface="Source Sans Pro" panose="020B0503030403020204" pitchFamily="34" charset="0"/>
              </a:rPr>
              <a:t>password is entered.</a:t>
            </a:r>
          </a:p>
          <a:p>
            <a:pPr algn="l">
              <a:buFont typeface="+mj-lt"/>
              <a:buAutoNum type="arabicPeriod"/>
            </a:pPr>
            <a:r>
              <a:rPr lang="en-US" b="0" i="0" dirty="0">
                <a:solidFill>
                  <a:srgbClr val="222222"/>
                </a:solidFill>
                <a:effectLst/>
                <a:latin typeface="Source Sans Pro" panose="020B0503030403020204" pitchFamily="34" charset="0"/>
              </a:rPr>
              <a:t>Check system behavior when email id and password are left blank and Sign in entered.</a:t>
            </a:r>
          </a:p>
          <a:p>
            <a:pPr algn="l">
              <a:buFont typeface="+mj-lt"/>
              <a:buAutoNum type="arabicPeriod"/>
            </a:pPr>
            <a:r>
              <a:rPr lang="en-US" b="0" i="0" dirty="0">
                <a:solidFill>
                  <a:srgbClr val="222222"/>
                </a:solidFill>
                <a:effectLst/>
                <a:latin typeface="Source Sans Pro" panose="020B0503030403020204" pitchFamily="34" charset="0"/>
              </a:rPr>
              <a:t>Check Forgot your password is working as expected</a:t>
            </a:r>
          </a:p>
          <a:p>
            <a:pPr algn="l">
              <a:buFont typeface="+mj-lt"/>
              <a:buAutoNum type="arabicPeriod"/>
            </a:pPr>
            <a:r>
              <a:rPr lang="en-US" b="0" i="0" dirty="0">
                <a:solidFill>
                  <a:srgbClr val="222222"/>
                </a:solidFill>
                <a:effectLst/>
                <a:latin typeface="Source Sans Pro" panose="020B0503030403020204" pitchFamily="34" charset="0"/>
              </a:rPr>
              <a:t>Check system behavior when valid/invalid phone number and password is entered.</a:t>
            </a:r>
          </a:p>
          <a:p>
            <a:pPr algn="l">
              <a:buFont typeface="+mj-lt"/>
              <a:buAutoNum type="arabicPeriod"/>
            </a:pPr>
            <a:r>
              <a:rPr lang="en-US" b="0" i="0" dirty="0">
                <a:solidFill>
                  <a:srgbClr val="222222"/>
                </a:solidFill>
                <a:effectLst/>
                <a:latin typeface="Source Sans Pro" panose="020B0503030403020204" pitchFamily="34" charset="0"/>
              </a:rPr>
              <a:t>Check system behavior when "Keep me signed" is checked</a:t>
            </a:r>
          </a:p>
          <a:p>
            <a:endParaRPr lang="en-US" b="1" dirty="0">
              <a:solidFill>
                <a:srgbClr val="222222"/>
              </a:solidFill>
              <a:latin typeface="Source Sans Pro" panose="020B0503030403020204" pitchFamily="34" charset="0"/>
            </a:endParaRPr>
          </a:p>
          <a:p>
            <a:r>
              <a:rPr lang="en-US" b="1" i="0" dirty="0">
                <a:solidFill>
                  <a:srgbClr val="222222"/>
                </a:solidFill>
                <a:effectLst/>
                <a:latin typeface="Source Sans Pro" panose="020B0503030403020204" pitchFamily="34" charset="0"/>
              </a:rPr>
              <a:t>Test Scenario 2: </a:t>
            </a:r>
            <a:r>
              <a:rPr lang="en-US" b="0" i="0" dirty="0">
                <a:solidFill>
                  <a:srgbClr val="222222"/>
                </a:solidFill>
                <a:effectLst/>
                <a:latin typeface="Source Sans Pro" panose="020B0503030403020204" pitchFamily="34" charset="0"/>
              </a:rPr>
              <a:t>Check the Search Functionality</a:t>
            </a:r>
            <a:endParaRPr lang="en-US" b="1" i="0" dirty="0">
              <a:solidFill>
                <a:srgbClr val="222222"/>
              </a:solidFill>
              <a:effectLst/>
              <a:latin typeface="Source Sans Pro" panose="020B0503030403020204" pitchFamily="34" charset="0"/>
            </a:endParaRPr>
          </a:p>
          <a:p>
            <a:r>
              <a:rPr lang="en-US" b="1" i="0" dirty="0">
                <a:solidFill>
                  <a:srgbClr val="222222"/>
                </a:solidFill>
                <a:effectLst/>
                <a:latin typeface="Source Sans Pro" panose="020B0503030403020204" pitchFamily="34" charset="0"/>
              </a:rPr>
              <a:t>Test Scenario 3: </a:t>
            </a:r>
            <a:r>
              <a:rPr lang="en-US" b="0" i="0" dirty="0">
                <a:solidFill>
                  <a:srgbClr val="222222"/>
                </a:solidFill>
                <a:effectLst/>
                <a:latin typeface="Source Sans Pro" panose="020B0503030403020204" pitchFamily="34" charset="0"/>
              </a:rPr>
              <a:t>Check the Product Description Page</a:t>
            </a:r>
          </a:p>
          <a:p>
            <a:r>
              <a:rPr lang="en-US" b="1" i="0" dirty="0">
                <a:solidFill>
                  <a:srgbClr val="222222"/>
                </a:solidFill>
                <a:effectLst/>
                <a:latin typeface="Source Sans Pro" panose="020B0503030403020204" pitchFamily="34" charset="0"/>
              </a:rPr>
              <a:t>Test Scenario 4: </a:t>
            </a:r>
            <a:r>
              <a:rPr lang="en-US" b="0" i="0" dirty="0">
                <a:solidFill>
                  <a:srgbClr val="222222"/>
                </a:solidFill>
                <a:effectLst/>
                <a:latin typeface="Source Sans Pro" panose="020B0503030403020204" pitchFamily="34" charset="0"/>
              </a:rPr>
              <a:t>Check the Payments Functionality</a:t>
            </a:r>
            <a:endParaRPr lang="en-US" dirty="0">
              <a:solidFill>
                <a:srgbClr val="222222"/>
              </a:solidFill>
              <a:latin typeface="Source Sans Pro" panose="020B0503030403020204" pitchFamily="34" charset="0"/>
            </a:endParaRPr>
          </a:p>
          <a:p>
            <a:r>
              <a:rPr lang="en-US" b="1" i="0" dirty="0">
                <a:solidFill>
                  <a:srgbClr val="222222"/>
                </a:solidFill>
                <a:effectLst/>
                <a:latin typeface="Source Sans Pro" panose="020B0503030403020204" pitchFamily="34" charset="0"/>
              </a:rPr>
              <a:t>Test Scenario 5: </a:t>
            </a:r>
            <a:r>
              <a:rPr lang="en-US" b="0" i="0" dirty="0">
                <a:solidFill>
                  <a:srgbClr val="222222"/>
                </a:solidFill>
                <a:effectLst/>
                <a:latin typeface="Source Sans Pro" panose="020B0503030403020204" pitchFamily="34" charset="0"/>
              </a:rPr>
              <a:t>Check the Order History</a:t>
            </a:r>
          </a:p>
          <a:p>
            <a:endParaRPr lang="en-US" b="0" i="0" dirty="0">
              <a:solidFill>
                <a:srgbClr val="222222"/>
              </a:solidFill>
              <a:effectLst/>
              <a:latin typeface="Source Sans Pro" panose="020B0503030403020204" pitchFamily="34" charset="0"/>
            </a:endParaRPr>
          </a:p>
          <a:p>
            <a:endParaRPr lang="en-US" b="1" i="0" dirty="0">
              <a:solidFill>
                <a:srgbClr val="222222"/>
              </a:solidFill>
              <a:effectLst/>
              <a:latin typeface="Source Sans Pro" panose="020B0503030403020204" pitchFamily="34" charset="0"/>
            </a:endParaRPr>
          </a:p>
          <a:p>
            <a:endParaRPr lang="en-US" b="1" i="0" dirty="0">
              <a:effectLst/>
              <a:latin typeface="-apple-system"/>
            </a:endParaRPr>
          </a:p>
          <a:p>
            <a:endParaRPr lang="en-US" b="1" dirty="0">
              <a:latin typeface="-apple-system"/>
            </a:endParaRPr>
          </a:p>
          <a:p>
            <a:endParaRPr lang="en-US" b="0" i="0" dirty="0">
              <a:effectLst/>
              <a:latin typeface="-apple-system"/>
            </a:endParaRPr>
          </a:p>
          <a:p>
            <a:endParaRPr lang="en-US" dirty="0">
              <a:solidFill>
                <a:srgbClr val="222222"/>
              </a:solidFill>
              <a:latin typeface="Source Sans Pro" panose="020B0503030403020204" pitchFamily="34" charset="0"/>
            </a:endParaRPr>
          </a:p>
          <a:p>
            <a:endParaRPr lang="en-IN" dirty="0"/>
          </a:p>
          <a:p>
            <a:endParaRPr lang="en-IN" dirty="0"/>
          </a:p>
        </p:txBody>
      </p:sp>
    </p:spTree>
    <p:extLst>
      <p:ext uri="{BB962C8B-B14F-4D97-AF65-F5344CB8AC3E}">
        <p14:creationId xmlns:p14="http://schemas.microsoft.com/office/powerpoint/2010/main" val="3201237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14461B-DDA7-41CC-BA98-A17BE362A489}"/>
              </a:ext>
            </a:extLst>
          </p:cNvPr>
          <p:cNvSpPr txBox="1"/>
          <p:nvPr/>
        </p:nvSpPr>
        <p:spPr>
          <a:xfrm>
            <a:off x="539262" y="1171661"/>
            <a:ext cx="10522633" cy="4247317"/>
          </a:xfrm>
          <a:prstGeom prst="rect">
            <a:avLst/>
          </a:prstGeom>
          <a:noFill/>
        </p:spPr>
        <p:txBody>
          <a:bodyPr wrap="square" rtlCol="0">
            <a:spAutoFit/>
          </a:bodyPr>
          <a:lstStyle/>
          <a:p>
            <a:pPr algn="l"/>
            <a:r>
              <a:rPr lang="en-US" b="1" i="0" dirty="0">
                <a:solidFill>
                  <a:srgbClr val="222222"/>
                </a:solidFill>
                <a:effectLst/>
                <a:latin typeface="Source Sans Pro" panose="020B0503030403020204" pitchFamily="34" charset="0"/>
              </a:rPr>
              <a:t>Test Scenarios for a Banking Site</a:t>
            </a:r>
          </a:p>
          <a:p>
            <a:pPr algn="l"/>
            <a:endParaRPr lang="en-US" b="1" i="0" dirty="0">
              <a:solidFill>
                <a:srgbClr val="222222"/>
              </a:solidFill>
              <a:effectLst/>
              <a:latin typeface="Source Sans Pro" panose="020B0503030403020204" pitchFamily="34" charset="0"/>
            </a:endParaRPr>
          </a:p>
          <a:p>
            <a:pPr algn="l"/>
            <a:r>
              <a:rPr lang="en-US" b="1" i="0" dirty="0">
                <a:solidFill>
                  <a:srgbClr val="222222"/>
                </a:solidFill>
                <a:effectLst/>
                <a:latin typeface="Source Sans Pro" panose="020B0503030403020204" pitchFamily="34" charset="0"/>
              </a:rPr>
              <a:t>Test Scenario 1</a:t>
            </a:r>
            <a:r>
              <a:rPr lang="en-US" b="0" i="0" dirty="0">
                <a:solidFill>
                  <a:srgbClr val="222222"/>
                </a:solidFill>
                <a:effectLst/>
                <a:latin typeface="Source Sans Pro" panose="020B0503030403020204" pitchFamily="34" charset="0"/>
              </a:rPr>
              <a:t>: Check the Login and Authentication Functionality</a:t>
            </a:r>
          </a:p>
          <a:p>
            <a:pPr algn="l"/>
            <a:r>
              <a:rPr lang="en-US" b="1" i="0" dirty="0">
                <a:solidFill>
                  <a:srgbClr val="222222"/>
                </a:solidFill>
                <a:effectLst/>
                <a:latin typeface="Source Sans Pro" panose="020B0503030403020204" pitchFamily="34" charset="0"/>
              </a:rPr>
              <a:t>Test Scenario 2</a:t>
            </a:r>
            <a:r>
              <a:rPr lang="en-US" b="0" i="0" dirty="0">
                <a:solidFill>
                  <a:srgbClr val="222222"/>
                </a:solidFill>
                <a:effectLst/>
                <a:latin typeface="Source Sans Pro" panose="020B0503030403020204" pitchFamily="34" charset="0"/>
              </a:rPr>
              <a:t>: Check Money Transfer can be done</a:t>
            </a:r>
          </a:p>
          <a:p>
            <a:pPr algn="l"/>
            <a:r>
              <a:rPr lang="en-US" b="1" i="0" dirty="0">
                <a:solidFill>
                  <a:srgbClr val="222222"/>
                </a:solidFill>
                <a:effectLst/>
                <a:latin typeface="Source Sans Pro" panose="020B0503030403020204" pitchFamily="34" charset="0"/>
              </a:rPr>
              <a:t>Test Scenario 3</a:t>
            </a:r>
            <a:r>
              <a:rPr lang="en-US" b="0" i="0" dirty="0">
                <a:solidFill>
                  <a:srgbClr val="222222"/>
                </a:solidFill>
                <a:effectLst/>
                <a:latin typeface="Source Sans Pro" panose="020B0503030403020204" pitchFamily="34" charset="0"/>
              </a:rPr>
              <a:t>: Check Account Statement can be viewed</a:t>
            </a:r>
          </a:p>
          <a:p>
            <a:pPr algn="l"/>
            <a:r>
              <a:rPr lang="en-US" b="1" i="0" dirty="0">
                <a:solidFill>
                  <a:srgbClr val="222222"/>
                </a:solidFill>
                <a:effectLst/>
                <a:latin typeface="Source Sans Pro" panose="020B0503030403020204" pitchFamily="34" charset="0"/>
              </a:rPr>
              <a:t>Test Scenario 4</a:t>
            </a:r>
            <a:r>
              <a:rPr lang="en-US" b="0" i="0" dirty="0">
                <a:solidFill>
                  <a:srgbClr val="222222"/>
                </a:solidFill>
                <a:effectLst/>
                <a:latin typeface="Source Sans Pro" panose="020B0503030403020204" pitchFamily="34" charset="0"/>
              </a:rPr>
              <a:t>: Check Fixed Deposit/Recurring Deposit can be created</a:t>
            </a:r>
          </a:p>
          <a:p>
            <a:endParaRPr lang="en-US" b="0" i="0" dirty="0">
              <a:solidFill>
                <a:srgbClr val="222222"/>
              </a:solidFill>
              <a:effectLst/>
              <a:latin typeface="Source Sans Pro" panose="020B0503030403020204" pitchFamily="34" charset="0"/>
            </a:endParaRPr>
          </a:p>
          <a:p>
            <a:endParaRPr lang="en-US" b="0" i="0" dirty="0">
              <a:solidFill>
                <a:srgbClr val="222222"/>
              </a:solidFill>
              <a:effectLst/>
              <a:latin typeface="Source Sans Pro" panose="020B0503030403020204" pitchFamily="34" charset="0"/>
            </a:endParaRPr>
          </a:p>
          <a:p>
            <a:endParaRPr lang="en-US" b="1" i="0" dirty="0">
              <a:solidFill>
                <a:srgbClr val="222222"/>
              </a:solidFill>
              <a:effectLst/>
              <a:latin typeface="Source Sans Pro" panose="020B0503030403020204" pitchFamily="34" charset="0"/>
            </a:endParaRPr>
          </a:p>
          <a:p>
            <a:endParaRPr lang="en-US" b="1" i="0" dirty="0">
              <a:effectLst/>
              <a:latin typeface="-apple-system"/>
            </a:endParaRPr>
          </a:p>
          <a:p>
            <a:endParaRPr lang="en-US" b="1" dirty="0">
              <a:latin typeface="-apple-system"/>
            </a:endParaRPr>
          </a:p>
          <a:p>
            <a:endParaRPr lang="en-US" b="0" i="0" dirty="0">
              <a:effectLst/>
              <a:latin typeface="-apple-system"/>
            </a:endParaRPr>
          </a:p>
          <a:p>
            <a:endParaRPr lang="en-US" dirty="0">
              <a:solidFill>
                <a:srgbClr val="222222"/>
              </a:solidFill>
              <a:latin typeface="Source Sans Pro" panose="020B0503030403020204" pitchFamily="34" charset="0"/>
            </a:endParaRPr>
          </a:p>
          <a:p>
            <a:endParaRPr lang="en-IN" dirty="0"/>
          </a:p>
          <a:p>
            <a:endParaRPr lang="en-IN" dirty="0"/>
          </a:p>
        </p:txBody>
      </p:sp>
    </p:spTree>
    <p:extLst>
      <p:ext uri="{BB962C8B-B14F-4D97-AF65-F5344CB8AC3E}">
        <p14:creationId xmlns:p14="http://schemas.microsoft.com/office/powerpoint/2010/main" val="2654244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14461B-DDA7-41CC-BA98-A17BE362A489}"/>
              </a:ext>
            </a:extLst>
          </p:cNvPr>
          <p:cNvSpPr txBox="1"/>
          <p:nvPr/>
        </p:nvSpPr>
        <p:spPr>
          <a:xfrm>
            <a:off x="539262" y="1171661"/>
            <a:ext cx="10522633" cy="4524315"/>
          </a:xfrm>
          <a:prstGeom prst="rect">
            <a:avLst/>
          </a:prstGeom>
          <a:noFill/>
        </p:spPr>
        <p:txBody>
          <a:bodyPr wrap="square" rtlCol="0">
            <a:spAutoFit/>
          </a:bodyPr>
          <a:lstStyle/>
          <a:p>
            <a:r>
              <a:rPr lang="en-IN" b="1" i="0" dirty="0">
                <a:solidFill>
                  <a:srgbClr val="222222"/>
                </a:solidFill>
                <a:effectLst/>
                <a:latin typeface="Source Sans Pro" panose="020B0503030403020204" pitchFamily="34" charset="0"/>
              </a:rPr>
              <a:t>Test Case Template :</a:t>
            </a:r>
          </a:p>
          <a:p>
            <a:endParaRPr lang="en-IN" b="1" dirty="0">
              <a:solidFill>
                <a:srgbClr val="222222"/>
              </a:solidFill>
              <a:latin typeface="Source Sans Pro" panose="020B0503030403020204" pitchFamily="34" charset="0"/>
            </a:endParaRPr>
          </a:p>
          <a:p>
            <a:r>
              <a:rPr lang="en-IN" b="1" i="0" dirty="0">
                <a:solidFill>
                  <a:srgbClr val="2D3748"/>
                </a:solidFill>
                <a:effectLst/>
                <a:latin typeface="-apple-system"/>
              </a:rPr>
              <a:t>Test Case ID</a:t>
            </a:r>
            <a:endParaRPr lang="en-IN" b="0" i="0" dirty="0">
              <a:solidFill>
                <a:srgbClr val="2D3748"/>
              </a:solidFill>
              <a:effectLst/>
              <a:latin typeface="-apple-system"/>
            </a:endParaRPr>
          </a:p>
          <a:p>
            <a:r>
              <a:rPr lang="en-IN" b="1" i="0" dirty="0">
                <a:solidFill>
                  <a:srgbClr val="2D3748"/>
                </a:solidFill>
                <a:effectLst/>
                <a:latin typeface="-apple-system"/>
              </a:rPr>
              <a:t>Test Case Description</a:t>
            </a:r>
            <a:endParaRPr lang="en-IN" b="0" i="0" dirty="0">
              <a:solidFill>
                <a:srgbClr val="2D3748"/>
              </a:solidFill>
              <a:effectLst/>
              <a:latin typeface="-apple-system"/>
            </a:endParaRPr>
          </a:p>
          <a:p>
            <a:r>
              <a:rPr lang="en-IN" b="1" i="0" dirty="0">
                <a:solidFill>
                  <a:srgbClr val="2D3748"/>
                </a:solidFill>
                <a:effectLst/>
                <a:latin typeface="-apple-system"/>
              </a:rPr>
              <a:t>Pre-Conditions</a:t>
            </a:r>
            <a:endParaRPr lang="en-IN" b="0" i="0" dirty="0">
              <a:solidFill>
                <a:srgbClr val="2D3748"/>
              </a:solidFill>
              <a:effectLst/>
              <a:latin typeface="-apple-system"/>
            </a:endParaRPr>
          </a:p>
          <a:p>
            <a:r>
              <a:rPr lang="en-IN" b="1" i="0" dirty="0">
                <a:solidFill>
                  <a:srgbClr val="2D3748"/>
                </a:solidFill>
                <a:effectLst/>
                <a:latin typeface="-apple-system"/>
              </a:rPr>
              <a:t>Test Steps</a:t>
            </a:r>
            <a:endParaRPr lang="en-IN" b="0" i="0" dirty="0">
              <a:solidFill>
                <a:srgbClr val="2D3748"/>
              </a:solidFill>
              <a:effectLst/>
              <a:latin typeface="-apple-system"/>
            </a:endParaRPr>
          </a:p>
          <a:p>
            <a:r>
              <a:rPr lang="en-IN" b="1" i="0" dirty="0">
                <a:solidFill>
                  <a:srgbClr val="2D3748"/>
                </a:solidFill>
                <a:effectLst/>
                <a:latin typeface="-apple-system"/>
              </a:rPr>
              <a:t>Test Data</a:t>
            </a:r>
            <a:endParaRPr lang="en-IN" b="0" i="0" dirty="0">
              <a:solidFill>
                <a:srgbClr val="2D3748"/>
              </a:solidFill>
              <a:effectLst/>
              <a:latin typeface="-apple-system"/>
            </a:endParaRPr>
          </a:p>
          <a:p>
            <a:r>
              <a:rPr lang="en-IN" b="1" i="0" dirty="0">
                <a:solidFill>
                  <a:srgbClr val="2D3748"/>
                </a:solidFill>
                <a:effectLst/>
                <a:latin typeface="-apple-system"/>
              </a:rPr>
              <a:t>Expected Result</a:t>
            </a:r>
            <a:endParaRPr lang="en-IN" b="0" i="0" dirty="0">
              <a:solidFill>
                <a:srgbClr val="2D3748"/>
              </a:solidFill>
              <a:effectLst/>
              <a:latin typeface="-apple-system"/>
            </a:endParaRPr>
          </a:p>
          <a:p>
            <a:r>
              <a:rPr lang="en-IN" b="1" i="0" dirty="0">
                <a:solidFill>
                  <a:srgbClr val="2D3748"/>
                </a:solidFill>
                <a:effectLst/>
                <a:latin typeface="-apple-system"/>
              </a:rPr>
              <a:t>Post Condition </a:t>
            </a:r>
          </a:p>
          <a:p>
            <a:r>
              <a:rPr lang="en-IN" b="1" i="0" dirty="0">
                <a:solidFill>
                  <a:srgbClr val="2D3748"/>
                </a:solidFill>
                <a:effectLst/>
                <a:latin typeface="-apple-system"/>
              </a:rPr>
              <a:t>Actual Result</a:t>
            </a:r>
            <a:endParaRPr lang="en-IN" b="0" i="0" dirty="0">
              <a:solidFill>
                <a:srgbClr val="2D3748"/>
              </a:solidFill>
              <a:effectLst/>
              <a:latin typeface="-apple-system"/>
            </a:endParaRPr>
          </a:p>
          <a:p>
            <a:r>
              <a:rPr lang="en-IN" b="1" i="0" dirty="0">
                <a:solidFill>
                  <a:srgbClr val="2D3748"/>
                </a:solidFill>
                <a:effectLst/>
                <a:latin typeface="-apple-system"/>
              </a:rPr>
              <a:t>Status</a:t>
            </a:r>
            <a:endParaRPr lang="en-IN" b="0" i="0" dirty="0">
              <a:solidFill>
                <a:srgbClr val="2D3748"/>
              </a:solidFill>
              <a:effectLst/>
              <a:latin typeface="-apple-system"/>
            </a:endParaRPr>
          </a:p>
          <a:p>
            <a:endParaRPr lang="en-US" b="1" i="0" dirty="0">
              <a:solidFill>
                <a:srgbClr val="222222"/>
              </a:solidFill>
              <a:effectLst/>
              <a:latin typeface="Source Sans Pro" panose="020B0503030403020204" pitchFamily="34" charset="0"/>
            </a:endParaRPr>
          </a:p>
          <a:p>
            <a:endParaRPr lang="en-US" b="0" i="0" dirty="0">
              <a:effectLst/>
              <a:latin typeface="-apple-system"/>
            </a:endParaRPr>
          </a:p>
          <a:p>
            <a:endParaRPr lang="en-US" dirty="0">
              <a:solidFill>
                <a:srgbClr val="222222"/>
              </a:solidFill>
              <a:latin typeface="Source Sans Pro" panose="020B0503030403020204" pitchFamily="34" charset="0"/>
            </a:endParaRPr>
          </a:p>
          <a:p>
            <a:endParaRPr lang="en-IN" dirty="0"/>
          </a:p>
          <a:p>
            <a:endParaRPr lang="en-IN" dirty="0"/>
          </a:p>
        </p:txBody>
      </p:sp>
    </p:spTree>
    <p:extLst>
      <p:ext uri="{BB962C8B-B14F-4D97-AF65-F5344CB8AC3E}">
        <p14:creationId xmlns:p14="http://schemas.microsoft.com/office/powerpoint/2010/main" val="704681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14461B-DDA7-41CC-BA98-A17BE362A489}"/>
              </a:ext>
            </a:extLst>
          </p:cNvPr>
          <p:cNvSpPr txBox="1"/>
          <p:nvPr/>
        </p:nvSpPr>
        <p:spPr>
          <a:xfrm>
            <a:off x="539262" y="1171661"/>
            <a:ext cx="10522633" cy="6186309"/>
          </a:xfrm>
          <a:prstGeom prst="rect">
            <a:avLst/>
          </a:prstGeom>
          <a:noFill/>
        </p:spPr>
        <p:txBody>
          <a:bodyPr wrap="square" rtlCol="0">
            <a:spAutoFit/>
          </a:bodyPr>
          <a:lstStyle/>
          <a:p>
            <a:r>
              <a:rPr lang="en-US" b="1" i="0" dirty="0">
                <a:effectLst/>
                <a:latin typeface="-apple-system"/>
              </a:rPr>
              <a:t>Best Practices To Write Good Test Case</a:t>
            </a:r>
            <a:endParaRPr lang="en-US" b="0" i="0" dirty="0">
              <a:effectLst/>
              <a:latin typeface="-apple-system"/>
            </a:endParaRPr>
          </a:p>
          <a:p>
            <a:endParaRPr lang="en-US" b="1"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dirty="0">
                <a:solidFill>
                  <a:srgbClr val="2D3748"/>
                </a:solidFill>
                <a:latin typeface="-apple-system"/>
              </a:rPr>
              <a:t>Easy to understand and execute</a:t>
            </a:r>
          </a:p>
          <a:p>
            <a:pPr algn="l">
              <a:buFont typeface="Arial" panose="020B0604020202020204" pitchFamily="34" charset="0"/>
              <a:buChar char="•"/>
            </a:pPr>
            <a:r>
              <a:rPr lang="en-US" dirty="0">
                <a:solidFill>
                  <a:srgbClr val="2D3748"/>
                </a:solidFill>
                <a:latin typeface="-apple-system"/>
              </a:rPr>
              <a:t>Create Test Cases with End User’s perspective</a:t>
            </a:r>
          </a:p>
          <a:p>
            <a:pPr algn="l">
              <a:buFont typeface="Arial" panose="020B0604020202020204" pitchFamily="34" charset="0"/>
              <a:buChar char="•"/>
            </a:pPr>
            <a:r>
              <a:rPr lang="en-US" dirty="0">
                <a:solidFill>
                  <a:srgbClr val="2D3748"/>
                </a:solidFill>
                <a:latin typeface="-apple-system"/>
              </a:rPr>
              <a:t>Use unique test case id</a:t>
            </a:r>
          </a:p>
          <a:p>
            <a:pPr algn="l">
              <a:buFont typeface="Arial" panose="020B0604020202020204" pitchFamily="34" charset="0"/>
              <a:buChar char="•"/>
            </a:pPr>
            <a:r>
              <a:rPr lang="en-IN" dirty="0">
                <a:solidFill>
                  <a:srgbClr val="2D3748"/>
                </a:solidFill>
                <a:latin typeface="-apple-system"/>
              </a:rPr>
              <a:t> Avoid test case repetition</a:t>
            </a:r>
            <a:endParaRPr lang="en-US" dirty="0">
              <a:solidFill>
                <a:srgbClr val="2D3748"/>
              </a:solidFill>
              <a:latin typeface="-apple-system"/>
            </a:endParaRPr>
          </a:p>
          <a:p>
            <a:pPr algn="l">
              <a:buFont typeface="Arial" panose="020B0604020202020204" pitchFamily="34" charset="0"/>
              <a:buChar char="•"/>
            </a:pPr>
            <a:r>
              <a:rPr lang="en-IN" dirty="0">
                <a:solidFill>
                  <a:srgbClr val="2D3748"/>
                </a:solidFill>
                <a:latin typeface="-apple-system"/>
              </a:rPr>
              <a:t>Do not Assume</a:t>
            </a:r>
            <a:endParaRPr lang="en-US" dirty="0">
              <a:solidFill>
                <a:srgbClr val="2D3748"/>
              </a:solidFill>
              <a:latin typeface="-apple-system"/>
            </a:endParaRPr>
          </a:p>
          <a:p>
            <a:pPr algn="l">
              <a:buFont typeface="Arial" panose="020B0604020202020204" pitchFamily="34" charset="0"/>
              <a:buChar char="•"/>
            </a:pPr>
            <a:r>
              <a:rPr lang="en-IN" dirty="0">
                <a:solidFill>
                  <a:srgbClr val="2D3748"/>
                </a:solidFill>
                <a:latin typeface="-apple-system"/>
              </a:rPr>
              <a:t>Ensure 100% Coverage</a:t>
            </a:r>
            <a:endParaRPr lang="en-US" dirty="0">
              <a:solidFill>
                <a:srgbClr val="2D3748"/>
              </a:solidFill>
              <a:latin typeface="-apple-system"/>
            </a:endParaRPr>
          </a:p>
          <a:p>
            <a:pPr algn="l">
              <a:buFont typeface="Arial" panose="020B0604020202020204" pitchFamily="34" charset="0"/>
              <a:buChar char="•"/>
            </a:pPr>
            <a:r>
              <a:rPr lang="en-US" dirty="0">
                <a:solidFill>
                  <a:srgbClr val="2D3748"/>
                </a:solidFill>
                <a:latin typeface="-apple-system"/>
              </a:rPr>
              <a:t>Add proper pre &amp; postconditions</a:t>
            </a:r>
          </a:p>
          <a:p>
            <a:pPr algn="l">
              <a:buFont typeface="Arial" panose="020B0604020202020204" pitchFamily="34" charset="0"/>
              <a:buChar char="•"/>
            </a:pPr>
            <a:r>
              <a:rPr lang="en-US" dirty="0">
                <a:solidFill>
                  <a:srgbClr val="2D3748"/>
                </a:solidFill>
                <a:latin typeface="-apple-system"/>
              </a:rPr>
              <a:t>Specify the exact expected result</a:t>
            </a:r>
          </a:p>
          <a:p>
            <a:pPr algn="l">
              <a:buFont typeface="Arial" panose="020B0604020202020204" pitchFamily="34" charset="0"/>
              <a:buChar char="•"/>
            </a:pPr>
            <a:r>
              <a:rPr lang="en-US" dirty="0">
                <a:solidFill>
                  <a:srgbClr val="2D3748"/>
                </a:solidFill>
                <a:latin typeface="-apple-system"/>
              </a:rPr>
              <a:t>Test cases should be reusable &amp; maintainable</a:t>
            </a:r>
          </a:p>
          <a:p>
            <a:pPr algn="l">
              <a:buFont typeface="Arial" panose="020B0604020202020204" pitchFamily="34" charset="0"/>
              <a:buChar char="•"/>
            </a:pPr>
            <a:r>
              <a:rPr lang="en-US" dirty="0">
                <a:solidFill>
                  <a:srgbClr val="2D3748"/>
                </a:solidFill>
                <a:latin typeface="-apple-system"/>
              </a:rPr>
              <a:t>Utilize testing techniques</a:t>
            </a:r>
          </a:p>
          <a:p>
            <a:pPr lvl="1">
              <a:buFont typeface="Arial" panose="020B0604020202020204" pitchFamily="34" charset="0"/>
              <a:buChar char="•"/>
            </a:pPr>
            <a:r>
              <a:rPr lang="en-IN" dirty="0">
                <a:solidFill>
                  <a:srgbClr val="2D3748"/>
                </a:solidFill>
                <a:latin typeface="-apple-system"/>
              </a:rPr>
              <a:t>Boundary Value Analysis (BVA)</a:t>
            </a:r>
            <a:endParaRPr lang="en-US" dirty="0">
              <a:solidFill>
                <a:srgbClr val="2D3748"/>
              </a:solidFill>
              <a:latin typeface="-apple-system"/>
            </a:endParaRPr>
          </a:p>
          <a:p>
            <a:pPr lvl="1">
              <a:buFont typeface="Arial" panose="020B0604020202020204" pitchFamily="34" charset="0"/>
              <a:buChar char="•"/>
            </a:pPr>
            <a:r>
              <a:rPr lang="en-IN" dirty="0">
                <a:solidFill>
                  <a:srgbClr val="2D3748"/>
                </a:solidFill>
                <a:latin typeface="-apple-system"/>
              </a:rPr>
              <a:t>Equivalence Partition (EP)</a:t>
            </a:r>
            <a:endParaRPr lang="en-US" dirty="0">
              <a:solidFill>
                <a:srgbClr val="2D3748"/>
              </a:solidFill>
              <a:latin typeface="-apple-system"/>
            </a:endParaRPr>
          </a:p>
          <a:p>
            <a:pPr lvl="1">
              <a:buFont typeface="Arial" panose="020B0604020202020204" pitchFamily="34" charset="0"/>
              <a:buChar char="•"/>
            </a:pPr>
            <a:r>
              <a:rPr lang="en-IN" dirty="0">
                <a:solidFill>
                  <a:srgbClr val="2D3748"/>
                </a:solidFill>
                <a:latin typeface="-apple-system"/>
              </a:rPr>
              <a:t>State Transition Technique:</a:t>
            </a:r>
            <a:endParaRPr lang="en-US" dirty="0">
              <a:solidFill>
                <a:srgbClr val="2D3748"/>
              </a:solidFill>
              <a:latin typeface="-apple-system"/>
            </a:endParaRPr>
          </a:p>
          <a:p>
            <a:pPr lvl="1">
              <a:buFont typeface="Arial" panose="020B0604020202020204" pitchFamily="34" charset="0"/>
              <a:buChar char="•"/>
            </a:pPr>
            <a:r>
              <a:rPr lang="en-IN" dirty="0">
                <a:solidFill>
                  <a:srgbClr val="2D3748"/>
                </a:solidFill>
                <a:latin typeface="-apple-system"/>
              </a:rPr>
              <a:t>Error Guessing Technique</a:t>
            </a:r>
            <a:endParaRPr lang="en-US" dirty="0">
              <a:solidFill>
                <a:srgbClr val="2D3748"/>
              </a:solidFill>
              <a:latin typeface="-apple-system"/>
            </a:endParaRPr>
          </a:p>
          <a:p>
            <a:pPr algn="l">
              <a:buFont typeface="Arial" panose="020B0604020202020204" pitchFamily="34" charset="0"/>
              <a:buChar char="•"/>
            </a:pPr>
            <a:r>
              <a:rPr lang="en-US" dirty="0">
                <a:solidFill>
                  <a:srgbClr val="2D3748"/>
                </a:solidFill>
                <a:latin typeface="-apple-system"/>
              </a:rPr>
              <a:t>Get peer review</a:t>
            </a:r>
          </a:p>
          <a:p>
            <a:endParaRPr lang="en-US" b="1" i="0" dirty="0">
              <a:solidFill>
                <a:srgbClr val="222222"/>
              </a:solidFill>
              <a:effectLst/>
              <a:latin typeface="Source Sans Pro" panose="020B0503030403020204" pitchFamily="34" charset="0"/>
            </a:endParaRPr>
          </a:p>
          <a:p>
            <a:endParaRPr lang="en-US" b="0" i="0" dirty="0">
              <a:effectLst/>
              <a:latin typeface="-apple-system"/>
            </a:endParaRPr>
          </a:p>
          <a:p>
            <a:endParaRPr lang="en-US" dirty="0">
              <a:solidFill>
                <a:srgbClr val="222222"/>
              </a:solidFill>
              <a:latin typeface="Source Sans Pro" panose="020B0503030403020204" pitchFamily="34" charset="0"/>
            </a:endParaRPr>
          </a:p>
          <a:p>
            <a:endParaRPr lang="en-IN" dirty="0"/>
          </a:p>
          <a:p>
            <a:endParaRPr lang="en-IN" dirty="0"/>
          </a:p>
        </p:txBody>
      </p:sp>
    </p:spTree>
    <p:extLst>
      <p:ext uri="{BB962C8B-B14F-4D97-AF65-F5344CB8AC3E}">
        <p14:creationId xmlns:p14="http://schemas.microsoft.com/office/powerpoint/2010/main" val="465679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14461B-DDA7-41CC-BA98-A17BE362A489}"/>
              </a:ext>
            </a:extLst>
          </p:cNvPr>
          <p:cNvSpPr txBox="1"/>
          <p:nvPr/>
        </p:nvSpPr>
        <p:spPr>
          <a:xfrm>
            <a:off x="539262" y="1171661"/>
            <a:ext cx="10522633" cy="5909310"/>
          </a:xfrm>
          <a:prstGeom prst="rect">
            <a:avLst/>
          </a:prstGeom>
          <a:noFill/>
        </p:spPr>
        <p:txBody>
          <a:bodyPr wrap="square" rtlCol="0">
            <a:spAutoFit/>
          </a:bodyPr>
          <a:lstStyle/>
          <a:p>
            <a:r>
              <a:rPr lang="en-IN" b="1" i="0" dirty="0">
                <a:solidFill>
                  <a:srgbClr val="222222"/>
                </a:solidFill>
                <a:effectLst/>
                <a:latin typeface="Source Sans Pro" panose="020B0503030403020204" pitchFamily="34" charset="0"/>
              </a:rPr>
              <a:t>Test Case Management Tools</a:t>
            </a:r>
          </a:p>
          <a:p>
            <a:endParaRPr lang="en-US" b="0" i="0" dirty="0">
              <a:effectLst/>
              <a:latin typeface="-apple-system"/>
            </a:endParaRPr>
          </a:p>
          <a:p>
            <a:endParaRPr lang="en-US" b="1" i="0" dirty="0">
              <a:solidFill>
                <a:srgbClr val="222222"/>
              </a:solidFill>
              <a:effectLst/>
              <a:latin typeface="Source Sans Pro" panose="020B0503030403020204" pitchFamily="34" charset="0"/>
            </a:endParaRPr>
          </a:p>
          <a:p>
            <a:pPr algn="l">
              <a:buFont typeface="+mj-lt"/>
              <a:buAutoNum type="arabicPeriod"/>
            </a:pPr>
            <a:r>
              <a:rPr lang="en-US" b="1" i="0" dirty="0">
                <a:solidFill>
                  <a:srgbClr val="222222"/>
                </a:solidFill>
                <a:effectLst/>
                <a:latin typeface="Source Sans Pro" panose="020B0503030403020204" pitchFamily="34" charset="0"/>
              </a:rPr>
              <a:t>For documenting Test Cases:  </a:t>
            </a:r>
            <a:r>
              <a:rPr lang="en-US" b="0" i="0" dirty="0">
                <a:solidFill>
                  <a:srgbClr val="222222"/>
                </a:solidFill>
                <a:effectLst/>
                <a:latin typeface="Source Sans Pro" panose="020B0503030403020204" pitchFamily="34" charset="0"/>
              </a:rPr>
              <a:t>With tools, you can expedite Test Case creation with use of templates</a:t>
            </a:r>
          </a:p>
          <a:p>
            <a:pPr algn="l">
              <a:buFont typeface="+mj-lt"/>
              <a:buAutoNum type="arabicPeriod"/>
            </a:pPr>
            <a:endParaRPr lang="en-US" b="1" i="0" dirty="0">
              <a:solidFill>
                <a:srgbClr val="222222"/>
              </a:solidFill>
              <a:effectLst/>
              <a:latin typeface="Source Sans Pro" panose="020B0503030403020204" pitchFamily="34" charset="0"/>
            </a:endParaRPr>
          </a:p>
          <a:p>
            <a:pPr algn="l">
              <a:buFont typeface="+mj-lt"/>
              <a:buAutoNum type="arabicPeriod"/>
            </a:pPr>
            <a:r>
              <a:rPr lang="en-US" b="1" i="0" dirty="0">
                <a:solidFill>
                  <a:srgbClr val="222222"/>
                </a:solidFill>
                <a:effectLst/>
                <a:latin typeface="Source Sans Pro" panose="020B0503030403020204" pitchFamily="34" charset="0"/>
              </a:rPr>
              <a:t>Execute the Test Case and Record the results: </a:t>
            </a:r>
            <a:r>
              <a:rPr lang="en-US" b="0" i="0" dirty="0">
                <a:solidFill>
                  <a:srgbClr val="222222"/>
                </a:solidFill>
                <a:effectLst/>
                <a:latin typeface="Source Sans Pro" panose="020B0503030403020204" pitchFamily="34" charset="0"/>
              </a:rPr>
              <a:t>Test Case can be executed through the tools and results obtained can be easily recorded.</a:t>
            </a:r>
          </a:p>
          <a:p>
            <a:pPr algn="l">
              <a:buFont typeface="+mj-lt"/>
              <a:buAutoNum type="arabicPeriod"/>
            </a:pPr>
            <a:endParaRPr lang="en-US" b="1" i="0" dirty="0">
              <a:solidFill>
                <a:srgbClr val="222222"/>
              </a:solidFill>
              <a:effectLst/>
              <a:latin typeface="Source Sans Pro" panose="020B0503030403020204" pitchFamily="34" charset="0"/>
            </a:endParaRPr>
          </a:p>
          <a:p>
            <a:pPr algn="l">
              <a:buFont typeface="+mj-lt"/>
              <a:buAutoNum type="arabicPeriod"/>
            </a:pPr>
            <a:r>
              <a:rPr lang="en-US" b="1" i="0" dirty="0">
                <a:solidFill>
                  <a:srgbClr val="222222"/>
                </a:solidFill>
                <a:effectLst/>
                <a:latin typeface="Source Sans Pro" panose="020B0503030403020204" pitchFamily="34" charset="0"/>
              </a:rPr>
              <a:t>Automate the Defect Tracking: </a:t>
            </a:r>
            <a:r>
              <a:rPr lang="en-US" b="0" i="0" dirty="0">
                <a:solidFill>
                  <a:srgbClr val="222222"/>
                </a:solidFill>
                <a:effectLst/>
                <a:latin typeface="Source Sans Pro" panose="020B0503030403020204" pitchFamily="34" charset="0"/>
              </a:rPr>
              <a:t>Failed tests are automatically linked to the bug tracker, which in turn can be assigned to the developers and can be tracked by email notifications.</a:t>
            </a:r>
          </a:p>
          <a:p>
            <a:pPr algn="l">
              <a:buFont typeface="+mj-lt"/>
              <a:buAutoNum type="arabicPeriod"/>
            </a:pPr>
            <a:endParaRPr lang="en-US" b="1" i="0" dirty="0">
              <a:solidFill>
                <a:srgbClr val="222222"/>
              </a:solidFill>
              <a:effectLst/>
              <a:latin typeface="Source Sans Pro" panose="020B0503030403020204" pitchFamily="34" charset="0"/>
            </a:endParaRPr>
          </a:p>
          <a:p>
            <a:pPr algn="l">
              <a:buFont typeface="+mj-lt"/>
              <a:buAutoNum type="arabicPeriod"/>
            </a:pPr>
            <a:r>
              <a:rPr lang="en-US" b="1" i="0" dirty="0">
                <a:solidFill>
                  <a:srgbClr val="222222"/>
                </a:solidFill>
                <a:effectLst/>
                <a:latin typeface="Source Sans Pro" panose="020B0503030403020204" pitchFamily="34" charset="0"/>
              </a:rPr>
              <a:t>Traceability: </a:t>
            </a:r>
            <a:r>
              <a:rPr lang="en-US" b="0" i="0" dirty="0">
                <a:solidFill>
                  <a:srgbClr val="222222"/>
                </a:solidFill>
                <a:effectLst/>
                <a:latin typeface="Source Sans Pro" panose="020B0503030403020204" pitchFamily="34" charset="0"/>
              </a:rPr>
              <a:t>Requirements, Test cases, Execution of Test cases are all interlinked through the tools, and each case can be traced to each other to check test coverage.</a:t>
            </a:r>
          </a:p>
          <a:p>
            <a:pPr algn="l">
              <a:buFont typeface="+mj-lt"/>
              <a:buAutoNum type="arabicPeriod"/>
            </a:pPr>
            <a:endParaRPr lang="en-US" b="1" i="0">
              <a:solidFill>
                <a:srgbClr val="222222"/>
              </a:solidFill>
              <a:effectLst/>
              <a:latin typeface="Source Sans Pro" panose="020B0503030403020204" pitchFamily="34" charset="0"/>
            </a:endParaRPr>
          </a:p>
          <a:p>
            <a:pPr algn="l">
              <a:buFont typeface="+mj-lt"/>
              <a:buAutoNum type="arabicPeriod"/>
            </a:pPr>
            <a:r>
              <a:rPr lang="en-US" b="1" i="0" dirty="0">
                <a:solidFill>
                  <a:srgbClr val="222222"/>
                </a:solidFill>
                <a:effectLst/>
                <a:latin typeface="Source Sans Pro" panose="020B0503030403020204" pitchFamily="34" charset="0"/>
              </a:rPr>
              <a:t>Protecting Test Cases:</a:t>
            </a:r>
            <a:r>
              <a:rPr lang="en-US" b="0" i="0" dirty="0">
                <a:solidFill>
                  <a:srgbClr val="222222"/>
                </a:solidFill>
                <a:effectLst/>
                <a:latin typeface="Source Sans Pro" panose="020B0503030403020204" pitchFamily="34" charset="0"/>
              </a:rPr>
              <a:t> Test cases should be reusable and should be protected from being lost or corrupted due to poor version control. Test Case Management Tools offer features like</a:t>
            </a:r>
          </a:p>
          <a:p>
            <a:endParaRPr lang="en-US" b="1" i="0" dirty="0">
              <a:solidFill>
                <a:srgbClr val="222222"/>
              </a:solidFill>
              <a:effectLst/>
              <a:latin typeface="Source Sans Pro" panose="020B0503030403020204" pitchFamily="34" charset="0"/>
            </a:endParaRPr>
          </a:p>
          <a:p>
            <a:endParaRPr lang="en-US" b="0" i="0" dirty="0">
              <a:effectLst/>
              <a:latin typeface="-apple-system"/>
            </a:endParaRPr>
          </a:p>
          <a:p>
            <a:endParaRPr lang="en-US" dirty="0">
              <a:solidFill>
                <a:srgbClr val="222222"/>
              </a:solidFill>
              <a:latin typeface="Source Sans Pro" panose="020B0503030403020204" pitchFamily="34" charset="0"/>
            </a:endParaRPr>
          </a:p>
          <a:p>
            <a:endParaRPr lang="en-IN" dirty="0"/>
          </a:p>
          <a:p>
            <a:endParaRPr lang="en-IN" dirty="0"/>
          </a:p>
        </p:txBody>
      </p:sp>
    </p:spTree>
    <p:extLst>
      <p:ext uri="{BB962C8B-B14F-4D97-AF65-F5344CB8AC3E}">
        <p14:creationId xmlns:p14="http://schemas.microsoft.com/office/powerpoint/2010/main" val="34865897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1279</TotalTime>
  <Words>855</Words>
  <Application>Microsoft Office PowerPoint</Application>
  <PresentationFormat>Widescreen</PresentationFormat>
  <Paragraphs>121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Arial</vt:lpstr>
      <vt:lpstr>Source Sans Pro</vt:lpstr>
      <vt:lpstr>Trebuchet MS</vt:lpstr>
      <vt:lpstr>Wingdings 3</vt:lpstr>
      <vt:lpstr>Facet</vt:lpstr>
      <vt:lpstr>Software Testing - Basics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 </dc:title>
  <dc:creator>Nagaraju Dasam</dc:creator>
  <cp:lastModifiedBy>Nagaraju Dasam</cp:lastModifiedBy>
  <cp:revision>48</cp:revision>
  <dcterms:created xsi:type="dcterms:W3CDTF">2021-08-09T16:42:06Z</dcterms:created>
  <dcterms:modified xsi:type="dcterms:W3CDTF">2021-08-11T13:47:59Z</dcterms:modified>
</cp:coreProperties>
</file>