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9" r:id="rId3"/>
    <p:sldId id="261" r:id="rId4"/>
    <p:sldId id="262" r:id="rId5"/>
    <p:sldId id="263" r:id="rId6"/>
    <p:sldId id="264" r:id="rId7"/>
    <p:sldId id="266" r:id="rId8"/>
    <p:sldId id="265"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32FF8B-4B2F-4403-BFC6-21D18B693AF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3849574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208195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96917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2649460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7046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394731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2FF8B-4B2F-4403-BFC6-21D18B693AF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3128721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2FF8B-4B2F-4403-BFC6-21D18B693AF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306725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2FF8B-4B2F-4403-BFC6-21D18B693AF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415485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2FF8B-4B2F-4403-BFC6-21D18B693AFC}" type="datetimeFigureOut">
              <a:rPr lang="en-IN" smtClean="0"/>
              <a:t>10-08-2021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391414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2FF8B-4B2F-4403-BFC6-21D18B693AFC}"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73469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2FF8B-4B2F-4403-BFC6-21D18B693AFC}" type="datetimeFigureOut">
              <a:rPr lang="en-IN" smtClean="0"/>
              <a:t>10-08-2021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72725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32FF8B-4B2F-4403-BFC6-21D18B693AFC}" type="datetimeFigureOut">
              <a:rPr lang="en-IN" smtClean="0"/>
              <a:t>10-08-2021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9642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2FF8B-4B2F-4403-BFC6-21D18B693AFC}" type="datetimeFigureOut">
              <a:rPr lang="en-IN" smtClean="0"/>
              <a:t>10-08-2021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228694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2FF8B-4B2F-4403-BFC6-21D18B693AFC}"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5026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2FF8B-4B2F-4403-BFC6-21D18B693AFC}" type="datetimeFigureOut">
              <a:rPr lang="en-IN" smtClean="0"/>
              <a:t>10-08-2021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A4D81-38C1-4B4A-90EE-CA1C27321D8D}" type="slidenum">
              <a:rPr lang="en-IN" smtClean="0"/>
              <a:t>‹#›</a:t>
            </a:fld>
            <a:endParaRPr lang="en-IN"/>
          </a:p>
        </p:txBody>
      </p:sp>
    </p:spTree>
    <p:extLst>
      <p:ext uri="{BB962C8B-B14F-4D97-AF65-F5344CB8AC3E}">
        <p14:creationId xmlns:p14="http://schemas.microsoft.com/office/powerpoint/2010/main" val="286727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32FF8B-4B2F-4403-BFC6-21D18B693AFC}" type="datetimeFigureOut">
              <a:rPr lang="en-IN" smtClean="0"/>
              <a:t>10-08-2021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9A4D81-38C1-4B4A-90EE-CA1C27321D8D}" type="slidenum">
              <a:rPr lang="en-IN" smtClean="0"/>
              <a:t>‹#›</a:t>
            </a:fld>
            <a:endParaRPr lang="en-IN"/>
          </a:p>
        </p:txBody>
      </p:sp>
    </p:spTree>
    <p:extLst>
      <p:ext uri="{BB962C8B-B14F-4D97-AF65-F5344CB8AC3E}">
        <p14:creationId xmlns:p14="http://schemas.microsoft.com/office/powerpoint/2010/main" val="3477737725"/>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softwaretestingmaterial.com/smoke-testing-vs-sanity-testing/" TargetMode="External"/><Relationship Id="rId2" Type="http://schemas.openxmlformats.org/officeDocument/2006/relationships/hyperlink" Target="https://www.softwaretestingmaterial.com/requirements-traceability-matrix/"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softwaretestingmaterial.com/retesting/" TargetMode="External"/><Relationship Id="rId2" Type="http://schemas.openxmlformats.org/officeDocument/2006/relationships/hyperlink" Target="https://www.softwaretestingmaterial.com/popular-defect-tracking-tools/" TargetMode="External"/><Relationship Id="rId1" Type="http://schemas.openxmlformats.org/officeDocument/2006/relationships/slideLayout" Target="../slideLayouts/slideLayout1.xml"/><Relationship Id="rId6" Type="http://schemas.openxmlformats.org/officeDocument/2006/relationships/hyperlink" Target="https://www.softwaretestingmaterial.com/test-deliverables/" TargetMode="External"/><Relationship Id="rId5" Type="http://schemas.openxmlformats.org/officeDocument/2006/relationships/hyperlink" Target="https://www.softwaretestingmaterial.com/requirements-traceability-matrix/" TargetMode="External"/><Relationship Id="rId4" Type="http://schemas.openxmlformats.org/officeDocument/2006/relationships/hyperlink" Target="https://www.softwaretestingmaterial.com/bug-life-cyc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uru99.com/performance-testing.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softwaretestingmaterial.com/load-testing-tutorial/" TargetMode="External"/><Relationship Id="rId2" Type="http://schemas.openxmlformats.org/officeDocument/2006/relationships/hyperlink" Target="https://www.softwaretestingmaterial.com/performance-testing-tutoria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D747-A6B1-4105-B36F-B53F6E96EDBF}"/>
              </a:ext>
            </a:extLst>
          </p:cNvPr>
          <p:cNvSpPr>
            <a:spLocks noGrp="1"/>
          </p:cNvSpPr>
          <p:nvPr>
            <p:ph type="ctrTitle"/>
          </p:nvPr>
        </p:nvSpPr>
        <p:spPr>
          <a:xfrm>
            <a:off x="1507067" y="2207586"/>
            <a:ext cx="7766936" cy="1646302"/>
          </a:xfrm>
        </p:spPr>
        <p:txBody>
          <a:bodyPr>
            <a:normAutofit/>
          </a:bodyPr>
          <a:lstStyle/>
          <a:p>
            <a:r>
              <a:rPr lang="en-IN" sz="4400" b="1" i="0" dirty="0">
                <a:solidFill>
                  <a:srgbClr val="222222"/>
                </a:solidFill>
                <a:effectLst/>
                <a:latin typeface="Source Sans Pro" panose="020B0503030403020204" pitchFamily="34" charset="0"/>
              </a:rPr>
              <a:t>Software Testing - Basics</a:t>
            </a:r>
            <a:br>
              <a:rPr lang="en-IN" b="1" i="0" dirty="0">
                <a:solidFill>
                  <a:srgbClr val="222222"/>
                </a:solidFill>
                <a:effectLst/>
                <a:latin typeface="Source Sans Pro" panose="020B0503030403020204" pitchFamily="34" charset="0"/>
              </a:rPr>
            </a:br>
            <a:endParaRPr lang="en-IN" dirty="0"/>
          </a:p>
        </p:txBody>
      </p:sp>
    </p:spTree>
    <p:extLst>
      <p:ext uri="{BB962C8B-B14F-4D97-AF65-F5344CB8AC3E}">
        <p14:creationId xmlns:p14="http://schemas.microsoft.com/office/powerpoint/2010/main" val="2775630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834683" y="295421"/>
            <a:ext cx="10522633" cy="8525411"/>
          </a:xfrm>
          <a:prstGeom prst="rect">
            <a:avLst/>
          </a:prstGeom>
          <a:noFill/>
        </p:spPr>
        <p:txBody>
          <a:bodyPr wrap="square" rtlCol="0">
            <a:spAutoFit/>
          </a:bodyPr>
          <a:lstStyle/>
          <a:p>
            <a:r>
              <a:rPr lang="en-IN" sz="4000" b="1" i="0" dirty="0">
                <a:solidFill>
                  <a:srgbClr val="222222"/>
                </a:solidFill>
                <a:effectLst/>
                <a:latin typeface="Source Sans Pro" panose="020B0503030403020204" pitchFamily="34" charset="0"/>
              </a:rPr>
              <a:t>Software Testing Common Myths</a:t>
            </a:r>
            <a:endParaRPr lang="en-US" sz="4000" b="1" i="0" dirty="0">
              <a:effectLst/>
              <a:latin typeface="Calibri" panose="020F0502020204030204" pitchFamily="34" charset="0"/>
              <a:cs typeface="Calibri" panose="020F0502020204030204" pitchFamily="34" charset="0"/>
            </a:endParaRPr>
          </a:p>
          <a:p>
            <a:endParaRPr lang="en-US" sz="4000" b="1" dirty="0">
              <a:latin typeface="Calibri" panose="020F0502020204030204" pitchFamily="34" charset="0"/>
              <a:cs typeface="Calibri" panose="020F0502020204030204" pitchFamily="34" charset="0"/>
            </a:endParaRPr>
          </a:p>
          <a:p>
            <a:pPr algn="l">
              <a:buFont typeface="+mj-lt"/>
              <a:buAutoNum type="arabicPeriod"/>
            </a:pPr>
            <a:r>
              <a:rPr lang="en-US" b="0" i="0" dirty="0">
                <a:solidFill>
                  <a:srgbClr val="C09853"/>
                </a:solidFill>
                <a:effectLst/>
                <a:latin typeface="Source Sans Pro" panose="020B0503030403020204" pitchFamily="34" charset="0"/>
              </a:rPr>
              <a:t>Software Testing as a Career pays Less Developers are more respected as compared to Testers</a:t>
            </a:r>
          </a:p>
          <a:p>
            <a:pPr algn="l">
              <a:buFont typeface="+mj-lt"/>
              <a:buAutoNum type="arabicPeriod"/>
            </a:pPr>
            <a:endParaRPr lang="en-IN" b="0" i="0" dirty="0">
              <a:solidFill>
                <a:srgbClr val="C09853"/>
              </a:solidFill>
              <a:effectLst/>
              <a:latin typeface="Source Sans Pro" panose="020B0503030403020204" pitchFamily="34" charset="0"/>
            </a:endParaRPr>
          </a:p>
          <a:p>
            <a:pPr algn="l">
              <a:buFont typeface="+mj-lt"/>
              <a:buAutoNum type="arabicPeriod"/>
            </a:pPr>
            <a:r>
              <a:rPr lang="en-IN" b="0" i="0" dirty="0">
                <a:solidFill>
                  <a:srgbClr val="C09853"/>
                </a:solidFill>
                <a:effectLst/>
                <a:latin typeface="Source Sans Pro" panose="020B0503030403020204" pitchFamily="34" charset="0"/>
              </a:rPr>
              <a:t>Software Testing is Boring</a:t>
            </a:r>
            <a:endParaRPr lang="en-IN" b="0" i="0" dirty="0">
              <a:solidFill>
                <a:srgbClr val="2D3748"/>
              </a:solidFill>
              <a:effectLst/>
              <a:latin typeface="Calibri" panose="020F0502020204030204" pitchFamily="34" charset="0"/>
              <a:cs typeface="Calibri" panose="020F0502020204030204" pitchFamily="34" charset="0"/>
            </a:endParaRPr>
          </a:p>
          <a:p>
            <a:endParaRPr lang="en-US" b="0" i="0" dirty="0">
              <a:solidFill>
                <a:srgbClr val="222222"/>
              </a:solidFill>
              <a:effectLst/>
              <a:latin typeface="Calibri" panose="020F0502020204030204" pitchFamily="34" charset="0"/>
              <a:cs typeface="Calibri" panose="020F0502020204030204" pitchFamily="34" charset="0"/>
            </a:endParaRPr>
          </a:p>
          <a:p>
            <a:r>
              <a:rPr lang="en-US" b="0" i="0" dirty="0">
                <a:solidFill>
                  <a:srgbClr val="222222"/>
                </a:solidFill>
                <a:effectLst/>
                <a:latin typeface="Calibri" panose="020F0502020204030204" pitchFamily="34" charset="0"/>
                <a:cs typeface="Calibri" panose="020F0502020204030204" pitchFamily="34" charset="0"/>
              </a:rPr>
              <a:t>Software testing is not boring. What is boring is doing the same set of tasks repeatedly. The key is to try new things</a:t>
            </a:r>
          </a:p>
          <a:p>
            <a:endParaRPr lang="en-US" dirty="0">
              <a:solidFill>
                <a:srgbClr val="222222"/>
              </a:solidFill>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b="0" i="0" dirty="0">
                <a:effectLst/>
                <a:latin typeface="Arial" panose="020B0604020202020204" pitchFamily="34" charset="0"/>
              </a:rPr>
              <a:t>Only Fully Developed Products are Tested</a:t>
            </a:r>
          </a:p>
          <a:p>
            <a:r>
              <a:rPr lang="en-IN" b="0" i="0" dirty="0">
                <a:effectLst/>
                <a:latin typeface="Arial" panose="020B0604020202020204" pitchFamily="34" charset="0"/>
              </a:rPr>
              <a:t>Complete Testing is Possible</a:t>
            </a:r>
          </a:p>
          <a:p>
            <a:r>
              <a:rPr lang="en-US" b="0" i="0" dirty="0">
                <a:effectLst/>
                <a:latin typeface="Arial" panose="020B0604020202020204" pitchFamily="34" charset="0"/>
              </a:rPr>
              <a:t>A Tested Software is Bug-Free</a:t>
            </a:r>
          </a:p>
          <a:p>
            <a:r>
              <a:rPr lang="en-US" b="0" i="0" dirty="0">
                <a:effectLst/>
                <a:latin typeface="Arial" panose="020B0604020202020204" pitchFamily="34" charset="0"/>
              </a:rPr>
              <a:t>Missed Defects are due to Testers</a:t>
            </a:r>
          </a:p>
          <a:p>
            <a:r>
              <a:rPr lang="en-US" b="0" i="0" dirty="0">
                <a:effectLst/>
                <a:latin typeface="Arial" panose="020B0604020202020204" pitchFamily="34" charset="0"/>
              </a:rPr>
              <a:t>Testers are Responsible for Quality of Product</a:t>
            </a:r>
          </a:p>
          <a:p>
            <a:r>
              <a:rPr lang="en-US" b="0" i="0" dirty="0">
                <a:effectLst/>
                <a:latin typeface="Arial" panose="020B0604020202020204" pitchFamily="34" charset="0"/>
              </a:rPr>
              <a:t>Test Automation should be used wherever possible to Reduce Time</a:t>
            </a:r>
          </a:p>
          <a:p>
            <a:r>
              <a:rPr lang="en-US" b="0" i="0" dirty="0">
                <a:effectLst/>
                <a:latin typeface="Arial" panose="020B0604020202020204" pitchFamily="34" charset="0"/>
              </a:rPr>
              <a:t>Anyone can Test a Software Application</a:t>
            </a:r>
          </a:p>
          <a:p>
            <a:r>
              <a:rPr lang="en-US" b="0" i="0" dirty="0">
                <a:effectLst/>
                <a:latin typeface="Arial" panose="020B0604020202020204" pitchFamily="34" charset="0"/>
              </a:rPr>
              <a:t>A Tester's only Task is to Find Bugs</a:t>
            </a: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pPr algn="l"/>
            <a:endParaRPr lang="en-US" dirty="0">
              <a:solidFill>
                <a:srgbClr val="2D3748"/>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222222"/>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222222"/>
              </a:solidFill>
              <a:effectLst/>
              <a:latin typeface="Calibri" panose="020F0502020204030204" pitchFamily="34" charset="0"/>
              <a:cs typeface="Calibri" panose="020F0502020204030204" pitchFamily="34" charset="0"/>
            </a:endParaRPr>
          </a:p>
          <a:p>
            <a:endParaRPr lang="en-US" dirty="0">
              <a:solidFill>
                <a:srgbClr val="222222"/>
              </a:solidFill>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263421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722141" y="856427"/>
            <a:ext cx="10522633" cy="4308872"/>
          </a:xfrm>
          <a:prstGeom prst="rect">
            <a:avLst/>
          </a:prstGeom>
          <a:noFill/>
        </p:spPr>
        <p:txBody>
          <a:bodyPr wrap="square" rtlCol="0">
            <a:spAutoFit/>
          </a:bodyPr>
          <a:lstStyle/>
          <a:p>
            <a:r>
              <a:rPr lang="en-IN" sz="4000" b="1" i="0" dirty="0">
                <a:effectLst/>
                <a:latin typeface="-apple-system"/>
              </a:rPr>
              <a:t>What is SDLC?</a:t>
            </a:r>
            <a:endParaRPr lang="en-IN" sz="4000" b="0" i="0" dirty="0">
              <a:effectLst/>
              <a:latin typeface="-apple-system"/>
            </a:endParaRPr>
          </a:p>
          <a:p>
            <a:r>
              <a:rPr lang="en-US" b="1" i="0" dirty="0">
                <a:solidFill>
                  <a:srgbClr val="2D3748"/>
                </a:solidFill>
                <a:effectLst/>
                <a:latin typeface="Calibri" panose="020F0502020204030204" pitchFamily="34" charset="0"/>
                <a:cs typeface="Calibri" panose="020F0502020204030204" pitchFamily="34" charset="0"/>
              </a:rPr>
              <a:t>Software Development Life Cycle</a:t>
            </a:r>
            <a:r>
              <a:rPr lang="en-US" b="0" i="0" dirty="0">
                <a:solidFill>
                  <a:srgbClr val="2D3748"/>
                </a:solidFill>
                <a:effectLst/>
                <a:latin typeface="Calibri" panose="020F0502020204030204" pitchFamily="34" charset="0"/>
                <a:cs typeface="Calibri" panose="020F0502020204030204" pitchFamily="34" charset="0"/>
              </a:rPr>
              <a:t> (SDLC) aims to produce a high-quality system that meets or exceeds customer expectations, works effectively and efficiently in the current and planned information technology infrastructure, and is inexpensive to maintain and cost-effective to enhance.</a:t>
            </a:r>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pPr algn="l"/>
            <a:endParaRPr lang="en-US" dirty="0">
              <a:solidFill>
                <a:srgbClr val="2D3748"/>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222222"/>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222222"/>
              </a:solidFill>
              <a:effectLst/>
              <a:latin typeface="Calibri" panose="020F0502020204030204" pitchFamily="34" charset="0"/>
              <a:cs typeface="Calibri" panose="020F0502020204030204" pitchFamily="34" charset="0"/>
            </a:endParaRPr>
          </a:p>
          <a:p>
            <a:endParaRPr lang="en-US" dirty="0">
              <a:solidFill>
                <a:srgbClr val="222222"/>
              </a:solidFill>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pic>
        <p:nvPicPr>
          <p:cNvPr id="1026" name="Picture 2" descr="SDLC - Software Development Life Cycle">
            <a:extLst>
              <a:ext uri="{FF2B5EF4-FFF2-40B4-BE49-F238E27FC236}">
                <a16:creationId xmlns:a16="http://schemas.microsoft.com/office/drawing/2014/main" id="{D7D62A8F-6C8E-486C-BCAD-0EE582AE5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130" y="2307099"/>
            <a:ext cx="6905625" cy="481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512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919089" y="1011172"/>
            <a:ext cx="10522633" cy="6524863"/>
          </a:xfrm>
          <a:prstGeom prst="rect">
            <a:avLst/>
          </a:prstGeom>
          <a:noFill/>
        </p:spPr>
        <p:txBody>
          <a:bodyPr wrap="square" rtlCol="0">
            <a:spAutoFit/>
          </a:bodyPr>
          <a:lstStyle/>
          <a:p>
            <a:r>
              <a:rPr lang="en-IN" sz="4000" b="1" i="0" dirty="0">
                <a:effectLst/>
                <a:latin typeface="-apple-system"/>
              </a:rPr>
              <a:t>What is STLC?</a:t>
            </a:r>
            <a:endParaRPr lang="en-IN" sz="4000" b="0" i="0" dirty="0">
              <a:effectLst/>
              <a:latin typeface="-apple-system"/>
            </a:endParaRPr>
          </a:p>
          <a:p>
            <a:r>
              <a:rPr lang="en-US" b="1" i="0" dirty="0">
                <a:solidFill>
                  <a:srgbClr val="222222"/>
                </a:solidFill>
                <a:effectLst/>
                <a:latin typeface="Source Sans Pro" panose="020B0503030403020204" pitchFamily="34" charset="0"/>
              </a:rPr>
              <a:t>Software Testing Life Cycle (STLC)</a:t>
            </a:r>
            <a:r>
              <a:rPr lang="en-US" b="0" i="0" dirty="0">
                <a:solidFill>
                  <a:srgbClr val="222222"/>
                </a:solidFill>
                <a:effectLst/>
                <a:latin typeface="Source Sans Pro" panose="020B0503030403020204" pitchFamily="34" charset="0"/>
              </a:rPr>
              <a:t> is a sequence of specific activities conducted during the testing process to ensure software quality goals are met. STLC involves both verification and validation activities. Contrary to popular belief, Software Testing is not just a single/isolate activity, i.e. testing. It consists of a series of activities carried out methodologically to help certify your software product.</a:t>
            </a:r>
          </a:p>
          <a:p>
            <a:endParaRPr lang="en-US" dirty="0">
              <a:solidFill>
                <a:srgbClr val="222222"/>
              </a:solidFill>
              <a:latin typeface="Source Sans Pro" panose="020B0503030403020204" pitchFamily="34" charset="0"/>
              <a:cs typeface="Calibri" panose="020F0502020204030204" pitchFamily="34" charset="0"/>
            </a:endParaRPr>
          </a:p>
          <a:p>
            <a:r>
              <a:rPr lang="en-US" b="0" i="0" dirty="0">
                <a:solidFill>
                  <a:srgbClr val="222222"/>
                </a:solidFill>
                <a:effectLst/>
                <a:latin typeface="Source Sans Pro" panose="020B0503030403020204" pitchFamily="34" charset="0"/>
                <a:cs typeface="Calibri" panose="020F0502020204030204" pitchFamily="34" charset="0"/>
              </a:rPr>
              <a:t>				</a:t>
            </a:r>
          </a:p>
          <a:p>
            <a:endParaRPr lang="en-US" dirty="0">
              <a:solidFill>
                <a:srgbClr val="222222"/>
              </a:solidFill>
              <a:latin typeface="Source Sans Pro" panose="020B050303040302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pPr algn="l"/>
            <a:endParaRPr lang="en-US" dirty="0">
              <a:solidFill>
                <a:srgbClr val="2D3748"/>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222222"/>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222222"/>
              </a:solidFill>
              <a:effectLst/>
              <a:latin typeface="Calibri" panose="020F0502020204030204" pitchFamily="34" charset="0"/>
              <a:cs typeface="Calibri" panose="020F0502020204030204" pitchFamily="34" charset="0"/>
            </a:endParaRPr>
          </a:p>
          <a:p>
            <a:endParaRPr lang="en-US" dirty="0">
              <a:solidFill>
                <a:srgbClr val="222222"/>
              </a:solidFill>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pic>
        <p:nvPicPr>
          <p:cNvPr id="2054" name="Picture 6" descr="STLC Model">
            <a:extLst>
              <a:ext uri="{FF2B5EF4-FFF2-40B4-BE49-F238E27FC236}">
                <a16:creationId xmlns:a16="http://schemas.microsoft.com/office/drawing/2014/main" id="{355EC9CF-610A-4FA5-9A4C-4CB7AB95C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386" y="3010485"/>
            <a:ext cx="6004439" cy="299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99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919089" y="1011172"/>
            <a:ext cx="11094720" cy="11079956"/>
          </a:xfrm>
          <a:prstGeom prst="rect">
            <a:avLst/>
          </a:prstGeom>
          <a:noFill/>
        </p:spPr>
        <p:txBody>
          <a:bodyPr wrap="square" rtlCol="0">
            <a:spAutoFit/>
          </a:bodyPr>
          <a:lstStyle/>
          <a:p>
            <a:r>
              <a:rPr lang="en-IN" sz="2800" b="1" i="0" dirty="0">
                <a:solidFill>
                  <a:srgbClr val="222222"/>
                </a:solidFill>
                <a:effectLst/>
                <a:latin typeface="Source Sans Pro" panose="020B0503030403020204" pitchFamily="34" charset="0"/>
              </a:rPr>
              <a:t>Requirement Analysis</a:t>
            </a:r>
          </a:p>
          <a:p>
            <a:pPr algn="l"/>
            <a:br>
              <a:rPr lang="en-US" b="1" i="0" dirty="0">
                <a:solidFill>
                  <a:srgbClr val="222222"/>
                </a:solidFill>
                <a:effectLst/>
                <a:latin typeface="Source Sans Pro" panose="020B0503030403020204" pitchFamily="34" charset="0"/>
              </a:rPr>
            </a:br>
            <a:r>
              <a:rPr lang="en-US" b="0" i="0" dirty="0">
                <a:solidFill>
                  <a:srgbClr val="2D3748"/>
                </a:solidFill>
                <a:effectLst/>
                <a:latin typeface="-apple-system"/>
              </a:rPr>
              <a:t>The entry criteria for this phase is the BRS (Business Requirement Specification) document. During this phase, the test team studies and analyzes the requirements from a testing perspective.</a:t>
            </a:r>
          </a:p>
          <a:p>
            <a:pPr algn="l"/>
            <a:r>
              <a:rPr lang="en-US" b="0" i="0" dirty="0">
                <a:solidFill>
                  <a:srgbClr val="2D3748"/>
                </a:solidFill>
                <a:effectLst/>
                <a:latin typeface="-apple-system"/>
              </a:rPr>
              <a:t>This phase helps to identify whether the requirements are testable or not. If any requirement is not testable, the test team can communicate with various stakeholders (Client, Business Analyst, Technical Leads, System Architects, </a:t>
            </a:r>
            <a:r>
              <a:rPr lang="en-US" b="0" i="0" dirty="0" err="1">
                <a:solidFill>
                  <a:srgbClr val="2D3748"/>
                </a:solidFill>
                <a:effectLst/>
                <a:latin typeface="-apple-system"/>
              </a:rPr>
              <a:t>etc</a:t>
            </a:r>
            <a:r>
              <a:rPr lang="en-US" b="0" i="0" dirty="0">
                <a:solidFill>
                  <a:srgbClr val="2D3748"/>
                </a:solidFill>
                <a:effectLst/>
                <a:latin typeface="-apple-system"/>
              </a:rPr>
              <a:t>) during this phase so that the mitigation strategy can be planned.</a:t>
            </a:r>
          </a:p>
          <a:p>
            <a:pPr algn="l"/>
            <a:r>
              <a:rPr lang="en-US" b="1" i="0" dirty="0">
                <a:solidFill>
                  <a:srgbClr val="2D3748"/>
                </a:solidFill>
                <a:effectLst/>
                <a:latin typeface="-apple-system"/>
              </a:rPr>
              <a:t>Entry Criteria:</a:t>
            </a:r>
            <a:r>
              <a:rPr lang="en-US" b="0" i="0" dirty="0">
                <a:solidFill>
                  <a:srgbClr val="2D3748"/>
                </a:solidFill>
                <a:effectLst/>
                <a:latin typeface="-apple-system"/>
              </a:rPr>
              <a:t> BRS (Business Requirement Specification)</a:t>
            </a:r>
          </a:p>
          <a:p>
            <a:pPr algn="l"/>
            <a:r>
              <a:rPr lang="en-US" b="1" i="0" dirty="0">
                <a:solidFill>
                  <a:srgbClr val="2D3748"/>
                </a:solidFill>
                <a:effectLst/>
                <a:latin typeface="-apple-system"/>
              </a:rPr>
              <a:t>Deliverables:</a:t>
            </a:r>
            <a:r>
              <a:rPr lang="en-US" b="0" i="0" dirty="0">
                <a:solidFill>
                  <a:srgbClr val="2D3748"/>
                </a:solidFill>
                <a:effectLst/>
                <a:latin typeface="-apple-system"/>
              </a:rPr>
              <a:t> List of all testable requirements, Automation feasibility report (if applicable)</a:t>
            </a:r>
          </a:p>
          <a:p>
            <a:endParaRPr lang="en-US" dirty="0">
              <a:solidFill>
                <a:srgbClr val="222222"/>
              </a:solidFill>
              <a:latin typeface="Source Sans Pro" panose="020B0503030403020204" pitchFamily="34" charset="0"/>
              <a:cs typeface="Calibri" panose="020F0502020204030204" pitchFamily="34" charset="0"/>
            </a:endParaRPr>
          </a:p>
          <a:p>
            <a:r>
              <a:rPr lang="en-IN" sz="2800" b="1" dirty="0">
                <a:solidFill>
                  <a:srgbClr val="222222"/>
                </a:solidFill>
                <a:latin typeface="Source Sans Pro" panose="020B0503030403020204" pitchFamily="34" charset="0"/>
              </a:rPr>
              <a:t>Test Planning</a:t>
            </a:r>
          </a:p>
          <a:p>
            <a:pPr algn="l"/>
            <a:r>
              <a:rPr lang="en-US" b="0" i="0" dirty="0">
                <a:solidFill>
                  <a:srgbClr val="2D3748"/>
                </a:solidFill>
                <a:effectLst/>
                <a:latin typeface="-apple-system"/>
              </a:rPr>
              <a:t>Test planning is the first step in the testing process.</a:t>
            </a:r>
          </a:p>
          <a:p>
            <a:pPr algn="l"/>
            <a:r>
              <a:rPr lang="en-US" b="0" i="0" dirty="0">
                <a:solidFill>
                  <a:srgbClr val="2D3748"/>
                </a:solidFill>
                <a:effectLst/>
                <a:latin typeface="-apple-system"/>
              </a:rPr>
              <a:t>In this phase typically Test Manager/Test Lead involves determining the effort and cost estimates for the entire project. Preparation of the Test Plan will be done based on the requirement analysis.</a:t>
            </a:r>
          </a:p>
          <a:p>
            <a:pPr algn="l"/>
            <a:r>
              <a:rPr lang="en-US" b="0" i="0" dirty="0">
                <a:solidFill>
                  <a:srgbClr val="2D3748"/>
                </a:solidFill>
                <a:effectLst/>
                <a:latin typeface="-apple-system"/>
              </a:rPr>
              <a:t>Activities like resource planning, determining roles and responsibilities, tool selection (if automation), training requirements, etc., carried out in this phase.</a:t>
            </a:r>
          </a:p>
          <a:p>
            <a:pPr algn="l"/>
            <a:r>
              <a:rPr lang="en-US" b="0" i="0" dirty="0">
                <a:solidFill>
                  <a:srgbClr val="2D3748"/>
                </a:solidFill>
                <a:effectLst/>
                <a:latin typeface="-apple-system"/>
              </a:rPr>
              <a:t>The deliverables of this phase are Test Plan &amp; Effort estimation documents.</a:t>
            </a:r>
          </a:p>
          <a:p>
            <a:pPr algn="l"/>
            <a:r>
              <a:rPr lang="en-US" b="1" i="0" dirty="0">
                <a:solidFill>
                  <a:srgbClr val="2D3748"/>
                </a:solidFill>
                <a:effectLst/>
                <a:latin typeface="-apple-system"/>
              </a:rPr>
              <a:t>Entry Criteria:</a:t>
            </a:r>
            <a:r>
              <a:rPr lang="en-US" b="0" i="0" dirty="0">
                <a:solidFill>
                  <a:srgbClr val="2D3748"/>
                </a:solidFill>
                <a:effectLst/>
                <a:latin typeface="-apple-system"/>
              </a:rPr>
              <a:t> Requirements Documents</a:t>
            </a:r>
          </a:p>
          <a:p>
            <a:pPr algn="l"/>
            <a:r>
              <a:rPr lang="en-US" b="1" i="0" dirty="0">
                <a:solidFill>
                  <a:srgbClr val="2D3748"/>
                </a:solidFill>
                <a:effectLst/>
                <a:latin typeface="-apple-system"/>
              </a:rPr>
              <a:t>Deliverables:</a:t>
            </a:r>
            <a:r>
              <a:rPr lang="en-US" b="0" i="0" dirty="0">
                <a:solidFill>
                  <a:srgbClr val="2D3748"/>
                </a:solidFill>
                <a:effectLst/>
                <a:latin typeface="-apple-system"/>
              </a:rPr>
              <a:t> Test Strategy, Test Plan, and Test Effort estimation document.</a:t>
            </a:r>
          </a:p>
          <a:p>
            <a:endParaRPr lang="en-IN" sz="2800" b="1" dirty="0">
              <a:solidFill>
                <a:srgbClr val="222222"/>
              </a:solidFill>
              <a:latin typeface="Source Sans Pro" panose="020B0503030403020204" pitchFamily="34" charset="0"/>
            </a:endParaRPr>
          </a:p>
          <a:p>
            <a:endParaRPr lang="en-US" dirty="0">
              <a:solidFill>
                <a:srgbClr val="222222"/>
              </a:solidFill>
              <a:latin typeface="Source Sans Pro" panose="020B0503030403020204" pitchFamily="34" charset="0"/>
              <a:cs typeface="Calibri" panose="020F0502020204030204" pitchFamily="34" charset="0"/>
            </a:endParaRPr>
          </a:p>
          <a:p>
            <a:endParaRPr lang="en-US" dirty="0">
              <a:solidFill>
                <a:srgbClr val="222222"/>
              </a:solidFill>
              <a:latin typeface="Source Sans Pro" panose="020B0503030403020204" pitchFamily="34" charset="0"/>
              <a:cs typeface="Calibri" panose="020F0502020204030204" pitchFamily="34" charset="0"/>
            </a:endParaRPr>
          </a:p>
          <a:p>
            <a:r>
              <a:rPr lang="en-US" b="0" i="0" dirty="0">
                <a:solidFill>
                  <a:srgbClr val="222222"/>
                </a:solidFill>
                <a:effectLst/>
                <a:latin typeface="Source Sans Pro" panose="020B0503030403020204" pitchFamily="34" charset="0"/>
                <a:cs typeface="Calibri" panose="020F0502020204030204" pitchFamily="34" charset="0"/>
              </a:rPr>
              <a:t>				</a:t>
            </a:r>
          </a:p>
          <a:p>
            <a:endParaRPr lang="en-US" dirty="0">
              <a:solidFill>
                <a:srgbClr val="222222"/>
              </a:solidFill>
              <a:latin typeface="Source Sans Pro" panose="020B050303040302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pPr algn="l"/>
            <a:endParaRPr lang="en-US" dirty="0">
              <a:solidFill>
                <a:srgbClr val="2D3748"/>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222222"/>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222222"/>
              </a:solidFill>
              <a:effectLst/>
              <a:latin typeface="Calibri" panose="020F0502020204030204" pitchFamily="34" charset="0"/>
              <a:cs typeface="Calibri" panose="020F0502020204030204" pitchFamily="34" charset="0"/>
            </a:endParaRPr>
          </a:p>
          <a:p>
            <a:endParaRPr lang="en-US" dirty="0">
              <a:solidFill>
                <a:srgbClr val="222222"/>
              </a:solidFill>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1268654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919089" y="1011172"/>
            <a:ext cx="10522633" cy="11110734"/>
          </a:xfrm>
          <a:prstGeom prst="rect">
            <a:avLst/>
          </a:prstGeom>
          <a:noFill/>
        </p:spPr>
        <p:txBody>
          <a:bodyPr wrap="square" rtlCol="0">
            <a:spAutoFit/>
          </a:bodyPr>
          <a:lstStyle/>
          <a:p>
            <a:r>
              <a:rPr lang="en-IN" sz="4000" b="1" i="0" dirty="0">
                <a:effectLst/>
                <a:latin typeface="-apple-system"/>
              </a:rPr>
              <a:t>Test Design</a:t>
            </a:r>
            <a:endParaRPr lang="en-IN" sz="4000" b="0" i="0" dirty="0">
              <a:effectLst/>
              <a:latin typeface="-apple-system"/>
            </a:endParaRPr>
          </a:p>
          <a:p>
            <a:pPr algn="l"/>
            <a:r>
              <a:rPr lang="en-US" b="0" i="0" dirty="0">
                <a:solidFill>
                  <a:srgbClr val="2D3748"/>
                </a:solidFill>
                <a:effectLst/>
                <a:latin typeface="-apple-system"/>
              </a:rPr>
              <a:t>The test team starts with test case development activity here in this phase. Testers prepares test cases, test scripts (if automation), and test data.</a:t>
            </a:r>
          </a:p>
          <a:p>
            <a:pPr algn="l"/>
            <a:r>
              <a:rPr lang="en-US" b="0" i="0" dirty="0">
                <a:solidFill>
                  <a:srgbClr val="2D3748"/>
                </a:solidFill>
                <a:effectLst/>
                <a:latin typeface="-apple-system"/>
              </a:rPr>
              <a:t>Once the test cases are ready then these test cases are reviewed by peer members or team lead.</a:t>
            </a:r>
          </a:p>
          <a:p>
            <a:pPr algn="l"/>
            <a:r>
              <a:rPr lang="en-US" b="0" i="0" dirty="0">
                <a:solidFill>
                  <a:srgbClr val="2D3748"/>
                </a:solidFill>
                <a:effectLst/>
                <a:latin typeface="-apple-system"/>
              </a:rPr>
              <a:t>Also, the test team prepares the </a:t>
            </a:r>
            <a:r>
              <a:rPr lang="en-US" dirty="0">
                <a:solidFill>
                  <a:srgbClr val="2D3748"/>
                </a:solidFill>
                <a:latin typeface="-apple-system"/>
                <a:hlinkClick r:id="rId2">
                  <a:extLst>
                    <a:ext uri="{A12FA001-AC4F-418D-AE19-62706E023703}">
                      <ahyp:hlinkClr xmlns:ahyp="http://schemas.microsoft.com/office/drawing/2018/hyperlinkcolor" val="tx"/>
                    </a:ext>
                  </a:extLst>
                </a:hlinkClick>
              </a:rPr>
              <a:t>Requirement Traceability Matrix (RTM)</a:t>
            </a:r>
            <a:r>
              <a:rPr lang="en-US" dirty="0">
                <a:solidFill>
                  <a:srgbClr val="2D3748"/>
                </a:solidFill>
                <a:latin typeface="-apple-system"/>
              </a:rPr>
              <a:t>. RTM </a:t>
            </a:r>
            <a:r>
              <a:rPr lang="en-US" b="0" i="0" dirty="0">
                <a:solidFill>
                  <a:srgbClr val="2D3748"/>
                </a:solidFill>
                <a:effectLst/>
                <a:latin typeface="-apple-system"/>
              </a:rPr>
              <a:t>traces the requirements to the test cases that are needed to verify whether the requirements are fulfilled. The deliverables of this phase are Test Cases, Test Scripts, Test Data, Requirements Traceability Matrix</a:t>
            </a:r>
          </a:p>
          <a:p>
            <a:pPr algn="l"/>
            <a:r>
              <a:rPr lang="en-US" b="1" i="0" dirty="0">
                <a:solidFill>
                  <a:srgbClr val="2D3748"/>
                </a:solidFill>
                <a:effectLst/>
                <a:latin typeface="-apple-system"/>
              </a:rPr>
              <a:t>Entry Criteria:</a:t>
            </a:r>
            <a:r>
              <a:rPr lang="en-US" b="0" i="0" dirty="0">
                <a:solidFill>
                  <a:srgbClr val="2D3748"/>
                </a:solidFill>
                <a:effectLst/>
                <a:latin typeface="-apple-system"/>
              </a:rPr>
              <a:t> Requirements Documents (Updated version of unclear or missing requirement)</a:t>
            </a:r>
          </a:p>
          <a:p>
            <a:pPr algn="l"/>
            <a:r>
              <a:rPr lang="en-US" b="1" i="0" dirty="0">
                <a:solidFill>
                  <a:srgbClr val="2D3748"/>
                </a:solidFill>
                <a:effectLst/>
                <a:latin typeface="-apple-system"/>
              </a:rPr>
              <a:t>Deliverables:</a:t>
            </a:r>
            <a:r>
              <a:rPr lang="en-US" b="0" i="0" dirty="0">
                <a:solidFill>
                  <a:srgbClr val="2D3748"/>
                </a:solidFill>
                <a:effectLst/>
                <a:latin typeface="-apple-system"/>
              </a:rPr>
              <a:t> Test cases, Test Scripts (if automation), Test data.</a:t>
            </a:r>
          </a:p>
          <a:p>
            <a:endParaRPr lang="en-US" b="0" i="0" dirty="0">
              <a:solidFill>
                <a:srgbClr val="222222"/>
              </a:solidFill>
              <a:effectLst/>
              <a:latin typeface="Source Sans Pro" panose="020B0503030403020204" pitchFamily="34" charset="0"/>
            </a:endParaRPr>
          </a:p>
          <a:p>
            <a:r>
              <a:rPr lang="en-IN" sz="2800" b="1" i="0" dirty="0">
                <a:effectLst/>
                <a:latin typeface="-apple-system"/>
              </a:rPr>
              <a:t>Test Environment Setup</a:t>
            </a:r>
            <a:endParaRPr lang="en-IN" sz="2800" b="0" i="0" dirty="0">
              <a:effectLst/>
              <a:latin typeface="-apple-system"/>
            </a:endParaRPr>
          </a:p>
          <a:p>
            <a:pPr algn="l"/>
            <a:r>
              <a:rPr lang="en-US" b="0" i="0" dirty="0">
                <a:solidFill>
                  <a:srgbClr val="2D3748"/>
                </a:solidFill>
                <a:effectLst/>
                <a:latin typeface="-apple-system"/>
              </a:rPr>
              <a:t>This phase can be started in parallel with the Test design phase.</a:t>
            </a:r>
          </a:p>
          <a:p>
            <a:pPr algn="l"/>
            <a:r>
              <a:rPr lang="en-US" b="0" i="0" dirty="0">
                <a:solidFill>
                  <a:srgbClr val="2D3748"/>
                </a:solidFill>
                <a:effectLst/>
                <a:latin typeface="-apple-system"/>
              </a:rPr>
              <a:t>The test environment setup is done based on the hardware and software requirement list. In some cases, the test team may not be involved in this phase. The development team or customer provides the test environment.</a:t>
            </a:r>
          </a:p>
          <a:p>
            <a:pPr algn="l"/>
            <a:r>
              <a:rPr lang="en-US" b="0" i="0" dirty="0">
                <a:solidFill>
                  <a:srgbClr val="2D3748"/>
                </a:solidFill>
                <a:effectLst/>
                <a:latin typeface="-apple-system"/>
              </a:rPr>
              <a:t>Meanwhile, the test team should prepare the</a:t>
            </a:r>
            <a:r>
              <a:rPr lang="en-US" dirty="0">
                <a:solidFill>
                  <a:srgbClr val="2D3748"/>
                </a:solidFill>
                <a:latin typeface="-apple-system"/>
              </a:rPr>
              <a:t> </a:t>
            </a:r>
            <a:r>
              <a:rPr lang="en-US" dirty="0">
                <a:solidFill>
                  <a:srgbClr val="2D3748"/>
                </a:solidFill>
                <a:latin typeface="-apple-system"/>
                <a:hlinkClick r:id="rId3">
                  <a:extLst>
                    <a:ext uri="{A12FA001-AC4F-418D-AE19-62706E023703}">
                      <ahyp:hlinkClr xmlns:ahyp="http://schemas.microsoft.com/office/drawing/2018/hyperlinkcolor" val="tx"/>
                    </a:ext>
                  </a:extLst>
                </a:hlinkClick>
              </a:rPr>
              <a:t>smoke test cases</a:t>
            </a:r>
            <a:r>
              <a:rPr lang="en-US" dirty="0">
                <a:solidFill>
                  <a:srgbClr val="2D3748"/>
                </a:solidFill>
                <a:latin typeface="-apple-system"/>
              </a:rPr>
              <a:t> to </a:t>
            </a:r>
            <a:r>
              <a:rPr lang="en-US" b="0" i="0" dirty="0">
                <a:solidFill>
                  <a:srgbClr val="2D3748"/>
                </a:solidFill>
                <a:effectLst/>
                <a:latin typeface="-apple-system"/>
              </a:rPr>
              <a:t>check the readiness of the given test environment.</a:t>
            </a:r>
          </a:p>
          <a:p>
            <a:pPr algn="l"/>
            <a:r>
              <a:rPr lang="en-US" b="1" i="0" dirty="0">
                <a:solidFill>
                  <a:srgbClr val="2D3748"/>
                </a:solidFill>
                <a:effectLst/>
                <a:latin typeface="-apple-system"/>
              </a:rPr>
              <a:t>Entry Criteria:</a:t>
            </a:r>
            <a:r>
              <a:rPr lang="en-US" b="0" i="0" dirty="0">
                <a:solidFill>
                  <a:srgbClr val="2D3748"/>
                </a:solidFill>
                <a:effectLst/>
                <a:latin typeface="-apple-system"/>
              </a:rPr>
              <a:t> Test Plan, Smoke Test cases, Test Data</a:t>
            </a:r>
          </a:p>
          <a:p>
            <a:pPr algn="l"/>
            <a:r>
              <a:rPr lang="en-US" b="1" i="0" dirty="0">
                <a:solidFill>
                  <a:srgbClr val="2D3748"/>
                </a:solidFill>
                <a:effectLst/>
                <a:latin typeface="-apple-system"/>
              </a:rPr>
              <a:t>Deliverables:</a:t>
            </a:r>
            <a:r>
              <a:rPr lang="en-US" b="0" i="0" dirty="0">
                <a:solidFill>
                  <a:srgbClr val="2D3748"/>
                </a:solidFill>
                <a:effectLst/>
                <a:latin typeface="-apple-system"/>
              </a:rPr>
              <a:t> Test Environment. Smoke Test Results.</a:t>
            </a:r>
          </a:p>
          <a:p>
            <a:endParaRPr lang="en-US" b="0" i="0" dirty="0">
              <a:solidFill>
                <a:srgbClr val="222222"/>
              </a:solidFill>
              <a:effectLst/>
              <a:latin typeface="Source Sans Pro" panose="020B0503030403020204" pitchFamily="34" charset="0"/>
            </a:endParaRPr>
          </a:p>
          <a:p>
            <a:endParaRPr lang="en-US" dirty="0">
              <a:solidFill>
                <a:srgbClr val="222222"/>
              </a:solidFill>
              <a:latin typeface="Source Sans Pro" panose="020B0503030403020204" pitchFamily="34" charset="0"/>
              <a:cs typeface="Calibri" panose="020F0502020204030204" pitchFamily="34" charset="0"/>
            </a:endParaRPr>
          </a:p>
          <a:p>
            <a:r>
              <a:rPr lang="en-US" b="0" i="0" dirty="0">
                <a:solidFill>
                  <a:srgbClr val="222222"/>
                </a:solidFill>
                <a:effectLst/>
                <a:latin typeface="Source Sans Pro" panose="020B0503030403020204" pitchFamily="34" charset="0"/>
                <a:cs typeface="Calibri" panose="020F0502020204030204" pitchFamily="34" charset="0"/>
              </a:rPr>
              <a:t>				</a:t>
            </a:r>
          </a:p>
          <a:p>
            <a:endParaRPr lang="en-US" dirty="0">
              <a:solidFill>
                <a:srgbClr val="222222"/>
              </a:solidFill>
              <a:latin typeface="Source Sans Pro" panose="020B050303040302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pPr algn="l"/>
            <a:endParaRPr lang="en-US" dirty="0">
              <a:solidFill>
                <a:srgbClr val="2D3748"/>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222222"/>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222222"/>
              </a:solidFill>
              <a:effectLst/>
              <a:latin typeface="Calibri" panose="020F0502020204030204" pitchFamily="34" charset="0"/>
              <a:cs typeface="Calibri" panose="020F0502020204030204" pitchFamily="34" charset="0"/>
            </a:endParaRPr>
          </a:p>
          <a:p>
            <a:endParaRPr lang="en-US" dirty="0">
              <a:solidFill>
                <a:srgbClr val="222222"/>
              </a:solidFill>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241154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722141" y="603209"/>
            <a:ext cx="10522633" cy="10926068"/>
          </a:xfrm>
          <a:prstGeom prst="rect">
            <a:avLst/>
          </a:prstGeom>
          <a:noFill/>
        </p:spPr>
        <p:txBody>
          <a:bodyPr wrap="square" rtlCol="0">
            <a:spAutoFit/>
          </a:bodyPr>
          <a:lstStyle/>
          <a:p>
            <a:pPr algn="l"/>
            <a:r>
              <a:rPr lang="en-IN" sz="2800" b="1" i="0" dirty="0">
                <a:effectLst/>
                <a:latin typeface="-apple-system"/>
              </a:rPr>
              <a:t>Test Execution</a:t>
            </a:r>
            <a:endParaRPr lang="en-IN" sz="2800" b="0" i="0" dirty="0">
              <a:effectLst/>
              <a:latin typeface="-apple-system"/>
            </a:endParaRPr>
          </a:p>
          <a:p>
            <a:pPr algn="l"/>
            <a:r>
              <a:rPr lang="en-US" b="0" i="0" dirty="0">
                <a:solidFill>
                  <a:srgbClr val="2D3748"/>
                </a:solidFill>
                <a:effectLst/>
                <a:latin typeface="-apple-system"/>
              </a:rPr>
              <a:t>The test team starts executing the test cases based on the planned test cases. If a test case result is Pass/Fail then the same should be updated in the test cases.</a:t>
            </a:r>
          </a:p>
          <a:p>
            <a:pPr algn="l"/>
            <a:r>
              <a:rPr lang="en-US" b="0" i="0" dirty="0">
                <a:solidFill>
                  <a:srgbClr val="2D3748"/>
                </a:solidFill>
                <a:effectLst/>
                <a:latin typeface="-apple-system"/>
              </a:rPr>
              <a:t>The defect report should be prepared for failed test cases and should be reported to the Development Team </a:t>
            </a:r>
            <a:r>
              <a:rPr lang="en-US" dirty="0">
                <a:solidFill>
                  <a:srgbClr val="2D3748"/>
                </a:solidFill>
                <a:latin typeface="-apple-system"/>
              </a:rPr>
              <a:t>through a </a:t>
            </a:r>
            <a:r>
              <a:rPr lang="en-US" dirty="0">
                <a:solidFill>
                  <a:srgbClr val="2D3748"/>
                </a:solidFill>
                <a:latin typeface="-apple-system"/>
                <a:hlinkClick r:id="rId2">
                  <a:extLst>
                    <a:ext uri="{A12FA001-AC4F-418D-AE19-62706E023703}">
                      <ahyp:hlinkClr xmlns:ahyp="http://schemas.microsoft.com/office/drawing/2018/hyperlinkcolor" val="tx"/>
                    </a:ext>
                  </a:extLst>
                </a:hlinkClick>
              </a:rPr>
              <a:t>bug tracking tool</a:t>
            </a:r>
            <a:r>
              <a:rPr lang="en-US" dirty="0">
                <a:solidFill>
                  <a:srgbClr val="2D3748"/>
                </a:solidFill>
                <a:latin typeface="-apple-system"/>
              </a:rPr>
              <a:t> for fixing the defects.</a:t>
            </a:r>
          </a:p>
          <a:p>
            <a:pPr algn="l"/>
            <a:r>
              <a:rPr lang="en-US" dirty="0">
                <a:solidFill>
                  <a:srgbClr val="2D3748"/>
                </a:solidFill>
                <a:latin typeface="-apple-system"/>
                <a:hlinkClick r:id="rId3">
                  <a:extLst>
                    <a:ext uri="{A12FA001-AC4F-418D-AE19-62706E023703}">
                      <ahyp:hlinkClr xmlns:ahyp="http://schemas.microsoft.com/office/drawing/2018/hyperlinkcolor" val="tx"/>
                    </a:ext>
                  </a:extLst>
                </a:hlinkClick>
              </a:rPr>
              <a:t>Retesting</a:t>
            </a:r>
            <a:r>
              <a:rPr lang="en-US" dirty="0">
                <a:solidFill>
                  <a:srgbClr val="2D3748"/>
                </a:solidFill>
                <a:latin typeface="-apple-system"/>
              </a:rPr>
              <a:t> will be performed once the defect was fixed. Click here to see the </a:t>
            </a:r>
            <a:r>
              <a:rPr lang="en-US" dirty="0">
                <a:solidFill>
                  <a:srgbClr val="2D3748"/>
                </a:solidFill>
                <a:latin typeface="-apple-system"/>
                <a:hlinkClick r:id="rId4">
                  <a:extLst>
                    <a:ext uri="{A12FA001-AC4F-418D-AE19-62706E023703}">
                      <ahyp:hlinkClr xmlns:ahyp="http://schemas.microsoft.com/office/drawing/2018/hyperlinkcolor" val="tx"/>
                    </a:ext>
                  </a:extLst>
                </a:hlinkClick>
              </a:rPr>
              <a:t>Bug Life Cycle</a:t>
            </a:r>
            <a:r>
              <a:rPr lang="en-US" dirty="0">
                <a:solidFill>
                  <a:srgbClr val="2D3748"/>
                </a:solidFill>
                <a:latin typeface="-apple-system"/>
              </a:rPr>
              <a:t>.</a:t>
            </a:r>
          </a:p>
          <a:p>
            <a:pPr algn="l"/>
            <a:r>
              <a:rPr lang="en-US" b="1" dirty="0">
                <a:solidFill>
                  <a:srgbClr val="2D3748"/>
                </a:solidFill>
                <a:latin typeface="-apple-system"/>
              </a:rPr>
              <a:t>Entry Criteria</a:t>
            </a:r>
            <a:r>
              <a:rPr lang="en-US" dirty="0">
                <a:solidFill>
                  <a:srgbClr val="2D3748"/>
                </a:solidFill>
                <a:latin typeface="-apple-system"/>
              </a:rPr>
              <a:t>: Test Plan document, Test cases, Test data, Test Environment.</a:t>
            </a:r>
          </a:p>
          <a:p>
            <a:pPr algn="l"/>
            <a:r>
              <a:rPr lang="en-US" b="1" dirty="0">
                <a:solidFill>
                  <a:srgbClr val="2D3748"/>
                </a:solidFill>
                <a:latin typeface="-apple-system"/>
              </a:rPr>
              <a:t>Deliverables: </a:t>
            </a:r>
            <a:r>
              <a:rPr lang="en-US" dirty="0">
                <a:solidFill>
                  <a:srgbClr val="2D3748"/>
                </a:solidFill>
                <a:latin typeface="-apple-system"/>
              </a:rPr>
              <a:t>Test case execution report, Defect report, </a:t>
            </a:r>
            <a:r>
              <a:rPr lang="en-US" dirty="0">
                <a:solidFill>
                  <a:srgbClr val="2D3748"/>
                </a:solidFill>
                <a:latin typeface="-apple-system"/>
                <a:hlinkClick r:id="rId5">
                  <a:extLst>
                    <a:ext uri="{A12FA001-AC4F-418D-AE19-62706E023703}">
                      <ahyp:hlinkClr xmlns:ahyp="http://schemas.microsoft.com/office/drawing/2018/hyperlinkcolor" val="tx"/>
                    </a:ext>
                  </a:extLst>
                </a:hlinkClick>
              </a:rPr>
              <a:t>RTM</a:t>
            </a:r>
            <a:endParaRPr lang="en-US" dirty="0">
              <a:solidFill>
                <a:srgbClr val="2D3748"/>
              </a:solidFill>
              <a:latin typeface="-apple-system"/>
            </a:endParaRPr>
          </a:p>
          <a:p>
            <a:endParaRPr lang="en-US" b="0" i="0" dirty="0">
              <a:solidFill>
                <a:srgbClr val="222222"/>
              </a:solidFill>
              <a:effectLst/>
              <a:latin typeface="Source Sans Pro" panose="020B0503030403020204" pitchFamily="34" charset="0"/>
            </a:endParaRPr>
          </a:p>
          <a:p>
            <a:r>
              <a:rPr lang="en-IN" sz="2800" b="1" i="0" dirty="0">
                <a:effectLst/>
                <a:latin typeface="-apple-system"/>
              </a:rPr>
              <a:t>Test Closure</a:t>
            </a:r>
            <a:endParaRPr lang="en-IN" sz="2800" b="0" i="0" dirty="0">
              <a:effectLst/>
              <a:latin typeface="-apple-system"/>
            </a:endParaRPr>
          </a:p>
          <a:p>
            <a:endParaRPr lang="en-US" dirty="0">
              <a:solidFill>
                <a:srgbClr val="222222"/>
              </a:solidFill>
              <a:latin typeface="Source Sans Pro" panose="020B0503030403020204" pitchFamily="34" charset="0"/>
            </a:endParaRPr>
          </a:p>
          <a:p>
            <a:pPr algn="l"/>
            <a:r>
              <a:rPr lang="en-US" b="0" i="0" dirty="0">
                <a:solidFill>
                  <a:srgbClr val="2D3748"/>
                </a:solidFill>
                <a:effectLst/>
                <a:latin typeface="-apple-system"/>
              </a:rPr>
              <a:t>The final stage where we prepare Test Closure Report, Test Metrics.</a:t>
            </a:r>
          </a:p>
          <a:p>
            <a:pPr algn="l"/>
            <a:r>
              <a:rPr lang="en-US" b="0" i="0" dirty="0">
                <a:solidFill>
                  <a:srgbClr val="2D3748"/>
                </a:solidFill>
                <a:effectLst/>
                <a:latin typeface="-apple-system"/>
              </a:rPr>
              <a:t>The testing team will be called out for a meeting to evaluate cycle completion criteria based on Test coverage, Quality, Time, Cost, Software, Business objectives.</a:t>
            </a:r>
          </a:p>
          <a:p>
            <a:pPr algn="l"/>
            <a:r>
              <a:rPr lang="en-US" b="0" i="0" dirty="0">
                <a:solidFill>
                  <a:srgbClr val="2D3748"/>
                </a:solidFill>
                <a:effectLst/>
                <a:latin typeface="-apple-system"/>
              </a:rPr>
              <a:t>The test team analyses </a:t>
            </a:r>
            <a:r>
              <a:rPr lang="en-US" dirty="0">
                <a:solidFill>
                  <a:srgbClr val="2D3748"/>
                </a:solidFill>
                <a:latin typeface="-apple-system"/>
              </a:rPr>
              <a:t>the </a:t>
            </a:r>
            <a:r>
              <a:rPr lang="en-US" dirty="0">
                <a:solidFill>
                  <a:srgbClr val="2D3748"/>
                </a:solidFill>
                <a:latin typeface="-apple-system"/>
                <a:hlinkClick r:id="rId6">
                  <a:extLst>
                    <a:ext uri="{A12FA001-AC4F-418D-AE19-62706E023703}">
                      <ahyp:hlinkClr xmlns:ahyp="http://schemas.microsoft.com/office/drawing/2018/hyperlinkcolor" val="tx"/>
                    </a:ext>
                  </a:extLst>
                </a:hlinkClick>
              </a:rPr>
              <a:t>test artifacts</a:t>
            </a:r>
            <a:r>
              <a:rPr lang="en-US" dirty="0">
                <a:solidFill>
                  <a:srgbClr val="2D3748"/>
                </a:solidFill>
                <a:latin typeface="-apple-system"/>
              </a:rPr>
              <a:t> (such </a:t>
            </a:r>
            <a:r>
              <a:rPr lang="en-US" b="0" i="0" dirty="0">
                <a:solidFill>
                  <a:srgbClr val="2D3748"/>
                </a:solidFill>
                <a:effectLst/>
                <a:latin typeface="-apple-system"/>
              </a:rPr>
              <a:t>as Test cases, Defect reports, etc.,) to identify strategies that have to be implemented in the future, which will help to remove process bottlenecks in the upcoming projects.</a:t>
            </a:r>
          </a:p>
          <a:p>
            <a:pPr algn="l"/>
            <a:r>
              <a:rPr lang="en-US" b="0" i="0" dirty="0">
                <a:solidFill>
                  <a:srgbClr val="2D3748"/>
                </a:solidFill>
                <a:effectLst/>
                <a:latin typeface="-apple-system"/>
              </a:rPr>
              <a:t>Test metrics and Test closure report will be prepared based on the above criteria.</a:t>
            </a:r>
          </a:p>
          <a:p>
            <a:pPr algn="l"/>
            <a:r>
              <a:rPr lang="en-US" b="1" i="0" dirty="0">
                <a:solidFill>
                  <a:srgbClr val="2D3748"/>
                </a:solidFill>
                <a:effectLst/>
                <a:latin typeface="-apple-system"/>
              </a:rPr>
              <a:t>Entry Criteria:</a:t>
            </a:r>
            <a:r>
              <a:rPr lang="en-US" b="0" i="0" dirty="0">
                <a:solidFill>
                  <a:srgbClr val="2D3748"/>
                </a:solidFill>
                <a:effectLst/>
                <a:latin typeface="-apple-system"/>
              </a:rPr>
              <a:t> Test Case Execution report (make sure there are no high severity defects opened), Defect report</a:t>
            </a:r>
          </a:p>
          <a:p>
            <a:pPr algn="l"/>
            <a:r>
              <a:rPr lang="en-US" b="1" i="0" dirty="0">
                <a:solidFill>
                  <a:srgbClr val="2D3748"/>
                </a:solidFill>
                <a:effectLst/>
                <a:latin typeface="-apple-system"/>
              </a:rPr>
              <a:t>Deliverables:</a:t>
            </a:r>
            <a:r>
              <a:rPr lang="en-US" b="0" i="0" dirty="0">
                <a:solidFill>
                  <a:srgbClr val="2D3748"/>
                </a:solidFill>
                <a:effectLst/>
                <a:latin typeface="-apple-system"/>
              </a:rPr>
              <a:t> Test Closure report, Test metrics</a:t>
            </a:r>
          </a:p>
          <a:p>
            <a:pPr algn="l"/>
            <a:r>
              <a:rPr lang="en-US" b="0" i="0" dirty="0">
                <a:solidFill>
                  <a:srgbClr val="2D3748"/>
                </a:solidFill>
                <a:effectLst/>
                <a:latin typeface="-apple-system"/>
              </a:rPr>
              <a:t>.</a:t>
            </a:r>
          </a:p>
          <a:p>
            <a:endParaRPr lang="en-US" b="0" i="0" dirty="0">
              <a:solidFill>
                <a:srgbClr val="222222"/>
              </a:solidFill>
              <a:effectLst/>
              <a:latin typeface="Source Sans Pro" panose="020B0503030403020204" pitchFamily="34" charset="0"/>
            </a:endParaRPr>
          </a:p>
          <a:p>
            <a:endParaRPr lang="en-US" dirty="0">
              <a:solidFill>
                <a:srgbClr val="222222"/>
              </a:solidFill>
              <a:latin typeface="Source Sans Pro" panose="020B0503030403020204" pitchFamily="34" charset="0"/>
              <a:cs typeface="Calibri" panose="020F0502020204030204" pitchFamily="34" charset="0"/>
            </a:endParaRPr>
          </a:p>
          <a:p>
            <a:r>
              <a:rPr lang="en-US" b="0" i="0" dirty="0">
                <a:solidFill>
                  <a:srgbClr val="222222"/>
                </a:solidFill>
                <a:effectLst/>
                <a:latin typeface="Source Sans Pro" panose="020B0503030403020204" pitchFamily="34" charset="0"/>
                <a:cs typeface="Calibri" panose="020F0502020204030204" pitchFamily="34" charset="0"/>
              </a:rPr>
              <a:t>				</a:t>
            </a:r>
          </a:p>
          <a:p>
            <a:endParaRPr lang="en-US" dirty="0">
              <a:solidFill>
                <a:srgbClr val="222222"/>
              </a:solidFill>
              <a:latin typeface="Source Sans Pro" panose="020B050303040302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endParaRPr lang="en-US" b="0" i="0" dirty="0">
              <a:effectLst/>
              <a:latin typeface="Calibri" panose="020F0502020204030204" pitchFamily="34" charset="0"/>
              <a:cs typeface="Calibri" panose="020F0502020204030204" pitchFamily="34" charset="0"/>
            </a:endParaRPr>
          </a:p>
          <a:p>
            <a:pPr algn="l"/>
            <a:endParaRPr lang="en-US" dirty="0">
              <a:solidFill>
                <a:srgbClr val="2D3748"/>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222222"/>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222222"/>
              </a:solidFill>
              <a:effectLst/>
              <a:latin typeface="Calibri" panose="020F0502020204030204" pitchFamily="34" charset="0"/>
              <a:cs typeface="Calibri" panose="020F0502020204030204" pitchFamily="34" charset="0"/>
            </a:endParaRPr>
          </a:p>
          <a:p>
            <a:endParaRPr lang="en-US" dirty="0">
              <a:solidFill>
                <a:srgbClr val="222222"/>
              </a:solidFill>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407632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60A06DC8-E3AA-49B7-A3BC-CB244D891BC3}"/>
              </a:ext>
            </a:extLst>
          </p:cNvPr>
          <p:cNvGraphicFramePr>
            <a:graphicFrameLocks noChangeAspect="1"/>
          </p:cNvGraphicFramePr>
          <p:nvPr>
            <p:extLst>
              <p:ext uri="{D42A27DB-BD31-4B8C-83A1-F6EECF244321}">
                <p14:modId xmlns:p14="http://schemas.microsoft.com/office/powerpoint/2010/main" val="3126105317"/>
              </p:ext>
            </p:extLst>
          </p:nvPr>
        </p:nvGraphicFramePr>
        <p:xfrm>
          <a:off x="1237958" y="139844"/>
          <a:ext cx="7648600" cy="6718156"/>
        </p:xfrm>
        <a:graphic>
          <a:graphicData uri="http://schemas.openxmlformats.org/presentationml/2006/ole">
            <mc:AlternateContent xmlns:mc="http://schemas.openxmlformats.org/markup-compatibility/2006">
              <mc:Choice xmlns:v="urn:schemas-microsoft-com:vml" Requires="v">
                <p:oleObj name="Worksheet" r:id="rId2" imgW="8105652" imgH="7639098" progId="Excel.Sheet.12">
                  <p:embed/>
                </p:oleObj>
              </mc:Choice>
              <mc:Fallback>
                <p:oleObj name="Worksheet" r:id="rId2" imgW="8105652" imgH="7639098" progId="Excel.Sheet.12">
                  <p:embed/>
                  <p:pic>
                    <p:nvPicPr>
                      <p:cNvPr id="0" name=""/>
                      <p:cNvPicPr/>
                      <p:nvPr/>
                    </p:nvPicPr>
                    <p:blipFill>
                      <a:blip r:embed="rId3"/>
                      <a:stretch>
                        <a:fillRect/>
                      </a:stretch>
                    </p:blipFill>
                    <p:spPr>
                      <a:xfrm>
                        <a:off x="1237958" y="139844"/>
                        <a:ext cx="7648600" cy="6718156"/>
                      </a:xfrm>
                      <a:prstGeom prst="rect">
                        <a:avLst/>
                      </a:prstGeom>
                    </p:spPr>
                  </p:pic>
                </p:oleObj>
              </mc:Fallback>
            </mc:AlternateContent>
          </a:graphicData>
        </a:graphic>
      </p:graphicFrame>
    </p:spTree>
    <p:extLst>
      <p:ext uri="{BB962C8B-B14F-4D97-AF65-F5344CB8AC3E}">
        <p14:creationId xmlns:p14="http://schemas.microsoft.com/office/powerpoint/2010/main" val="364684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37163-C901-4A66-8100-0A7181A65128}"/>
              </a:ext>
            </a:extLst>
          </p:cNvPr>
          <p:cNvPicPr>
            <a:picLocks noChangeAspect="1"/>
          </p:cNvPicPr>
          <p:nvPr/>
        </p:nvPicPr>
        <p:blipFill>
          <a:blip r:embed="rId2"/>
          <a:stretch>
            <a:fillRect/>
          </a:stretch>
        </p:blipFill>
        <p:spPr>
          <a:xfrm>
            <a:off x="597230" y="562709"/>
            <a:ext cx="9151681" cy="5416060"/>
          </a:xfrm>
          <a:prstGeom prst="rect">
            <a:avLst/>
          </a:prstGeom>
        </p:spPr>
      </p:pic>
    </p:spTree>
    <p:extLst>
      <p:ext uri="{BB962C8B-B14F-4D97-AF65-F5344CB8AC3E}">
        <p14:creationId xmlns:p14="http://schemas.microsoft.com/office/powerpoint/2010/main" val="3281739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214F73-7975-4DD8-BD8B-9C29F9E9DE18}"/>
              </a:ext>
            </a:extLst>
          </p:cNvPr>
          <p:cNvPicPr>
            <a:picLocks noChangeAspect="1"/>
          </p:cNvPicPr>
          <p:nvPr/>
        </p:nvPicPr>
        <p:blipFill>
          <a:blip r:embed="rId2"/>
          <a:stretch>
            <a:fillRect/>
          </a:stretch>
        </p:blipFill>
        <p:spPr>
          <a:xfrm>
            <a:off x="555799" y="633046"/>
            <a:ext cx="9242421" cy="5261317"/>
          </a:xfrm>
          <a:prstGeom prst="rect">
            <a:avLst/>
          </a:prstGeom>
        </p:spPr>
      </p:pic>
    </p:spTree>
    <p:extLst>
      <p:ext uri="{BB962C8B-B14F-4D97-AF65-F5344CB8AC3E}">
        <p14:creationId xmlns:p14="http://schemas.microsoft.com/office/powerpoint/2010/main" val="168169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089B8-C9E8-4689-9F62-F835445A6C25}"/>
              </a:ext>
            </a:extLst>
          </p:cNvPr>
          <p:cNvSpPr txBox="1"/>
          <p:nvPr/>
        </p:nvSpPr>
        <p:spPr>
          <a:xfrm>
            <a:off x="970671" y="647114"/>
            <a:ext cx="8468751" cy="4524315"/>
          </a:xfrm>
          <a:prstGeom prst="rect">
            <a:avLst/>
          </a:prstGeom>
          <a:noFill/>
        </p:spPr>
        <p:txBody>
          <a:bodyPr wrap="square" rtlCol="0">
            <a:spAutoFit/>
          </a:bodyPr>
          <a:lstStyle/>
          <a:p>
            <a:pPr algn="l"/>
            <a:r>
              <a:rPr lang="en-US" b="1" i="0" dirty="0">
                <a:effectLst/>
                <a:latin typeface="-apple-system"/>
              </a:rPr>
              <a:t>UNIT TESTING:</a:t>
            </a:r>
          </a:p>
          <a:p>
            <a:pPr algn="l"/>
            <a:r>
              <a:rPr lang="en-US" b="0" i="0" dirty="0">
                <a:solidFill>
                  <a:srgbClr val="2D3748"/>
                </a:solidFill>
                <a:effectLst/>
                <a:latin typeface="-apple-system"/>
              </a:rPr>
              <a:t>Unit Testing is done to check whether the individual modules of the source code are working properly. i.e. testing each and every unit of the application separately by the developer in the developer’s environment. It is AKA Module Testing or Component Testing</a:t>
            </a:r>
          </a:p>
          <a:p>
            <a:endParaRPr lang="en-IN" dirty="0"/>
          </a:p>
          <a:p>
            <a:pPr algn="l"/>
            <a:r>
              <a:rPr lang="en-US" b="1" i="0" dirty="0">
                <a:effectLst/>
                <a:latin typeface="-apple-system"/>
              </a:rPr>
              <a:t>INTEGRATION TESTING:</a:t>
            </a:r>
          </a:p>
          <a:p>
            <a:pPr algn="l"/>
            <a:r>
              <a:rPr lang="en-US" b="0" i="0" dirty="0">
                <a:solidFill>
                  <a:srgbClr val="2D3748"/>
                </a:solidFill>
                <a:effectLst/>
                <a:latin typeface="-apple-system"/>
              </a:rPr>
              <a:t>Integration Testing is the process of testing the connectivity or data transfer between a couple of unit tested modules. It is AKA I&amp;T Testing or String Testing</a:t>
            </a:r>
          </a:p>
          <a:p>
            <a:endParaRPr lang="en-IN" dirty="0"/>
          </a:p>
          <a:p>
            <a:pPr algn="l"/>
            <a:r>
              <a:rPr lang="en-US" b="1" i="0" dirty="0">
                <a:effectLst/>
                <a:latin typeface="-apple-system"/>
              </a:rPr>
              <a:t>SYSTEM TESTING (END TO END TESTING):</a:t>
            </a:r>
          </a:p>
          <a:p>
            <a:pPr algn="l"/>
            <a:r>
              <a:rPr lang="en-US" b="0" i="0" dirty="0">
                <a:solidFill>
                  <a:srgbClr val="2D3748"/>
                </a:solidFill>
                <a:effectLst/>
                <a:latin typeface="-apple-system"/>
              </a:rPr>
              <a:t>It’s a black box testing. Testing the fully integrated application this is also called as an end to end scenario testing. To ensure that the software works in all intended target systems. Verify thorough testing of every input in the application to check for desired outputs. Testing of the users’ experiences with the application.</a:t>
            </a:r>
          </a:p>
          <a:p>
            <a:endParaRPr lang="en-IN" dirty="0"/>
          </a:p>
        </p:txBody>
      </p:sp>
    </p:spTree>
    <p:extLst>
      <p:ext uri="{BB962C8B-B14F-4D97-AF65-F5344CB8AC3E}">
        <p14:creationId xmlns:p14="http://schemas.microsoft.com/office/powerpoint/2010/main" val="55825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314178" y="506437"/>
            <a:ext cx="10522633" cy="5262979"/>
          </a:xfrm>
          <a:prstGeom prst="rect">
            <a:avLst/>
          </a:prstGeom>
          <a:noFill/>
        </p:spPr>
        <p:txBody>
          <a:bodyPr wrap="square" rtlCol="0">
            <a:spAutoFit/>
          </a:bodyPr>
          <a:lstStyle/>
          <a:p>
            <a:pPr lvl="5"/>
            <a:r>
              <a:rPr lang="en-IN" sz="4000" b="1" i="0" dirty="0">
                <a:effectLst/>
                <a:latin typeface="Calibri" panose="020F0502020204030204" pitchFamily="34" charset="0"/>
                <a:cs typeface="Calibri" panose="020F0502020204030204" pitchFamily="34" charset="0"/>
              </a:rPr>
              <a:t>What is Software Testing</a:t>
            </a:r>
          </a:p>
          <a:p>
            <a:endParaRPr lang="en-IN" b="1" i="0" dirty="0">
              <a:solidFill>
                <a:srgbClr val="222222"/>
              </a:solidFill>
              <a:effectLst/>
              <a:latin typeface="Source Sans Pro" panose="020B0503030403020204" pitchFamily="34" charset="0"/>
            </a:endParaRPr>
          </a:p>
          <a:p>
            <a:endParaRPr lang="en-US" b="0" i="0" dirty="0">
              <a:effectLst/>
              <a:latin typeface="-apple-system"/>
            </a:endParaRPr>
          </a:p>
          <a:p>
            <a:r>
              <a:rPr lang="en-US" b="0" i="0" dirty="0">
                <a:solidFill>
                  <a:srgbClr val="222222"/>
                </a:solidFill>
                <a:effectLst/>
                <a:latin typeface="Calibri" panose="020F0502020204030204" pitchFamily="34" charset="0"/>
                <a:cs typeface="Calibri" panose="020F0502020204030204" pitchFamily="34" charset="0"/>
              </a:rPr>
              <a:t>Software Testing is a process of verifying a computer system/program to decide whether it meets the specified requirements and produces the desired results. As a result, you identify bugs in software product/project</a:t>
            </a:r>
          </a:p>
          <a:p>
            <a:endParaRPr lang="en-US" dirty="0">
              <a:solidFill>
                <a:srgbClr val="222222"/>
              </a:solidFill>
              <a:latin typeface="Calibri" panose="020F0502020204030204" pitchFamily="34" charset="0"/>
              <a:cs typeface="Calibri" panose="020F0502020204030204" pitchFamily="34" charset="0"/>
            </a:endParaRPr>
          </a:p>
          <a:p>
            <a:r>
              <a:rPr lang="en-US" b="0" i="0" dirty="0">
                <a:solidFill>
                  <a:srgbClr val="222222"/>
                </a:solidFill>
                <a:effectLst/>
                <a:latin typeface="Calibri" panose="020F0502020204030204" pitchFamily="34" charset="0"/>
                <a:cs typeface="Calibri" panose="020F0502020204030204" pitchFamily="34" charset="0"/>
              </a:rPr>
              <a:t>Software Testing is a method to check whether the actual software product matches expected requirements and to ensure that software product is Defect free</a:t>
            </a:r>
            <a:r>
              <a:rPr lang="en-US" b="0" i="0" dirty="0">
                <a:solidFill>
                  <a:srgbClr val="222222"/>
                </a:solidFill>
                <a:effectLst/>
                <a:latin typeface="Source Sans Pro" panose="020B0503030403020204" pitchFamily="34" charset="0"/>
              </a:rPr>
              <a:t>.</a:t>
            </a:r>
          </a:p>
          <a:p>
            <a:endParaRPr lang="en-US" dirty="0">
              <a:solidFill>
                <a:srgbClr val="222222"/>
              </a:solidFill>
              <a:latin typeface="Source Sans Pro" panose="020B0503030403020204" pitchFamily="34" charset="0"/>
            </a:endParaRPr>
          </a:p>
          <a:p>
            <a:pPr algn="ctr"/>
            <a:r>
              <a:rPr lang="en-IN" sz="4000" b="1" dirty="0">
                <a:latin typeface="Calibri" panose="020F0502020204030204" pitchFamily="34" charset="0"/>
                <a:cs typeface="Calibri" panose="020F0502020204030204" pitchFamily="34" charset="0"/>
              </a:rPr>
              <a:t>Testing in Software Engineering</a:t>
            </a:r>
          </a:p>
          <a:p>
            <a:pPr algn="ctr"/>
            <a:endParaRPr lang="en-IN" sz="4000" b="1" dirty="0">
              <a:latin typeface="-apple-system"/>
            </a:endParaRPr>
          </a:p>
          <a:p>
            <a:r>
              <a:rPr lang="en-US" dirty="0">
                <a:solidFill>
                  <a:srgbClr val="222222"/>
                </a:solidFill>
                <a:latin typeface="Calibri" panose="020F0502020204030204" pitchFamily="34" charset="0"/>
                <a:cs typeface="Calibri" panose="020F0502020204030204" pitchFamily="34" charset="0"/>
              </a:rPr>
              <a:t>According to ANSI/IEEE 1059 standard – A process of analyzing a software item to detect the differences between existing and required conditions (i.e., defects) and to evaluate the features of the software item</a:t>
            </a:r>
            <a:endParaRPr lang="en-IN" dirty="0">
              <a:solidFill>
                <a:srgbClr val="222222"/>
              </a:solidFill>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114013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089B8-C9E8-4689-9F62-F835445A6C25}"/>
              </a:ext>
            </a:extLst>
          </p:cNvPr>
          <p:cNvSpPr txBox="1"/>
          <p:nvPr/>
        </p:nvSpPr>
        <p:spPr>
          <a:xfrm>
            <a:off x="970671" y="647114"/>
            <a:ext cx="8468751" cy="3970318"/>
          </a:xfrm>
          <a:prstGeom prst="rect">
            <a:avLst/>
          </a:prstGeom>
          <a:noFill/>
        </p:spPr>
        <p:txBody>
          <a:bodyPr wrap="square" rtlCol="0">
            <a:spAutoFit/>
          </a:bodyPr>
          <a:lstStyle/>
          <a:p>
            <a:pPr algn="l"/>
            <a:r>
              <a:rPr lang="en-US" b="1" i="0" dirty="0">
                <a:effectLst/>
                <a:latin typeface="-apple-system"/>
              </a:rPr>
              <a:t>ACCEPTANCE TESTING:</a:t>
            </a:r>
          </a:p>
          <a:p>
            <a:pPr algn="l"/>
            <a:r>
              <a:rPr lang="en-US" b="0" i="0" dirty="0">
                <a:solidFill>
                  <a:srgbClr val="2D3748"/>
                </a:solidFill>
                <a:effectLst/>
                <a:latin typeface="-apple-system"/>
              </a:rPr>
              <a:t>To obtain customer sign-off so that software can be delivered and payments received.</a:t>
            </a:r>
          </a:p>
          <a:p>
            <a:pPr algn="l"/>
            <a:r>
              <a:rPr lang="en-US" b="0" i="0" dirty="0">
                <a:solidFill>
                  <a:srgbClr val="2D3748"/>
                </a:solidFill>
                <a:effectLst/>
                <a:latin typeface="-apple-system"/>
              </a:rPr>
              <a:t>Types of Acceptance Testing are Alpha, Beta &amp; Gamma Testing.</a:t>
            </a:r>
          </a:p>
          <a:p>
            <a:pPr algn="l"/>
            <a:r>
              <a:rPr lang="en-US" b="1" i="0" dirty="0">
                <a:solidFill>
                  <a:srgbClr val="2D3748"/>
                </a:solidFill>
                <a:effectLst/>
                <a:latin typeface="-apple-system"/>
              </a:rPr>
              <a:t>Alpha Testing:</a:t>
            </a:r>
          </a:p>
          <a:p>
            <a:pPr algn="l"/>
            <a:r>
              <a:rPr lang="en-US" b="0" i="0" dirty="0">
                <a:solidFill>
                  <a:srgbClr val="2D3748"/>
                </a:solidFill>
                <a:effectLst/>
                <a:latin typeface="-apple-system"/>
              </a:rPr>
              <a:t>Alpha testing is mostly like performing usability testing which is done by the in-house developers who developed the software. Sometimes this alpha testing is done by the client or outsiders with the presence of developers or testers.</a:t>
            </a:r>
          </a:p>
          <a:p>
            <a:pPr algn="l"/>
            <a:r>
              <a:rPr lang="en-US" b="1" i="0" dirty="0">
                <a:solidFill>
                  <a:srgbClr val="2D3748"/>
                </a:solidFill>
                <a:effectLst/>
                <a:latin typeface="-apple-system"/>
              </a:rPr>
              <a:t>Beta Testing:</a:t>
            </a:r>
          </a:p>
          <a:p>
            <a:pPr algn="l"/>
            <a:r>
              <a:rPr lang="en-US" b="0" i="0" dirty="0">
                <a:solidFill>
                  <a:srgbClr val="2D3748"/>
                </a:solidFill>
                <a:effectLst/>
                <a:latin typeface="-apple-system"/>
              </a:rPr>
              <a:t>Beta testing is done by a limited number of end users before delivery, the change request would be fixed if the user gives feedback or reports defect.</a:t>
            </a:r>
          </a:p>
          <a:p>
            <a:pPr algn="l"/>
            <a:r>
              <a:rPr lang="en-US" b="1" i="0" dirty="0">
                <a:solidFill>
                  <a:srgbClr val="2D3748"/>
                </a:solidFill>
                <a:effectLst/>
                <a:latin typeface="-apple-system"/>
              </a:rPr>
              <a:t>Gamma Testing:</a:t>
            </a:r>
          </a:p>
          <a:p>
            <a:pPr algn="l"/>
            <a:r>
              <a:rPr lang="en-US" b="0" i="0" dirty="0">
                <a:solidFill>
                  <a:srgbClr val="2D3748"/>
                </a:solidFill>
                <a:effectLst/>
                <a:latin typeface="-apple-system"/>
              </a:rPr>
              <a:t>Gamma testing is done when the software is ready for release with specified requirements; this testing is done directly by skipping all the in-house testing activities.</a:t>
            </a:r>
          </a:p>
          <a:p>
            <a:endParaRPr lang="en-IN" dirty="0"/>
          </a:p>
        </p:txBody>
      </p:sp>
    </p:spTree>
    <p:extLst>
      <p:ext uri="{BB962C8B-B14F-4D97-AF65-F5344CB8AC3E}">
        <p14:creationId xmlns:p14="http://schemas.microsoft.com/office/powerpoint/2010/main" val="253077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717453" y="576775"/>
            <a:ext cx="10522633" cy="5693866"/>
          </a:xfrm>
          <a:prstGeom prst="rect">
            <a:avLst/>
          </a:prstGeom>
          <a:noFill/>
        </p:spPr>
        <p:txBody>
          <a:bodyPr wrap="square" rtlCol="0">
            <a:spAutoFit/>
          </a:bodyPr>
          <a:lstStyle/>
          <a:p>
            <a:r>
              <a:rPr lang="en-US" sz="4000" b="1" i="0" dirty="0">
                <a:solidFill>
                  <a:srgbClr val="222222"/>
                </a:solidFill>
                <a:effectLst/>
                <a:latin typeface="Source Sans Pro" panose="020B0503030403020204" pitchFamily="34" charset="0"/>
              </a:rPr>
              <a:t>Why Software Testing is Important?</a:t>
            </a:r>
            <a:endParaRPr lang="en-US" sz="4000" b="1" i="0" dirty="0">
              <a:solidFill>
                <a:srgbClr val="222222"/>
              </a:solidFill>
              <a:effectLst/>
              <a:latin typeface="Calibri" panose="020F0502020204030204" pitchFamily="34" charset="0"/>
              <a:cs typeface="Calibri" panose="020F0502020204030204" pitchFamily="34" charset="0"/>
            </a:endParaRPr>
          </a:p>
          <a:p>
            <a:endParaRPr lang="en-IN" b="0" i="0" dirty="0">
              <a:effectLst/>
              <a:latin typeface="-apple-system"/>
            </a:endParaRPr>
          </a:p>
          <a:p>
            <a:r>
              <a:rPr lang="en-US" b="1" i="0" dirty="0">
                <a:solidFill>
                  <a:srgbClr val="222222"/>
                </a:solidFill>
                <a:effectLst/>
                <a:latin typeface="Calibri" panose="020F0502020204030204" pitchFamily="34" charset="0"/>
                <a:cs typeface="Calibri" panose="020F0502020204030204" pitchFamily="34" charset="0"/>
              </a:rPr>
              <a:t>Software Testing is Important</a:t>
            </a:r>
            <a:r>
              <a:rPr lang="en-US" b="0" i="0" dirty="0">
                <a:solidFill>
                  <a:srgbClr val="222222"/>
                </a:solidFill>
                <a:effectLst/>
                <a:latin typeface="Calibri" panose="020F0502020204030204" pitchFamily="34" charset="0"/>
                <a:cs typeface="Calibri" panose="020F0502020204030204" pitchFamily="34" charset="0"/>
              </a:rPr>
              <a:t> because if there are any bugs or errors in the software, it can be identified early and can be solved before delivery of the software product. Properly tested software product ensures reliability, security and high performance which further results in time saving, cost effectiveness and customer satisfaction.</a:t>
            </a:r>
          </a:p>
          <a:p>
            <a:endParaRPr lang="en-US" dirty="0">
              <a:solidFill>
                <a:srgbClr val="222222"/>
              </a:solidFill>
              <a:latin typeface="Calibri" panose="020F0502020204030204" pitchFamily="34" charset="0"/>
              <a:cs typeface="Calibri" panose="020F0502020204030204" pitchFamily="34" charset="0"/>
            </a:endParaRPr>
          </a:p>
          <a:p>
            <a:r>
              <a:rPr lang="en-US" dirty="0">
                <a:solidFill>
                  <a:srgbClr val="222222"/>
                </a:solidFill>
                <a:latin typeface="Calibri" panose="020F0502020204030204" pitchFamily="34" charset="0"/>
                <a:cs typeface="Calibri" panose="020F0502020204030204" pitchFamily="34" charset="0"/>
              </a:rPr>
              <a:t>Testing is important because software bugs could be expensive or even dangerous. Software bugs can potentially cause monetary and human loss, and history is full of such examples</a:t>
            </a:r>
          </a:p>
          <a:p>
            <a:endParaRPr lang="en-US" dirty="0">
              <a:solidFill>
                <a:srgbClr val="222222"/>
              </a:solidFill>
              <a:latin typeface="Calibri" panose="020F0502020204030204" pitchFamily="34" charset="0"/>
              <a:cs typeface="Calibri" panose="020F0502020204030204" pitchFamily="34" charset="0"/>
            </a:endParaRPr>
          </a:p>
          <a:p>
            <a:pPr marL="342900" indent="-342900">
              <a:buAutoNum type="arabicPeriod"/>
            </a:pPr>
            <a:r>
              <a:rPr lang="en-IN" dirty="0">
                <a:solidFill>
                  <a:srgbClr val="222222"/>
                </a:solidFill>
                <a:latin typeface="Calibri" panose="020F0502020204030204" pitchFamily="34" charset="0"/>
                <a:cs typeface="Calibri" panose="020F0502020204030204" pitchFamily="34" charset="0"/>
              </a:rPr>
              <a:t>Starbucks  -- POS</a:t>
            </a:r>
          </a:p>
          <a:p>
            <a:pPr marL="342900" indent="-342900">
              <a:buAutoNum type="arabicPeriod"/>
            </a:pPr>
            <a:r>
              <a:rPr lang="en-IN" dirty="0">
                <a:solidFill>
                  <a:srgbClr val="222222"/>
                </a:solidFill>
                <a:latin typeface="Calibri" panose="020F0502020204030204" pitchFamily="34" charset="0"/>
                <a:cs typeface="Calibri" panose="020F0502020204030204" pitchFamily="34" charset="0"/>
              </a:rPr>
              <a:t>Nissan Cars – Air bags</a:t>
            </a:r>
          </a:p>
          <a:p>
            <a:pPr marL="342900" indent="-342900">
              <a:buAutoNum type="arabicPeriod"/>
            </a:pPr>
            <a:r>
              <a:rPr lang="en-IN" dirty="0">
                <a:solidFill>
                  <a:srgbClr val="222222"/>
                </a:solidFill>
                <a:latin typeface="Calibri" panose="020F0502020204030204" pitchFamily="34" charset="0"/>
                <a:cs typeface="Calibri" panose="020F0502020204030204" pitchFamily="34" charset="0"/>
              </a:rPr>
              <a:t>Amazon -- Sale</a:t>
            </a:r>
          </a:p>
          <a:p>
            <a:pPr marL="342900" indent="-342900">
              <a:buAutoNum type="arabicPeriod"/>
            </a:pPr>
            <a:r>
              <a:rPr lang="en-IN" dirty="0">
                <a:solidFill>
                  <a:srgbClr val="222222"/>
                </a:solidFill>
                <a:latin typeface="Calibri" panose="020F0502020204030204" pitchFamily="34" charset="0"/>
                <a:cs typeface="Calibri" panose="020F0502020204030204" pitchFamily="34" charset="0"/>
              </a:rPr>
              <a:t>Airlines – Software glitch</a:t>
            </a:r>
          </a:p>
          <a:p>
            <a:pPr marL="342900" indent="-342900">
              <a:buAutoNum type="arabicPeriod"/>
            </a:pPr>
            <a:endParaRPr lang="en-IN" b="0" i="0" dirty="0">
              <a:effectLst/>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90226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717453" y="576775"/>
            <a:ext cx="10522633" cy="4308872"/>
          </a:xfrm>
          <a:prstGeom prst="rect">
            <a:avLst/>
          </a:prstGeom>
          <a:noFill/>
        </p:spPr>
        <p:txBody>
          <a:bodyPr wrap="square" rtlCol="0">
            <a:spAutoFit/>
          </a:bodyPr>
          <a:lstStyle/>
          <a:p>
            <a:r>
              <a:rPr lang="en-US" sz="4000" b="1" i="0" dirty="0">
                <a:solidFill>
                  <a:srgbClr val="222222"/>
                </a:solidFill>
                <a:effectLst/>
                <a:latin typeface="Calibri" panose="020F0502020204030204" pitchFamily="34" charset="0"/>
                <a:cs typeface="Calibri" panose="020F0502020204030204" pitchFamily="34" charset="0"/>
              </a:rPr>
              <a:t>What are the benefits of Software Testing?</a:t>
            </a:r>
          </a:p>
          <a:p>
            <a:endParaRPr lang="en-IN" b="0" i="0" dirty="0">
              <a:effectLst/>
              <a:latin typeface="-apple-system"/>
            </a:endParaRPr>
          </a:p>
          <a:p>
            <a:pPr algn="l"/>
            <a:r>
              <a:rPr lang="en-US" b="0" i="0" dirty="0">
                <a:solidFill>
                  <a:srgbClr val="2D3748"/>
                </a:solidFill>
                <a:effectLst/>
                <a:latin typeface="Calibri" panose="020F0502020204030204" pitchFamily="34" charset="0"/>
                <a:cs typeface="Calibri" panose="020F0502020204030204" pitchFamily="34" charset="0"/>
              </a:rPr>
              <a:t>Some of the reasons why testing become a very significant and integral part of the field of information technology are as follows.</a:t>
            </a:r>
          </a:p>
          <a:p>
            <a:pPr algn="l"/>
            <a:endParaRPr lang="en-US" b="0" i="0" dirty="0">
              <a:solidFill>
                <a:srgbClr val="2D3748"/>
              </a:solidFill>
              <a:effectLst/>
              <a:latin typeface="Calibri" panose="020F0502020204030204" pitchFamily="34" charset="0"/>
              <a:cs typeface="Calibri" panose="020F0502020204030204" pitchFamily="34" charset="0"/>
            </a:endParaRPr>
          </a:p>
          <a:p>
            <a:pPr algn="l">
              <a:buFont typeface="+mj-lt"/>
              <a:buAutoNum type="arabicPeriod"/>
            </a:pPr>
            <a:r>
              <a:rPr lang="en-US" b="0" i="0" dirty="0">
                <a:solidFill>
                  <a:srgbClr val="2D3748"/>
                </a:solidFill>
                <a:effectLst/>
                <a:latin typeface="Calibri" panose="020F0502020204030204" pitchFamily="34" charset="0"/>
                <a:cs typeface="Calibri" panose="020F0502020204030204" pitchFamily="34" charset="0"/>
              </a:rPr>
              <a:t>Cost-effectiveness</a:t>
            </a:r>
          </a:p>
          <a:p>
            <a:pPr algn="l">
              <a:buFont typeface="+mj-lt"/>
              <a:buAutoNum type="arabicPeriod"/>
            </a:pPr>
            <a:r>
              <a:rPr lang="en-US" b="0" i="0" dirty="0">
                <a:solidFill>
                  <a:srgbClr val="2D3748"/>
                </a:solidFill>
                <a:effectLst/>
                <a:latin typeface="Calibri" panose="020F0502020204030204" pitchFamily="34" charset="0"/>
                <a:cs typeface="Calibri" panose="020F0502020204030204" pitchFamily="34" charset="0"/>
              </a:rPr>
              <a:t>Customer Satisfaction</a:t>
            </a:r>
          </a:p>
          <a:p>
            <a:pPr algn="l">
              <a:buFont typeface="+mj-lt"/>
              <a:buAutoNum type="arabicPeriod"/>
            </a:pPr>
            <a:r>
              <a:rPr lang="en-US" b="0" i="0" dirty="0">
                <a:solidFill>
                  <a:srgbClr val="2D3748"/>
                </a:solidFill>
                <a:effectLst/>
                <a:latin typeface="Calibri" panose="020F0502020204030204" pitchFamily="34" charset="0"/>
                <a:cs typeface="Calibri" panose="020F0502020204030204" pitchFamily="34" charset="0"/>
              </a:rPr>
              <a:t>Security</a:t>
            </a:r>
          </a:p>
          <a:p>
            <a:pPr algn="l">
              <a:buFont typeface="+mj-lt"/>
              <a:buAutoNum type="arabicPeriod"/>
            </a:pPr>
            <a:r>
              <a:rPr lang="en-US" b="0" i="0" dirty="0">
                <a:solidFill>
                  <a:srgbClr val="2D3748"/>
                </a:solidFill>
                <a:effectLst/>
                <a:latin typeface="Calibri" panose="020F0502020204030204" pitchFamily="34" charset="0"/>
                <a:cs typeface="Calibri" panose="020F0502020204030204" pitchFamily="34" charset="0"/>
              </a:rPr>
              <a:t>Product Quality</a:t>
            </a:r>
          </a:p>
          <a:p>
            <a:pPr marL="342900" indent="-342900">
              <a:buAutoNum type="arabicPeriod"/>
            </a:pPr>
            <a:endParaRPr lang="en-IN" b="0" i="0" dirty="0">
              <a:effectLst/>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365564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717453" y="576775"/>
            <a:ext cx="10522633" cy="5693866"/>
          </a:xfrm>
          <a:prstGeom prst="rect">
            <a:avLst/>
          </a:prstGeom>
          <a:noFill/>
        </p:spPr>
        <p:txBody>
          <a:bodyPr wrap="square" rtlCol="0">
            <a:spAutoFit/>
          </a:bodyPr>
          <a:lstStyle/>
          <a:p>
            <a:r>
              <a:rPr lang="en-US" sz="4000" b="1" i="0" dirty="0">
                <a:solidFill>
                  <a:srgbClr val="222222"/>
                </a:solidFill>
                <a:effectLst/>
                <a:latin typeface="Calibri" panose="020F0502020204030204" pitchFamily="34" charset="0"/>
                <a:cs typeface="Calibri" panose="020F0502020204030204" pitchFamily="34" charset="0"/>
              </a:rPr>
              <a:t>Skills required to become a Software Tester</a:t>
            </a:r>
          </a:p>
          <a:p>
            <a:endParaRPr lang="en-IN" b="0" i="0" dirty="0">
              <a:effectLst/>
              <a:latin typeface="-apple-system"/>
            </a:endParaRPr>
          </a:p>
          <a:p>
            <a:pPr algn="l"/>
            <a:r>
              <a:rPr lang="en-IN" b="1" i="0" dirty="0">
                <a:solidFill>
                  <a:srgbClr val="222222"/>
                </a:solidFill>
                <a:effectLst/>
                <a:latin typeface="Calibri" panose="020F0502020204030204" pitchFamily="34" charset="0"/>
                <a:cs typeface="Calibri" panose="020F0502020204030204" pitchFamily="34" charset="0"/>
              </a:rPr>
              <a:t>Non-Technical Skills:</a:t>
            </a:r>
          </a:p>
          <a:p>
            <a:pPr marL="800100" lvl="1" indent="-342900">
              <a:buAutoNum type="arabicPeriod"/>
            </a:pPr>
            <a:r>
              <a:rPr lang="en-IN" i="0" dirty="0">
                <a:solidFill>
                  <a:srgbClr val="222222"/>
                </a:solidFill>
                <a:effectLst/>
                <a:latin typeface="Calibri" panose="020F0502020204030204" pitchFamily="34" charset="0"/>
                <a:cs typeface="Calibri" panose="020F0502020204030204" pitchFamily="34" charset="0"/>
              </a:rPr>
              <a:t>Analytical skills</a:t>
            </a:r>
          </a:p>
          <a:p>
            <a:pPr marL="800100" lvl="1" indent="-342900">
              <a:buAutoNum type="arabicPeriod"/>
            </a:pPr>
            <a:r>
              <a:rPr lang="en-IN" i="0" dirty="0">
                <a:solidFill>
                  <a:srgbClr val="222222"/>
                </a:solidFill>
                <a:effectLst/>
                <a:latin typeface="Calibri" panose="020F0502020204030204" pitchFamily="34" charset="0"/>
                <a:cs typeface="Calibri" panose="020F0502020204030204" pitchFamily="34" charset="0"/>
              </a:rPr>
              <a:t>Communication skill</a:t>
            </a:r>
            <a:endParaRPr lang="en-IN" dirty="0">
              <a:solidFill>
                <a:srgbClr val="222222"/>
              </a:solidFill>
              <a:latin typeface="Calibri" panose="020F0502020204030204" pitchFamily="34" charset="0"/>
              <a:cs typeface="Calibri" panose="020F0502020204030204" pitchFamily="34" charset="0"/>
            </a:endParaRPr>
          </a:p>
          <a:p>
            <a:pPr marL="800100" lvl="1" indent="-342900">
              <a:buAutoNum type="arabicPeriod"/>
            </a:pPr>
            <a:r>
              <a:rPr lang="en-IN" i="0" dirty="0">
                <a:solidFill>
                  <a:srgbClr val="222222"/>
                </a:solidFill>
                <a:effectLst/>
                <a:latin typeface="Calibri" panose="020F0502020204030204" pitchFamily="34" charset="0"/>
                <a:cs typeface="Calibri" panose="020F0502020204030204" pitchFamily="34" charset="0"/>
              </a:rPr>
              <a:t>Time Management &amp; Organization Skills</a:t>
            </a:r>
          </a:p>
          <a:p>
            <a:pPr marL="800100" lvl="1" indent="-342900">
              <a:buAutoNum type="arabicPeriod"/>
            </a:pPr>
            <a:r>
              <a:rPr lang="en-IN" i="0" dirty="0">
                <a:solidFill>
                  <a:srgbClr val="222222"/>
                </a:solidFill>
                <a:effectLst/>
                <a:latin typeface="Calibri" panose="020F0502020204030204" pitchFamily="34" charset="0"/>
                <a:cs typeface="Calibri" panose="020F0502020204030204" pitchFamily="34" charset="0"/>
              </a:rPr>
              <a:t>GREAT Attitude</a:t>
            </a:r>
            <a:endParaRPr lang="en-IN" dirty="0">
              <a:solidFill>
                <a:srgbClr val="222222"/>
              </a:solidFill>
              <a:latin typeface="Calibri" panose="020F0502020204030204" pitchFamily="34" charset="0"/>
              <a:cs typeface="Calibri" panose="020F0502020204030204" pitchFamily="34" charset="0"/>
            </a:endParaRPr>
          </a:p>
          <a:p>
            <a:pPr marL="800100" lvl="1" indent="-342900">
              <a:buAutoNum type="arabicPeriod"/>
            </a:pPr>
            <a:r>
              <a:rPr lang="en-IN" i="0" dirty="0">
                <a:solidFill>
                  <a:srgbClr val="222222"/>
                </a:solidFill>
                <a:effectLst/>
                <a:latin typeface="Calibri" panose="020F0502020204030204" pitchFamily="34" charset="0"/>
                <a:cs typeface="Calibri" panose="020F0502020204030204" pitchFamily="34" charset="0"/>
              </a:rPr>
              <a:t>Passion</a:t>
            </a:r>
          </a:p>
          <a:p>
            <a:pPr marL="342900" indent="-342900">
              <a:buAutoNum type="arabicPeriod"/>
            </a:pPr>
            <a:endParaRPr lang="en-IN" b="1" i="0" dirty="0">
              <a:solidFill>
                <a:srgbClr val="222222"/>
              </a:solidFill>
              <a:effectLst/>
              <a:latin typeface="Source Sans Pro" panose="020B0503030403020204" pitchFamily="34" charset="0"/>
            </a:endParaRPr>
          </a:p>
          <a:p>
            <a:r>
              <a:rPr lang="en-IN" b="1" i="0" dirty="0">
                <a:solidFill>
                  <a:srgbClr val="222222"/>
                </a:solidFill>
                <a:effectLst/>
                <a:latin typeface="Source Sans Pro" panose="020B0503030403020204" pitchFamily="34" charset="0"/>
              </a:rPr>
              <a:t>Technical Skills :</a:t>
            </a:r>
          </a:p>
          <a:p>
            <a:pPr marL="800100" lvl="1" indent="-342900">
              <a:buAutoNum type="arabicPeriod"/>
            </a:pPr>
            <a:r>
              <a:rPr lang="en-US" dirty="0">
                <a:solidFill>
                  <a:srgbClr val="222222"/>
                </a:solidFill>
                <a:latin typeface="Calibri" panose="020F0502020204030204" pitchFamily="34" charset="0"/>
                <a:cs typeface="Calibri" panose="020F0502020204030204" pitchFamily="34" charset="0"/>
              </a:rPr>
              <a:t>Basic knowledge of Database/ SQL</a:t>
            </a:r>
            <a:endParaRPr lang="en-IN" dirty="0">
              <a:solidFill>
                <a:srgbClr val="222222"/>
              </a:solidFill>
              <a:latin typeface="Calibri" panose="020F0502020204030204" pitchFamily="34" charset="0"/>
              <a:cs typeface="Calibri" panose="020F0502020204030204" pitchFamily="34" charset="0"/>
            </a:endParaRPr>
          </a:p>
          <a:p>
            <a:pPr marL="800100" lvl="1" indent="-342900">
              <a:buAutoNum type="arabicPeriod"/>
            </a:pPr>
            <a:r>
              <a:rPr lang="en-US" dirty="0">
                <a:solidFill>
                  <a:srgbClr val="222222"/>
                </a:solidFill>
                <a:latin typeface="Calibri" panose="020F0502020204030204" pitchFamily="34" charset="0"/>
                <a:cs typeface="Calibri" panose="020F0502020204030204" pitchFamily="34" charset="0"/>
              </a:rPr>
              <a:t>Knowledge and hands-on experience of a Test Management Tool</a:t>
            </a:r>
            <a:endParaRPr lang="en-IN" dirty="0">
              <a:solidFill>
                <a:srgbClr val="222222"/>
              </a:solidFill>
              <a:latin typeface="Calibri" panose="020F0502020204030204" pitchFamily="34" charset="0"/>
              <a:cs typeface="Calibri" panose="020F0502020204030204" pitchFamily="34" charset="0"/>
            </a:endParaRPr>
          </a:p>
          <a:p>
            <a:pPr marL="800100" lvl="1" indent="-342900">
              <a:buAutoNum type="arabicPeriod"/>
            </a:pPr>
            <a:r>
              <a:rPr lang="en-US" dirty="0">
                <a:solidFill>
                  <a:srgbClr val="222222"/>
                </a:solidFill>
                <a:latin typeface="Calibri" panose="020F0502020204030204" pitchFamily="34" charset="0"/>
                <a:cs typeface="Calibri" panose="020F0502020204030204" pitchFamily="34" charset="0"/>
              </a:rPr>
              <a:t>Knowledge and hands-on experience of any Defect Tracking tool</a:t>
            </a:r>
            <a:endParaRPr lang="en-IN" dirty="0">
              <a:solidFill>
                <a:srgbClr val="222222"/>
              </a:solidFill>
              <a:latin typeface="Calibri" panose="020F0502020204030204" pitchFamily="34" charset="0"/>
              <a:cs typeface="Calibri" panose="020F0502020204030204" pitchFamily="34" charset="0"/>
            </a:endParaRPr>
          </a:p>
          <a:p>
            <a:pPr marL="800100" lvl="1" indent="-342900">
              <a:buAutoNum type="arabicPeriod"/>
            </a:pPr>
            <a:r>
              <a:rPr lang="en-US" dirty="0">
                <a:solidFill>
                  <a:srgbClr val="222222"/>
                </a:solidFill>
                <a:latin typeface="Calibri" panose="020F0502020204030204" pitchFamily="34" charset="0"/>
                <a:cs typeface="Calibri" panose="020F0502020204030204" pitchFamily="34" charset="0"/>
              </a:rPr>
              <a:t>Knowledge and hands-on experience of Automation tool</a:t>
            </a:r>
            <a:endParaRPr lang="en-IN" dirty="0">
              <a:solidFill>
                <a:srgbClr val="222222"/>
              </a:solidFill>
              <a:latin typeface="Calibri" panose="020F0502020204030204" pitchFamily="34" charset="0"/>
              <a:cs typeface="Calibri" panose="020F0502020204030204" pitchFamily="34" charset="0"/>
            </a:endParaRPr>
          </a:p>
          <a:p>
            <a:pPr marL="342900" indent="-342900">
              <a:buAutoNum type="arabicPeriod"/>
            </a:pPr>
            <a:endParaRPr lang="en-IN" b="0" i="0" dirty="0">
              <a:effectLst/>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116503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717453" y="576775"/>
            <a:ext cx="10522633" cy="6586418"/>
          </a:xfrm>
          <a:prstGeom prst="rect">
            <a:avLst/>
          </a:prstGeom>
          <a:noFill/>
        </p:spPr>
        <p:txBody>
          <a:bodyPr wrap="square" rtlCol="0">
            <a:spAutoFit/>
          </a:bodyPr>
          <a:lstStyle/>
          <a:p>
            <a:r>
              <a:rPr lang="en-US" sz="4000" b="1" i="0" dirty="0">
                <a:solidFill>
                  <a:srgbClr val="222222"/>
                </a:solidFill>
                <a:effectLst/>
                <a:latin typeface="Calibri" panose="020F0502020204030204" pitchFamily="34" charset="0"/>
                <a:cs typeface="Calibri" panose="020F0502020204030204" pitchFamily="34" charset="0"/>
              </a:rPr>
              <a:t>What Does a Software Tester do?</a:t>
            </a:r>
          </a:p>
          <a:p>
            <a:endParaRPr lang="en-IN" b="0" i="0" dirty="0">
              <a:effectLst/>
              <a:latin typeface="-apple-system"/>
            </a:endParaRPr>
          </a:p>
          <a:p>
            <a:pPr algn="l"/>
            <a:r>
              <a:rPr lang="en-US" b="0" i="0" dirty="0">
                <a:solidFill>
                  <a:srgbClr val="222222"/>
                </a:solidFill>
                <a:effectLst/>
                <a:latin typeface="Calibri" panose="020F0502020204030204" pitchFamily="34" charset="0"/>
                <a:cs typeface="Calibri" panose="020F0502020204030204" pitchFamily="34" charset="0"/>
              </a:rPr>
              <a:t>On any typical work day, you will be busy understanding requirement documents, </a:t>
            </a:r>
          </a:p>
          <a:p>
            <a:pPr algn="l"/>
            <a:r>
              <a:rPr lang="en-US" b="0" i="0" dirty="0">
                <a:solidFill>
                  <a:srgbClr val="222222"/>
                </a:solidFill>
                <a:effectLst/>
                <a:latin typeface="Calibri" panose="020F0502020204030204" pitchFamily="34" charset="0"/>
                <a:cs typeface="Calibri" panose="020F0502020204030204" pitchFamily="34" charset="0"/>
              </a:rPr>
              <a:t>creating test cases, </a:t>
            </a:r>
          </a:p>
          <a:p>
            <a:pPr algn="l"/>
            <a:r>
              <a:rPr lang="en-US" b="0" i="0" dirty="0">
                <a:solidFill>
                  <a:srgbClr val="222222"/>
                </a:solidFill>
                <a:effectLst/>
                <a:latin typeface="Calibri" panose="020F0502020204030204" pitchFamily="34" charset="0"/>
                <a:cs typeface="Calibri" panose="020F0502020204030204" pitchFamily="34" charset="0"/>
              </a:rPr>
              <a:t>executing test cases, </a:t>
            </a:r>
          </a:p>
          <a:p>
            <a:pPr algn="l"/>
            <a:r>
              <a:rPr lang="en-US" b="0" i="0" dirty="0">
                <a:solidFill>
                  <a:srgbClr val="222222"/>
                </a:solidFill>
                <a:effectLst/>
                <a:latin typeface="Calibri" panose="020F0502020204030204" pitchFamily="34" charset="0"/>
                <a:cs typeface="Calibri" panose="020F0502020204030204" pitchFamily="34" charset="0"/>
              </a:rPr>
              <a:t>reporting and re-testing bugs, </a:t>
            </a:r>
          </a:p>
          <a:p>
            <a:pPr algn="l"/>
            <a:r>
              <a:rPr lang="en-US" b="0" i="0" dirty="0">
                <a:solidFill>
                  <a:srgbClr val="222222"/>
                </a:solidFill>
                <a:effectLst/>
                <a:latin typeface="Calibri" panose="020F0502020204030204" pitchFamily="34" charset="0"/>
                <a:cs typeface="Calibri" panose="020F0502020204030204" pitchFamily="34" charset="0"/>
              </a:rPr>
              <a:t>attending review meetings and other team building activities.</a:t>
            </a:r>
          </a:p>
          <a:p>
            <a:pPr algn="l"/>
            <a:endParaRPr lang="en-US" dirty="0">
              <a:solidFill>
                <a:srgbClr val="222222"/>
              </a:solidFill>
              <a:latin typeface="Calibri" panose="020F0502020204030204" pitchFamily="34" charset="0"/>
              <a:cs typeface="Calibri" panose="020F0502020204030204" pitchFamily="34" charset="0"/>
            </a:endParaRPr>
          </a:p>
          <a:p>
            <a:pPr algn="l"/>
            <a:r>
              <a:rPr lang="en-US" sz="4000" b="1" dirty="0">
                <a:solidFill>
                  <a:srgbClr val="222222"/>
                </a:solidFill>
                <a:latin typeface="Calibri" panose="020F0502020204030204" pitchFamily="34" charset="0"/>
                <a:cs typeface="Calibri" panose="020F0502020204030204" pitchFamily="34" charset="0"/>
              </a:rPr>
              <a:t>Software Tester Career Path</a:t>
            </a:r>
          </a:p>
          <a:p>
            <a:pPr algn="l"/>
            <a:endParaRPr lang="en-US" dirty="0">
              <a:solidFill>
                <a:srgbClr val="222222"/>
              </a:solidFill>
              <a:latin typeface="Calibri" panose="020F0502020204030204" pitchFamily="34" charset="0"/>
              <a:cs typeface="Calibri" panose="020F0502020204030204" pitchFamily="34" charset="0"/>
            </a:endParaRPr>
          </a:p>
          <a:p>
            <a:pPr algn="l"/>
            <a:r>
              <a:rPr lang="en-US" dirty="0">
                <a:solidFill>
                  <a:srgbClr val="222222"/>
                </a:solidFill>
                <a:latin typeface="Calibri" panose="020F0502020204030204" pitchFamily="34" charset="0"/>
                <a:cs typeface="Calibri" panose="020F0502020204030204" pitchFamily="34" charset="0"/>
              </a:rPr>
              <a:t>Your Software Testing career growth as a software tester (QA Analyst) in typical CMMI level 5 company will look like following but will vary from company to company</a:t>
            </a:r>
          </a:p>
          <a:p>
            <a:pPr algn="l">
              <a:buFont typeface="+mj-lt"/>
              <a:buAutoNum type="arabicPeriod"/>
            </a:pPr>
            <a:r>
              <a:rPr lang="en-US" dirty="0">
                <a:solidFill>
                  <a:srgbClr val="222222"/>
                </a:solidFill>
                <a:latin typeface="Calibri" panose="020F0502020204030204" pitchFamily="34" charset="0"/>
                <a:cs typeface="Calibri" panose="020F0502020204030204" pitchFamily="34" charset="0"/>
              </a:rPr>
              <a:t>QA Analyst (Fresher)</a:t>
            </a:r>
          </a:p>
          <a:p>
            <a:pPr algn="l">
              <a:buFont typeface="+mj-lt"/>
              <a:buAutoNum type="arabicPeriod"/>
            </a:pPr>
            <a:r>
              <a:rPr lang="en-US" dirty="0">
                <a:solidFill>
                  <a:srgbClr val="222222"/>
                </a:solidFill>
                <a:latin typeface="Calibri" panose="020F0502020204030204" pitchFamily="34" charset="0"/>
                <a:cs typeface="Calibri" panose="020F0502020204030204" pitchFamily="34" charset="0"/>
              </a:rPr>
              <a:t>Sr. QA Analyst (2-3 years' experience)</a:t>
            </a:r>
          </a:p>
          <a:p>
            <a:pPr algn="l">
              <a:buFont typeface="+mj-lt"/>
              <a:buAutoNum type="arabicPeriod"/>
            </a:pPr>
            <a:r>
              <a:rPr lang="en-US" dirty="0">
                <a:solidFill>
                  <a:srgbClr val="222222"/>
                </a:solidFill>
                <a:latin typeface="Calibri" panose="020F0502020204030204" pitchFamily="34" charset="0"/>
                <a:cs typeface="Calibri" panose="020F0502020204030204" pitchFamily="34" charset="0"/>
              </a:rPr>
              <a:t>QA Team Coordinator (5-6 years' experience)</a:t>
            </a:r>
          </a:p>
          <a:p>
            <a:pPr algn="l">
              <a:buFont typeface="+mj-lt"/>
              <a:buAutoNum type="arabicPeriod"/>
            </a:pPr>
            <a:r>
              <a:rPr lang="en-US" dirty="0">
                <a:solidFill>
                  <a:srgbClr val="222222"/>
                </a:solidFill>
                <a:latin typeface="Calibri" panose="020F0502020204030204" pitchFamily="34" charset="0"/>
                <a:cs typeface="Calibri" panose="020F0502020204030204" pitchFamily="34" charset="0"/>
              </a:rPr>
              <a:t>Test Manager (8-11 years' experience)</a:t>
            </a:r>
          </a:p>
          <a:p>
            <a:pPr algn="l">
              <a:buFont typeface="+mj-lt"/>
              <a:buAutoNum type="arabicPeriod"/>
            </a:pPr>
            <a:r>
              <a:rPr lang="en-US" dirty="0">
                <a:solidFill>
                  <a:srgbClr val="222222"/>
                </a:solidFill>
                <a:latin typeface="Calibri" panose="020F0502020204030204" pitchFamily="34" charset="0"/>
                <a:cs typeface="Calibri" panose="020F0502020204030204" pitchFamily="34" charset="0"/>
              </a:rPr>
              <a:t>Senior Test Manager (14+ experience)</a:t>
            </a: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85655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834683" y="393895"/>
            <a:ext cx="10522633" cy="7909858"/>
          </a:xfrm>
          <a:prstGeom prst="rect">
            <a:avLst/>
          </a:prstGeom>
          <a:noFill/>
        </p:spPr>
        <p:txBody>
          <a:bodyPr wrap="square" rtlCol="0">
            <a:spAutoFit/>
          </a:bodyPr>
          <a:lstStyle/>
          <a:p>
            <a:r>
              <a:rPr lang="en-IN" sz="4000" b="1" i="0" dirty="0">
                <a:effectLst/>
                <a:latin typeface="-apple-system"/>
              </a:rPr>
              <a:t>Testing Approaches:</a:t>
            </a:r>
            <a:endParaRPr lang="en-IN" sz="4000" b="0" i="0" dirty="0">
              <a:effectLst/>
              <a:latin typeface="-apple-system"/>
            </a:endParaRPr>
          </a:p>
          <a:p>
            <a:pPr algn="l"/>
            <a:r>
              <a:rPr lang="en-US" b="0" i="0" dirty="0">
                <a:solidFill>
                  <a:srgbClr val="2D3748"/>
                </a:solidFill>
                <a:effectLst/>
                <a:latin typeface="Calibri" panose="020F0502020204030204" pitchFamily="34" charset="0"/>
                <a:cs typeface="Calibri" panose="020F0502020204030204" pitchFamily="34" charset="0"/>
              </a:rPr>
              <a:t>There are three types of software testing approaches.</a:t>
            </a:r>
          </a:p>
          <a:p>
            <a:pPr algn="l">
              <a:buFont typeface="+mj-lt"/>
              <a:buAutoNum type="arabicPeriod"/>
            </a:pPr>
            <a:r>
              <a:rPr lang="en-US" b="0" i="0" dirty="0">
                <a:solidFill>
                  <a:srgbClr val="2D3748"/>
                </a:solidFill>
                <a:effectLst/>
                <a:latin typeface="Calibri" panose="020F0502020204030204" pitchFamily="34" charset="0"/>
                <a:cs typeface="Calibri" panose="020F0502020204030204" pitchFamily="34" charset="0"/>
              </a:rPr>
              <a:t>White Box Testing</a:t>
            </a:r>
          </a:p>
          <a:p>
            <a:pPr algn="l">
              <a:buFont typeface="+mj-lt"/>
              <a:buAutoNum type="arabicPeriod"/>
            </a:pPr>
            <a:r>
              <a:rPr lang="en-US" b="0" i="0" dirty="0">
                <a:solidFill>
                  <a:srgbClr val="2D3748"/>
                </a:solidFill>
                <a:effectLst/>
                <a:latin typeface="Calibri" panose="020F0502020204030204" pitchFamily="34" charset="0"/>
                <a:cs typeface="Calibri" panose="020F0502020204030204" pitchFamily="34" charset="0"/>
              </a:rPr>
              <a:t>Black Box Testing</a:t>
            </a:r>
          </a:p>
          <a:p>
            <a:pPr algn="l">
              <a:buFont typeface="+mj-lt"/>
              <a:buAutoNum type="arabicPeriod"/>
            </a:pPr>
            <a:r>
              <a:rPr lang="en-US" b="0" i="0" dirty="0">
                <a:solidFill>
                  <a:srgbClr val="2D3748"/>
                </a:solidFill>
                <a:effectLst/>
                <a:latin typeface="Calibri" panose="020F0502020204030204" pitchFamily="34" charset="0"/>
                <a:cs typeface="Calibri" panose="020F0502020204030204" pitchFamily="34" charset="0"/>
              </a:rPr>
              <a:t>Grey Box Testing</a:t>
            </a:r>
          </a:p>
          <a:p>
            <a:pPr algn="l">
              <a:buFont typeface="+mj-lt"/>
              <a:buAutoNum type="arabicPeriod"/>
            </a:pPr>
            <a:endParaRPr lang="en-US" b="0" i="0" dirty="0">
              <a:solidFill>
                <a:srgbClr val="2D3748"/>
              </a:solidFill>
              <a:effectLst/>
              <a:latin typeface="Calibri" panose="020F0502020204030204" pitchFamily="34" charset="0"/>
              <a:cs typeface="Calibri" panose="020F0502020204030204" pitchFamily="34" charset="0"/>
            </a:endParaRPr>
          </a:p>
          <a:p>
            <a:pPr algn="l"/>
            <a:r>
              <a:rPr lang="en-US" b="1" i="0" dirty="0">
                <a:effectLst/>
                <a:latin typeface="Calibri" panose="020F0502020204030204" pitchFamily="34" charset="0"/>
                <a:cs typeface="Calibri" panose="020F0502020204030204" pitchFamily="34" charset="0"/>
              </a:rPr>
              <a:t>White Box Testing:</a:t>
            </a:r>
            <a:endParaRPr lang="en-US" b="0" i="0" dirty="0">
              <a:effectLst/>
              <a:latin typeface="Calibri" panose="020F0502020204030204" pitchFamily="34" charset="0"/>
              <a:cs typeface="Calibri" panose="020F0502020204030204" pitchFamily="34" charset="0"/>
            </a:endParaRPr>
          </a:p>
          <a:p>
            <a:pPr algn="l"/>
            <a:r>
              <a:rPr lang="en-US" b="0" i="0" dirty="0">
                <a:solidFill>
                  <a:srgbClr val="2D3748"/>
                </a:solidFill>
                <a:effectLst/>
                <a:latin typeface="Calibri" panose="020F0502020204030204" pitchFamily="34" charset="0"/>
                <a:cs typeface="Calibri" panose="020F0502020204030204" pitchFamily="34" charset="0"/>
              </a:rPr>
              <a:t>It is also called Glass Box, Clear Box, Structural Testing. White Box Testing is based on the application’s internal code structure. In white-box testing, an internal perspective of the system, as well as programming skills, are used to design test cases. This testing is usually done at the unit level.</a:t>
            </a:r>
          </a:p>
          <a:p>
            <a:pPr algn="l"/>
            <a:endParaRPr lang="en-US" b="1" i="0" dirty="0">
              <a:effectLst/>
              <a:latin typeface="Calibri" panose="020F0502020204030204" pitchFamily="34" charset="0"/>
              <a:cs typeface="Calibri" panose="020F0502020204030204" pitchFamily="34" charset="0"/>
            </a:endParaRPr>
          </a:p>
          <a:p>
            <a:pPr algn="l"/>
            <a:r>
              <a:rPr lang="en-US" b="1" i="0" dirty="0">
                <a:effectLst/>
                <a:latin typeface="Calibri" panose="020F0502020204030204" pitchFamily="34" charset="0"/>
                <a:cs typeface="Calibri" panose="020F0502020204030204" pitchFamily="34" charset="0"/>
              </a:rPr>
              <a:t>Black Box Testing:</a:t>
            </a:r>
            <a:endParaRPr lang="en-US" b="0" i="0" dirty="0">
              <a:effectLst/>
              <a:latin typeface="Calibri" panose="020F0502020204030204" pitchFamily="34" charset="0"/>
              <a:cs typeface="Calibri" panose="020F0502020204030204" pitchFamily="34" charset="0"/>
            </a:endParaRPr>
          </a:p>
          <a:p>
            <a:pPr algn="l"/>
            <a:r>
              <a:rPr lang="en-US" b="0" i="0" dirty="0">
                <a:solidFill>
                  <a:srgbClr val="2D3748"/>
                </a:solidFill>
                <a:effectLst/>
                <a:latin typeface="Calibri" panose="020F0502020204030204" pitchFamily="34" charset="0"/>
                <a:cs typeface="Calibri" panose="020F0502020204030204" pitchFamily="34" charset="0"/>
              </a:rPr>
              <a:t>It is also called Behavioral/Specification-Based/Input-Output Testing. Black Box Testing is a software testing method in which testers evaluate the functionality of the software under test without looking at the internal code structure.</a:t>
            </a:r>
          </a:p>
          <a:p>
            <a:pPr algn="l"/>
            <a:endParaRPr lang="en-US" b="1" i="0" dirty="0">
              <a:effectLst/>
              <a:latin typeface="Calibri" panose="020F0502020204030204" pitchFamily="34" charset="0"/>
              <a:cs typeface="Calibri" panose="020F0502020204030204" pitchFamily="34" charset="0"/>
            </a:endParaRPr>
          </a:p>
          <a:p>
            <a:pPr algn="l"/>
            <a:r>
              <a:rPr lang="en-US" b="1" i="0" dirty="0">
                <a:effectLst/>
                <a:latin typeface="Calibri" panose="020F0502020204030204" pitchFamily="34" charset="0"/>
                <a:cs typeface="Calibri" panose="020F0502020204030204" pitchFamily="34" charset="0"/>
              </a:rPr>
              <a:t>Grey Box Testing:</a:t>
            </a:r>
            <a:endParaRPr lang="en-US" b="0" i="0" dirty="0">
              <a:effectLst/>
              <a:latin typeface="Calibri" panose="020F0502020204030204" pitchFamily="34" charset="0"/>
              <a:cs typeface="Calibri" panose="020F0502020204030204" pitchFamily="34" charset="0"/>
            </a:endParaRPr>
          </a:p>
          <a:p>
            <a:pPr algn="l"/>
            <a:r>
              <a:rPr lang="en-US" b="0" i="0" dirty="0">
                <a:solidFill>
                  <a:srgbClr val="2D3748"/>
                </a:solidFill>
                <a:effectLst/>
                <a:latin typeface="Calibri" panose="020F0502020204030204" pitchFamily="34" charset="0"/>
                <a:cs typeface="Calibri" panose="020F0502020204030204" pitchFamily="34" charset="0"/>
              </a:rPr>
              <a:t>Grey box is the combination of both White Box and Black Box Testing. The tester who works on this type of testing needs to have access to design documents. This helps to create better test cases in this process.</a:t>
            </a:r>
          </a:p>
          <a:p>
            <a:pPr algn="l">
              <a:buFont typeface="Arial" panose="020B0604020202020204" pitchFamily="34" charset="0"/>
              <a:buChar char="•"/>
            </a:pPr>
            <a:endParaRPr lang="en-US" b="0" i="0" dirty="0">
              <a:solidFill>
                <a:srgbClr val="222222"/>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222222"/>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222222"/>
              </a:solidFill>
              <a:effectLst/>
              <a:latin typeface="Calibri" panose="020F0502020204030204" pitchFamily="34" charset="0"/>
              <a:cs typeface="Calibri" panose="020F0502020204030204" pitchFamily="34" charset="0"/>
            </a:endParaRPr>
          </a:p>
          <a:p>
            <a:endParaRPr lang="en-US" dirty="0">
              <a:solidFill>
                <a:srgbClr val="222222"/>
              </a:solidFill>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275580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886266" y="689316"/>
            <a:ext cx="10522633" cy="4647426"/>
          </a:xfrm>
          <a:prstGeom prst="rect">
            <a:avLst/>
          </a:prstGeom>
          <a:noFill/>
        </p:spPr>
        <p:txBody>
          <a:bodyPr wrap="square" rtlCol="0">
            <a:spAutoFit/>
          </a:bodyPr>
          <a:lstStyle/>
          <a:p>
            <a:r>
              <a:rPr lang="en-IN" sz="4000" b="1" i="0" dirty="0">
                <a:solidFill>
                  <a:srgbClr val="222222"/>
                </a:solidFill>
                <a:effectLst/>
                <a:latin typeface="Calibri" panose="020F0502020204030204" pitchFamily="34" charset="0"/>
                <a:cs typeface="Calibri" panose="020F0502020204030204" pitchFamily="34" charset="0"/>
              </a:rPr>
              <a:t>Types of Software Testing</a:t>
            </a:r>
          </a:p>
          <a:p>
            <a:endParaRPr lang="en-IN" sz="4000" b="1" i="0" dirty="0">
              <a:solidFill>
                <a:srgbClr val="222222"/>
              </a:solidFill>
              <a:effectLst/>
              <a:latin typeface="Calibri" panose="020F0502020204030204" pitchFamily="34" charset="0"/>
              <a:cs typeface="Calibri" panose="020F0502020204030204" pitchFamily="34" charset="0"/>
            </a:endParaRPr>
          </a:p>
          <a:p>
            <a:pPr algn="l"/>
            <a:r>
              <a:rPr lang="en-US" b="0" i="0" dirty="0">
                <a:solidFill>
                  <a:srgbClr val="222222"/>
                </a:solidFill>
                <a:effectLst/>
                <a:latin typeface="Calibri" panose="020F0502020204030204" pitchFamily="34" charset="0"/>
                <a:cs typeface="Calibri" panose="020F0502020204030204" pitchFamily="34" charset="0"/>
              </a:rPr>
              <a:t>Typically Testing is classified into three categories.</a:t>
            </a:r>
          </a:p>
          <a:p>
            <a:pPr algn="l"/>
            <a:endParaRPr lang="en-US" b="0" i="0" dirty="0">
              <a:solidFill>
                <a:srgbClr val="222222"/>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b="0" i="0" dirty="0">
                <a:solidFill>
                  <a:srgbClr val="222222"/>
                </a:solidFill>
                <a:effectLst/>
                <a:latin typeface="Calibri" panose="020F0502020204030204" pitchFamily="34" charset="0"/>
                <a:cs typeface="Calibri" panose="020F0502020204030204" pitchFamily="34" charset="0"/>
              </a:rPr>
              <a:t>Functional Testing – Unit, Integration, Smoke, UAT </a:t>
            </a:r>
            <a:r>
              <a:rPr lang="en-US" b="0" i="0" dirty="0" err="1">
                <a:solidFill>
                  <a:srgbClr val="222222"/>
                </a:solidFill>
                <a:effectLst/>
                <a:latin typeface="Calibri" panose="020F0502020204030204" pitchFamily="34" charset="0"/>
                <a:cs typeface="Calibri" panose="020F0502020204030204" pitchFamily="34" charset="0"/>
              </a:rPr>
              <a:t>etc</a:t>
            </a:r>
            <a:endParaRPr lang="en-US" b="0" i="0" dirty="0">
              <a:solidFill>
                <a:srgbClr val="222222"/>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b="0" i="0" dirty="0">
                <a:solidFill>
                  <a:srgbClr val="222222"/>
                </a:solidFill>
                <a:effectLst/>
                <a:latin typeface="Calibri" panose="020F0502020204030204" pitchFamily="34" charset="0"/>
                <a:cs typeface="Calibri" panose="020F0502020204030204" pitchFamily="34" charset="0"/>
              </a:rPr>
              <a:t>Non-Functional Testing or </a:t>
            </a:r>
            <a:r>
              <a:rPr lang="en-US" dirty="0">
                <a:solidFill>
                  <a:srgbClr val="222222"/>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Performance Testing</a:t>
            </a:r>
            <a:r>
              <a:rPr lang="en-US" dirty="0">
                <a:solidFill>
                  <a:srgbClr val="222222"/>
                </a:solidFill>
                <a:latin typeface="Calibri" panose="020F0502020204030204" pitchFamily="34" charset="0"/>
                <a:cs typeface="Calibri" panose="020F0502020204030204" pitchFamily="34" charset="0"/>
              </a:rPr>
              <a:t> – Perf, Load, volume, Usability</a:t>
            </a:r>
          </a:p>
          <a:p>
            <a:pPr algn="l">
              <a:buFont typeface="Arial" panose="020B0604020202020204" pitchFamily="34" charset="0"/>
              <a:buChar char="•"/>
            </a:pPr>
            <a:r>
              <a:rPr lang="en-US" b="0" i="0" dirty="0">
                <a:solidFill>
                  <a:srgbClr val="222222"/>
                </a:solidFill>
                <a:effectLst/>
                <a:latin typeface="Calibri" panose="020F0502020204030204" pitchFamily="34" charset="0"/>
                <a:cs typeface="Calibri" panose="020F0502020204030204" pitchFamily="34" charset="0"/>
              </a:rPr>
              <a:t>Maintenance (Regression and Maintenance) – Regression and Maintenance</a:t>
            </a:r>
          </a:p>
          <a:p>
            <a:pPr algn="l">
              <a:buFont typeface="Arial" panose="020B0604020202020204" pitchFamily="34" charset="0"/>
              <a:buChar char="•"/>
            </a:pPr>
            <a:endParaRPr lang="en-US" dirty="0">
              <a:solidFill>
                <a:srgbClr val="222222"/>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222222"/>
              </a:solidFill>
              <a:effectLst/>
              <a:latin typeface="Calibri" panose="020F0502020204030204" pitchFamily="34" charset="0"/>
              <a:cs typeface="Calibri" panose="020F0502020204030204" pitchFamily="34" charset="0"/>
            </a:endParaRPr>
          </a:p>
          <a:p>
            <a:endParaRPr lang="en-US" dirty="0">
              <a:solidFill>
                <a:srgbClr val="222222"/>
              </a:solidFill>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pic>
        <p:nvPicPr>
          <p:cNvPr id="2050" name="Picture 2" descr="Types of Software Testing in Software Engineering">
            <a:extLst>
              <a:ext uri="{FF2B5EF4-FFF2-40B4-BE49-F238E27FC236}">
                <a16:creationId xmlns:a16="http://schemas.microsoft.com/office/drawing/2014/main" id="{2C943BFF-DDF2-43F0-A1AF-6AA795E91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963" y="3483879"/>
            <a:ext cx="5981700" cy="3195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49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14461B-DDA7-41CC-BA98-A17BE362A489}"/>
              </a:ext>
            </a:extLst>
          </p:cNvPr>
          <p:cNvSpPr txBox="1"/>
          <p:nvPr/>
        </p:nvSpPr>
        <p:spPr>
          <a:xfrm>
            <a:off x="834683" y="295421"/>
            <a:ext cx="10522633" cy="9202519"/>
          </a:xfrm>
          <a:prstGeom prst="rect">
            <a:avLst/>
          </a:prstGeom>
          <a:noFill/>
        </p:spPr>
        <p:txBody>
          <a:bodyPr wrap="square" rtlCol="0">
            <a:spAutoFit/>
          </a:bodyPr>
          <a:lstStyle/>
          <a:p>
            <a:r>
              <a:rPr lang="en-US" sz="4000" b="1" i="0" dirty="0">
                <a:effectLst/>
                <a:latin typeface="Calibri" panose="020F0502020204030204" pitchFamily="34" charset="0"/>
                <a:cs typeface="Calibri" panose="020F0502020204030204" pitchFamily="34" charset="0"/>
              </a:rPr>
              <a:t>Types of Black Box Testing</a:t>
            </a:r>
          </a:p>
          <a:p>
            <a:endParaRPr lang="en-US" sz="4000" b="1" dirty="0">
              <a:latin typeface="Calibri" panose="020F0502020204030204" pitchFamily="34" charset="0"/>
              <a:cs typeface="Calibri" panose="020F0502020204030204" pitchFamily="34" charset="0"/>
            </a:endParaRPr>
          </a:p>
          <a:p>
            <a:pPr algn="l">
              <a:buFont typeface="+mj-lt"/>
              <a:buAutoNum type="arabicPeriod"/>
            </a:pPr>
            <a:r>
              <a:rPr lang="en-IN" b="0" i="0" dirty="0">
                <a:solidFill>
                  <a:srgbClr val="2D3748"/>
                </a:solidFill>
                <a:effectLst/>
                <a:latin typeface="Calibri" panose="020F0502020204030204" pitchFamily="34" charset="0"/>
                <a:cs typeface="Calibri" panose="020F0502020204030204" pitchFamily="34" charset="0"/>
              </a:rPr>
              <a:t>Functionality Testing</a:t>
            </a:r>
          </a:p>
          <a:p>
            <a:pPr algn="l">
              <a:buFont typeface="+mj-lt"/>
              <a:buAutoNum type="arabicPeriod"/>
            </a:pPr>
            <a:r>
              <a:rPr lang="en-IN" b="0" i="0" dirty="0">
                <a:solidFill>
                  <a:srgbClr val="2D3748"/>
                </a:solidFill>
                <a:effectLst/>
                <a:latin typeface="Calibri" panose="020F0502020204030204" pitchFamily="34" charset="0"/>
                <a:cs typeface="Calibri" panose="020F0502020204030204" pitchFamily="34" charset="0"/>
              </a:rPr>
              <a:t>Non-functionality Testing</a:t>
            </a:r>
          </a:p>
          <a:p>
            <a:pPr algn="l">
              <a:buFont typeface="+mj-lt"/>
              <a:buAutoNum type="arabicPeriod"/>
            </a:pPr>
            <a:endParaRPr lang="en-IN" dirty="0">
              <a:solidFill>
                <a:srgbClr val="2D3748"/>
              </a:solidFill>
              <a:latin typeface="Calibri" panose="020F0502020204030204" pitchFamily="34" charset="0"/>
              <a:cs typeface="Calibri" panose="020F0502020204030204" pitchFamily="34" charset="0"/>
            </a:endParaRPr>
          </a:p>
          <a:p>
            <a:pPr algn="l"/>
            <a:r>
              <a:rPr lang="en-US" b="1" i="0" dirty="0">
                <a:effectLst/>
                <a:latin typeface="Calibri" panose="020F0502020204030204" pitchFamily="34" charset="0"/>
                <a:cs typeface="Calibri" panose="020F0502020204030204" pitchFamily="34" charset="0"/>
              </a:rPr>
              <a:t>Functional Testing: </a:t>
            </a:r>
            <a:endParaRPr lang="en-US" b="0" i="0" dirty="0">
              <a:effectLst/>
              <a:latin typeface="Calibri" panose="020F0502020204030204" pitchFamily="34" charset="0"/>
              <a:cs typeface="Calibri" panose="020F0502020204030204" pitchFamily="34" charset="0"/>
            </a:endParaRPr>
          </a:p>
          <a:p>
            <a:pPr algn="l"/>
            <a:r>
              <a:rPr lang="en-US" b="0" i="0" dirty="0">
                <a:solidFill>
                  <a:srgbClr val="2D3748"/>
                </a:solidFill>
                <a:effectLst/>
                <a:latin typeface="Calibri" panose="020F0502020204030204" pitchFamily="34" charset="0"/>
                <a:cs typeface="Calibri" panose="020F0502020204030204" pitchFamily="34" charset="0"/>
              </a:rPr>
              <a:t>In simple words, what the system actually does is functional testing. To verify that each function of the software application behaves as specified in the requirement document. Testing all the functionalities by providing appropriate input to verify whether the actual output is matching the expected output or not. It falls within the scope of black-box testing and the testers need not concern about the source code of the application.</a:t>
            </a:r>
          </a:p>
          <a:p>
            <a:pPr algn="l">
              <a:buFont typeface="+mj-lt"/>
              <a:buAutoNum type="arabicPeriod"/>
            </a:pPr>
            <a:endParaRPr lang="en-IN" b="0" i="0" dirty="0">
              <a:solidFill>
                <a:srgbClr val="2D3748"/>
              </a:solidFill>
              <a:effectLst/>
              <a:latin typeface="Calibri" panose="020F0502020204030204" pitchFamily="34" charset="0"/>
              <a:cs typeface="Calibri" panose="020F0502020204030204" pitchFamily="34" charset="0"/>
            </a:endParaRPr>
          </a:p>
          <a:p>
            <a:pPr algn="l">
              <a:buFont typeface="+mj-lt"/>
              <a:buAutoNum type="arabicPeriod"/>
            </a:pPr>
            <a:endParaRPr lang="en-IN" dirty="0">
              <a:solidFill>
                <a:srgbClr val="2D3748"/>
              </a:solidFill>
              <a:latin typeface="Calibri" panose="020F0502020204030204" pitchFamily="34" charset="0"/>
              <a:cs typeface="Calibri" panose="020F0502020204030204" pitchFamily="34" charset="0"/>
            </a:endParaRPr>
          </a:p>
          <a:p>
            <a:pPr algn="l"/>
            <a:r>
              <a:rPr lang="en-US" b="1" i="0" dirty="0">
                <a:effectLst/>
                <a:latin typeface="-apple-system"/>
              </a:rPr>
              <a:t>Non-functional Testing: </a:t>
            </a:r>
            <a:endParaRPr lang="en-US" b="0" i="0" dirty="0">
              <a:effectLst/>
              <a:latin typeface="-apple-system"/>
            </a:endParaRPr>
          </a:p>
          <a:p>
            <a:pPr algn="l"/>
            <a:r>
              <a:rPr lang="en-US" dirty="0">
                <a:solidFill>
                  <a:srgbClr val="2D3748"/>
                </a:solidFill>
                <a:latin typeface="Calibri" panose="020F0502020204030204" pitchFamily="34" charset="0"/>
                <a:cs typeface="Calibri" panose="020F0502020204030204" pitchFamily="34" charset="0"/>
              </a:rPr>
              <a:t>In simple words, how well the system performs is non-functionality testing. Non-functional testing refers to various aspects of the software such as </a:t>
            </a:r>
            <a:r>
              <a:rPr lang="en-US" dirty="0">
                <a:solidFill>
                  <a:srgbClr val="2D3748"/>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performance</a:t>
            </a:r>
            <a:r>
              <a:rPr lang="en-US" dirty="0">
                <a:solidFill>
                  <a:srgbClr val="2D3748"/>
                </a:solidFill>
                <a:latin typeface="Calibri" panose="020F0502020204030204" pitchFamily="34" charset="0"/>
                <a:cs typeface="Calibri" panose="020F0502020204030204" pitchFamily="34" charset="0"/>
              </a:rPr>
              <a:t>, </a:t>
            </a:r>
            <a:r>
              <a:rPr lang="en-US" dirty="0">
                <a:solidFill>
                  <a:srgbClr val="2D3748"/>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load</a:t>
            </a:r>
            <a:r>
              <a:rPr lang="en-US" dirty="0">
                <a:solidFill>
                  <a:srgbClr val="2D3748"/>
                </a:solidFill>
                <a:latin typeface="Calibri" panose="020F0502020204030204" pitchFamily="34" charset="0"/>
                <a:cs typeface="Calibri" panose="020F0502020204030204" pitchFamily="34" charset="0"/>
              </a:rPr>
              <a:t>, stress, scalability, security, compatibility, etc., The Main focus is to improve the user experience on how fast the system responds to a request.</a:t>
            </a:r>
          </a:p>
          <a:p>
            <a:pPr algn="l">
              <a:buFont typeface="+mj-lt"/>
              <a:buAutoNum type="arabicPeriod"/>
            </a:pPr>
            <a:endParaRPr lang="en-IN" b="0" i="0" dirty="0">
              <a:solidFill>
                <a:srgbClr val="2D3748"/>
              </a:solidFill>
              <a:effectLst/>
              <a:latin typeface="Calibri" panose="020F0502020204030204" pitchFamily="34" charset="0"/>
              <a:cs typeface="Calibri" panose="020F0502020204030204" pitchFamily="34" charset="0"/>
            </a:endParaRPr>
          </a:p>
          <a:p>
            <a:endParaRPr lang="en-US" sz="4000" b="1" dirty="0">
              <a:latin typeface="Calibri" panose="020F0502020204030204" pitchFamily="34" charset="0"/>
              <a:cs typeface="Calibri" panose="020F0502020204030204" pitchFamily="34" charset="0"/>
            </a:endParaRPr>
          </a:p>
          <a:p>
            <a:endParaRPr lang="en-US" sz="4000" b="0" i="0" dirty="0">
              <a:effectLst/>
              <a:latin typeface="Calibri" panose="020F0502020204030204" pitchFamily="34" charset="0"/>
              <a:cs typeface="Calibri" panose="020F0502020204030204" pitchFamily="34" charset="0"/>
            </a:endParaRPr>
          </a:p>
          <a:p>
            <a:pPr algn="l"/>
            <a:endParaRPr lang="en-US" dirty="0">
              <a:solidFill>
                <a:srgbClr val="2D3748"/>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222222"/>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b="0" i="0" dirty="0">
              <a:solidFill>
                <a:srgbClr val="222222"/>
              </a:solidFill>
              <a:effectLst/>
              <a:latin typeface="Calibri" panose="020F0502020204030204" pitchFamily="34" charset="0"/>
              <a:cs typeface="Calibri" panose="020F0502020204030204" pitchFamily="34" charset="0"/>
            </a:endParaRPr>
          </a:p>
          <a:p>
            <a:endParaRPr lang="en-US" dirty="0">
              <a:solidFill>
                <a:srgbClr val="222222"/>
              </a:solidFill>
              <a:latin typeface="Calibri" panose="020F0502020204030204" pitchFamily="34" charset="0"/>
              <a:cs typeface="Calibri" panose="020F0502020204030204" pitchFamily="34" charset="0"/>
            </a:endParaRPr>
          </a:p>
          <a:p>
            <a:endParaRPr lang="en-IN" b="0" i="0" dirty="0">
              <a:effectLst/>
              <a:latin typeface="-apple-system"/>
            </a:endParaRPr>
          </a:p>
          <a:p>
            <a:endParaRPr lang="en-IN" b="0" i="0" dirty="0">
              <a:effectLst/>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32313506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1242</TotalTime>
  <Words>2012</Words>
  <Application>Microsoft Office PowerPoint</Application>
  <PresentationFormat>Widescreen</PresentationFormat>
  <Paragraphs>282</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-apple-system</vt:lpstr>
      <vt:lpstr>Arial</vt:lpstr>
      <vt:lpstr>Calibri</vt:lpstr>
      <vt:lpstr>Source Sans Pro</vt:lpstr>
      <vt:lpstr>Trebuchet MS</vt:lpstr>
      <vt:lpstr>Wingdings 3</vt:lpstr>
      <vt:lpstr>Facet</vt:lpstr>
      <vt:lpstr>Microsoft Excel Worksheet</vt:lpstr>
      <vt:lpstr>Software Testing - Basics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dc:title>
  <dc:creator>Nagaraju Dasam</dc:creator>
  <cp:lastModifiedBy>Nagaraju Dasam</cp:lastModifiedBy>
  <cp:revision>37</cp:revision>
  <dcterms:created xsi:type="dcterms:W3CDTF">2021-08-09T16:42:06Z</dcterms:created>
  <dcterms:modified xsi:type="dcterms:W3CDTF">2021-08-11T02:36:57Z</dcterms:modified>
</cp:coreProperties>
</file>