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aleway"/>
      <p:regular r:id="rId21"/>
      <p:bold r:id="rId22"/>
      <p:italic r:id="rId23"/>
      <p:boldItalic r:id="rId24"/>
    </p:embeddedFont>
    <p:embeddedFont>
      <p:font typeface="Work Sans"/>
      <p:regular r:id="rId25"/>
      <p:bold r:id="rId26"/>
      <p:italic r:id="rId27"/>
      <p:boldItalic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BbqpVOKMAoumsUuBD5+Dq3eMf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SourceSansPr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8"/>
          <p:cNvGrpSpPr/>
          <p:nvPr/>
        </p:nvGrpSpPr>
        <p:grpSpPr>
          <a:xfrm>
            <a:off x="0" y="-8467"/>
            <a:ext cx="12192000" cy="6866467"/>
            <a:chOff x="0" y="-8467"/>
            <a:chExt cx="12192000" cy="6866467"/>
          </a:xfrm>
        </p:grpSpPr>
        <p:cxnSp>
          <p:nvCxnSpPr>
            <p:cNvPr id="24" name="Google Shape;24;p1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8"/>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2"/>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2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2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2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2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2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7"/>
          <p:cNvGrpSpPr/>
          <p:nvPr/>
        </p:nvGrpSpPr>
        <p:grpSpPr>
          <a:xfrm>
            <a:off x="0" y="-8467"/>
            <a:ext cx="12192000" cy="6866467"/>
            <a:chOff x="0" y="-8467"/>
            <a:chExt cx="12192000" cy="6866467"/>
          </a:xfrm>
        </p:grpSpPr>
        <p:cxnSp>
          <p:nvCxnSpPr>
            <p:cNvPr id="7" name="Google Shape;7;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Agile Methodology</a:t>
            </a:r>
            <a:endParaRPr sz="3000">
              <a:latin typeface="Calibri"/>
              <a:ea typeface="Calibri"/>
              <a:cs typeface="Calibri"/>
              <a:sym typeface="Calibri"/>
            </a:endParaRPr>
          </a:p>
        </p:txBody>
      </p:sp>
      <p:sp>
        <p:nvSpPr>
          <p:cNvPr id="144" name="Google Shape;144;p1"/>
          <p:cNvSpPr txBox="1"/>
          <p:nvPr>
            <p:ph idx="1" type="subTitle"/>
          </p:nvPr>
        </p:nvSpPr>
        <p:spPr>
          <a:xfrm>
            <a:off x="1167618" y="1505243"/>
            <a:ext cx="8106385" cy="364248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0" i="0" lang="en-US">
                <a:solidFill>
                  <a:srgbClr val="222222"/>
                </a:solidFill>
                <a:latin typeface="Source Sans Pro"/>
                <a:ea typeface="Source Sans Pro"/>
                <a:cs typeface="Source Sans Pro"/>
                <a:sym typeface="Source Sans Pro"/>
              </a:rPr>
              <a:t>Agile Methodology meaning a practice that </a:t>
            </a:r>
            <a:r>
              <a:rPr lang="en-US">
                <a:solidFill>
                  <a:srgbClr val="222222"/>
                </a:solidFill>
                <a:latin typeface="Source Sans Pro"/>
                <a:ea typeface="Source Sans Pro"/>
                <a:cs typeface="Source Sans Pro"/>
                <a:sym typeface="Source Sans Pro"/>
              </a:rPr>
              <a:t>promotes continuous iteration </a:t>
            </a:r>
            <a:r>
              <a:rPr b="0" i="0" lang="en-US">
                <a:solidFill>
                  <a:srgbClr val="222222"/>
                </a:solidFill>
                <a:latin typeface="Source Sans Pro"/>
                <a:ea typeface="Source Sans Pro"/>
                <a:cs typeface="Source Sans Pro"/>
                <a:sym typeface="Source Sans Pro"/>
              </a:rPr>
              <a:t>of development and testing throughout the software development lifecycle of the project. In the Agile model in software testing, both development and testing activities are concurrent, unlike the Waterfall model.</a:t>
            </a:r>
            <a:endParaRPr/>
          </a:p>
          <a:p>
            <a:pPr indent="0" lvl="0" marL="0" rtl="0" algn="l">
              <a:spcBef>
                <a:spcPts val="1000"/>
              </a:spcBef>
              <a:spcAft>
                <a:spcPts val="0"/>
              </a:spcAft>
              <a:buSzPts val="1440"/>
              <a:buNone/>
            </a:pPr>
            <a:r>
              <a:t/>
            </a:r>
            <a:endParaRPr>
              <a:solidFill>
                <a:srgbClr val="222222"/>
              </a:solidFill>
              <a:latin typeface="Source Sans Pro"/>
              <a:ea typeface="Source Sans Pro"/>
              <a:cs typeface="Source Sans Pro"/>
              <a:sym typeface="Source Sans Pro"/>
            </a:endParaRPr>
          </a:p>
          <a:p>
            <a:pPr indent="0" lvl="0" marL="0" rtl="0" algn="l">
              <a:spcBef>
                <a:spcPts val="1000"/>
              </a:spcBef>
              <a:spcAft>
                <a:spcPts val="0"/>
              </a:spcAft>
              <a:buSzPts val="1440"/>
              <a:buNone/>
            </a:pPr>
            <a:r>
              <a:rPr b="1" i="0" lang="en-US">
                <a:solidFill>
                  <a:srgbClr val="222222"/>
                </a:solidFill>
                <a:latin typeface="Source Sans Pro"/>
                <a:ea typeface="Source Sans Pro"/>
                <a:cs typeface="Source Sans Pro"/>
                <a:sym typeface="Source Sans Pro"/>
              </a:rPr>
              <a:t>AGILE TESTING</a:t>
            </a:r>
            <a:r>
              <a:rPr b="0" i="0" lang="en-US">
                <a:solidFill>
                  <a:srgbClr val="222222"/>
                </a:solidFill>
                <a:latin typeface="Source Sans Pro"/>
                <a:ea typeface="Source Sans Pro"/>
                <a:cs typeface="Source Sans Pro"/>
                <a:sym typeface="Source Sans Pro"/>
              </a:rPr>
              <a:t> is a testing practice that follows the rules and principles of agile software development. Unlike the Waterfall method, Agile Testing can begin at the start of the project with continuous integration between development and testing. Agile Testing methodology is not sequential (in the sense it's executed only after coding phase) but continuous</a:t>
            </a:r>
            <a:endParaRPr b="0" i="0">
              <a:solidFill>
                <a:srgbClr val="222222"/>
              </a:solidFill>
              <a:latin typeface="Calibri"/>
              <a:ea typeface="Calibri"/>
              <a:cs typeface="Calibri"/>
              <a:sym typeface="Calibri"/>
            </a:endParaRPr>
          </a:p>
          <a:p>
            <a:pPr indent="0" lvl="0" marL="0" rtl="0" algn="l">
              <a:spcBef>
                <a:spcPts val="1000"/>
              </a:spcBef>
              <a:spcAft>
                <a:spcPts val="0"/>
              </a:spcAft>
              <a:buSzPts val="1440"/>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Scrum Terminology</a:t>
            </a:r>
            <a:endParaRPr sz="3000">
              <a:latin typeface="Calibri"/>
              <a:ea typeface="Calibri"/>
              <a:cs typeface="Calibri"/>
              <a:sym typeface="Calibri"/>
            </a:endParaRPr>
          </a:p>
        </p:txBody>
      </p:sp>
      <p:sp>
        <p:nvSpPr>
          <p:cNvPr id="199" name="Google Shape;199;p10"/>
          <p:cNvSpPr txBox="1"/>
          <p:nvPr>
            <p:ph idx="1" type="subTitle"/>
          </p:nvPr>
        </p:nvSpPr>
        <p:spPr>
          <a:xfrm>
            <a:off x="759654" y="1378634"/>
            <a:ext cx="8106385" cy="461420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1" i="0" lang="en-US">
                <a:solidFill>
                  <a:srgbClr val="3A3A3A"/>
                </a:solidFill>
                <a:latin typeface="Work Sans"/>
                <a:ea typeface="Work Sans"/>
                <a:cs typeface="Work Sans"/>
                <a:sym typeface="Work Sans"/>
              </a:rPr>
              <a:t>User Story</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User stories are nothing but the requirements or feature which has to be implemented.</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In the scrum, we don’t have those huge requirements documents, rather the requirements are defined in a single paragraph, typically having the format as:</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As a &lt;User / type of user&gt;</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I want to &lt;Some achievable goal/target&gt;</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To achieve &lt;some result or reason for doing the thing&gt;</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Every user story has an acceptance criterion which should be well defined and understood by the team</a:t>
            </a:r>
            <a:endParaRPr b="1">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Epics</a:t>
            </a:r>
            <a:endParaRPr/>
          </a:p>
          <a:p>
            <a:pPr indent="0" lvl="0" marL="0" rtl="0" algn="l">
              <a:spcBef>
                <a:spcPts val="1000"/>
              </a:spcBef>
              <a:spcAft>
                <a:spcPts val="0"/>
              </a:spcAft>
              <a:buSzPts val="1440"/>
              <a:buNone/>
            </a:pPr>
            <a:r>
              <a:rPr b="0" i="0" lang="en-US">
                <a:solidFill>
                  <a:srgbClr val="444444"/>
                </a:solidFill>
                <a:latin typeface="Raleway"/>
                <a:ea typeface="Raleway"/>
                <a:cs typeface="Raleway"/>
                <a:sym typeface="Raleway"/>
              </a:rPr>
              <a:t>Epic is a big chunk of work which can be divided into smaller user stories. An Epic can be spread across sprints and even across agile teams. Epics are a helpful way to organize your work and to create a hierarchy.</a:t>
            </a:r>
            <a:endParaRPr>
              <a:solidFill>
                <a:srgbClr val="3A3A3A"/>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Scrum Terminology</a:t>
            </a:r>
            <a:endParaRPr sz="3000">
              <a:latin typeface="Calibri"/>
              <a:ea typeface="Calibri"/>
              <a:cs typeface="Calibri"/>
              <a:sym typeface="Calibri"/>
            </a:endParaRPr>
          </a:p>
        </p:txBody>
      </p:sp>
      <p:sp>
        <p:nvSpPr>
          <p:cNvPr id="205" name="Google Shape;205;p11"/>
          <p:cNvSpPr txBox="1"/>
          <p:nvPr>
            <p:ph idx="1" type="subTitle"/>
          </p:nvPr>
        </p:nvSpPr>
        <p:spPr>
          <a:xfrm>
            <a:off x="813379" y="548610"/>
            <a:ext cx="8106300" cy="5915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b="1" i="0" lang="en-US">
                <a:solidFill>
                  <a:srgbClr val="3A3A3A"/>
                </a:solidFill>
                <a:latin typeface="Work Sans"/>
                <a:ea typeface="Work Sans"/>
                <a:cs typeface="Work Sans"/>
                <a:sym typeface="Work Sans"/>
              </a:rPr>
              <a:t>Product Backlog</a:t>
            </a:r>
            <a:endParaRPr/>
          </a:p>
          <a:p>
            <a:pPr indent="0" lvl="0" marL="0" rtl="0" algn="l">
              <a:spcBef>
                <a:spcPts val="1000"/>
              </a:spcBef>
              <a:spcAft>
                <a:spcPts val="0"/>
              </a:spcAft>
              <a:buSzPct val="79999"/>
              <a:buNone/>
            </a:pPr>
            <a:r>
              <a:rPr b="0" i="0" lang="en-US">
                <a:solidFill>
                  <a:srgbClr val="3A3A3A"/>
                </a:solidFill>
                <a:latin typeface="Work Sans"/>
                <a:ea typeface="Work Sans"/>
                <a:cs typeface="Work Sans"/>
                <a:sym typeface="Work Sans"/>
              </a:rPr>
              <a:t>The product backlog is a kind of bucket or source where all the user stories are kept. This is maintained by the Product Owner. The product backlog can be imagined as a wishlist of the product owner who prioritizes it as per the business needs.</a:t>
            </a:r>
            <a:endParaRPr/>
          </a:p>
          <a:p>
            <a:pPr indent="0" lvl="0" marL="0" rtl="0" algn="l">
              <a:spcBef>
                <a:spcPts val="1000"/>
              </a:spcBef>
              <a:spcAft>
                <a:spcPts val="0"/>
              </a:spcAft>
              <a:buSzPct val="79999"/>
              <a:buNone/>
            </a:pPr>
            <a:r>
              <a:rPr b="1" i="0" lang="en-US">
                <a:solidFill>
                  <a:srgbClr val="3A3A3A"/>
                </a:solidFill>
                <a:latin typeface="Work Sans"/>
                <a:ea typeface="Work Sans"/>
                <a:cs typeface="Work Sans"/>
                <a:sym typeface="Work Sans"/>
              </a:rPr>
              <a:t>Sprint Backlog</a:t>
            </a:r>
            <a:endParaRPr>
              <a:solidFill>
                <a:srgbClr val="3A3A3A"/>
              </a:solidFill>
              <a:latin typeface="Work Sans"/>
              <a:ea typeface="Work Sans"/>
              <a:cs typeface="Work Sans"/>
              <a:sym typeface="Work Sans"/>
            </a:endParaRPr>
          </a:p>
          <a:p>
            <a:pPr indent="0" lvl="0" marL="0" rtl="0" algn="l">
              <a:spcBef>
                <a:spcPts val="1000"/>
              </a:spcBef>
              <a:spcAft>
                <a:spcPts val="0"/>
              </a:spcAft>
              <a:buSzPct val="79999"/>
              <a:buNone/>
            </a:pPr>
            <a:r>
              <a:rPr b="0" i="0" lang="en-US">
                <a:solidFill>
                  <a:srgbClr val="3A3A3A"/>
                </a:solidFill>
                <a:latin typeface="Work Sans"/>
                <a:ea typeface="Work Sans"/>
                <a:cs typeface="Work Sans"/>
                <a:sym typeface="Work Sans"/>
              </a:rPr>
              <a:t>Based on the priority, user stories are taken from the Product Backlog as one at a time. The Scrum team brainstorms on it determines the feasibility and decides on the stories to work on a particular sprint. The collective list of all the user stories which the scrum team works on a particular sprint is known as Sprint backlog.</a:t>
            </a:r>
            <a:endParaRPr/>
          </a:p>
          <a:p>
            <a:pPr indent="0" lvl="0" marL="0" rtl="0" algn="l">
              <a:spcBef>
                <a:spcPts val="1000"/>
              </a:spcBef>
              <a:spcAft>
                <a:spcPts val="0"/>
              </a:spcAft>
              <a:buSzPct val="79999"/>
              <a:buNone/>
            </a:pPr>
            <a:r>
              <a:rPr b="1" i="0" lang="en-US">
                <a:solidFill>
                  <a:srgbClr val="3A3A3A"/>
                </a:solidFill>
                <a:latin typeface="Work Sans"/>
                <a:ea typeface="Work Sans"/>
                <a:cs typeface="Work Sans"/>
                <a:sym typeface="Work Sans"/>
              </a:rPr>
              <a:t>Story Points</a:t>
            </a:r>
            <a:endParaRPr>
              <a:solidFill>
                <a:srgbClr val="3A3A3A"/>
              </a:solidFill>
              <a:latin typeface="Work Sans"/>
              <a:ea typeface="Work Sans"/>
              <a:cs typeface="Work Sans"/>
              <a:sym typeface="Work Sans"/>
            </a:endParaRPr>
          </a:p>
          <a:p>
            <a:pPr indent="0" lvl="0" marL="0" rtl="0" algn="l">
              <a:spcBef>
                <a:spcPts val="1000"/>
              </a:spcBef>
              <a:spcAft>
                <a:spcPts val="0"/>
              </a:spcAft>
              <a:buSzPct val="79999"/>
              <a:buNone/>
            </a:pPr>
            <a:r>
              <a:rPr b="0" i="0" lang="en-US">
                <a:solidFill>
                  <a:srgbClr val="3A3A3A"/>
                </a:solidFill>
                <a:latin typeface="Work Sans"/>
                <a:ea typeface="Work Sans"/>
                <a:cs typeface="Work Sans"/>
                <a:sym typeface="Work Sans"/>
              </a:rPr>
              <a:t>Story points are a quantitative indication of the complexity of a user story. Based on the story point, estimation and efforts for a story are determined.</a:t>
            </a:r>
            <a:endParaRPr/>
          </a:p>
          <a:p>
            <a:pPr indent="0" lvl="0" marL="0" rtl="0" algn="l">
              <a:spcBef>
                <a:spcPts val="1000"/>
              </a:spcBef>
              <a:spcAft>
                <a:spcPts val="0"/>
              </a:spcAft>
              <a:buSzPct val="79999"/>
              <a:buNone/>
            </a:pPr>
            <a:r>
              <a:rPr b="0" i="0" lang="en-US">
                <a:solidFill>
                  <a:srgbClr val="3A3A3A"/>
                </a:solidFill>
                <a:latin typeface="Work Sans"/>
                <a:ea typeface="Work Sans"/>
                <a:cs typeface="Work Sans"/>
                <a:sym typeface="Work Sans"/>
              </a:rPr>
              <a:t>A story point is relative and not absolute. In order to make sure that our estimate and efforts are correct, it’s important to check that the user stories are not big. The more precise and smaller is the user story, the more accurate will be the estimation.</a:t>
            </a:r>
            <a:endParaRPr/>
          </a:p>
          <a:p>
            <a:pPr indent="0" lvl="0" marL="0" rtl="0" algn="l">
              <a:spcBef>
                <a:spcPts val="1000"/>
              </a:spcBef>
              <a:spcAft>
                <a:spcPts val="0"/>
              </a:spcAft>
              <a:buSzPct val="79999"/>
              <a:buNone/>
            </a:pPr>
            <a:r>
              <a:rPr b="0" i="0" lang="en-US">
                <a:solidFill>
                  <a:srgbClr val="3A3A3A"/>
                </a:solidFill>
                <a:latin typeface="Work Sans"/>
                <a:ea typeface="Work Sans"/>
                <a:cs typeface="Work Sans"/>
                <a:sym typeface="Work Sans"/>
              </a:rPr>
              <a:t>Each and every user story is assigned to a story point based on the Fibonacci series (1, 2, 3, 5, 8, 13&amp;21). Higher is the number, the complex is the story</a:t>
            </a:r>
            <a:endParaRPr/>
          </a:p>
          <a:p>
            <a:pPr indent="0" lvl="0" marL="0" rtl="0" algn="l">
              <a:spcBef>
                <a:spcPts val="1000"/>
              </a:spcBef>
              <a:spcAft>
                <a:spcPts val="0"/>
              </a:spcAft>
              <a:buSzPct val="79999"/>
              <a:buNone/>
            </a:pPr>
            <a:r>
              <a:t/>
            </a:r>
            <a:endParaRPr>
              <a:solidFill>
                <a:srgbClr val="3A3A3A"/>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Activities</a:t>
            </a:r>
            <a:endParaRPr sz="3000">
              <a:latin typeface="Calibri"/>
              <a:ea typeface="Calibri"/>
              <a:cs typeface="Calibri"/>
              <a:sym typeface="Calibri"/>
            </a:endParaRPr>
          </a:p>
        </p:txBody>
      </p:sp>
      <p:sp>
        <p:nvSpPr>
          <p:cNvPr id="211" name="Google Shape;211;p12"/>
          <p:cNvSpPr txBox="1"/>
          <p:nvPr>
            <p:ph idx="1" type="subTitle"/>
          </p:nvPr>
        </p:nvSpPr>
        <p:spPr>
          <a:xfrm>
            <a:off x="998904" y="1322388"/>
            <a:ext cx="8106300" cy="55356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1440"/>
              <a:buNone/>
            </a:pPr>
            <a:r>
              <a:rPr b="0" i="0" lang="en-US">
                <a:solidFill>
                  <a:srgbClr val="FF6600"/>
                </a:solidFill>
                <a:latin typeface="Work Sans"/>
                <a:ea typeface="Work Sans"/>
                <a:cs typeface="Work Sans"/>
                <a:sym typeface="Work Sans"/>
              </a:rPr>
              <a:t>Planning Meeting</a:t>
            </a:r>
            <a:endParaRPr b="0" i="0">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A planning meeting is the starting point of Sprint. It is the meeting where the entire scrum team gathers, the SCRUM Master selects a user story based on the priority from the product backlog and the team brainstorms on it.</a:t>
            </a:r>
            <a:endParaRPr/>
          </a:p>
          <a:p>
            <a:pPr indent="0" lvl="0" marL="0" rtl="0" algn="l">
              <a:spcBef>
                <a:spcPts val="1000"/>
              </a:spcBef>
              <a:spcAft>
                <a:spcPts val="0"/>
              </a:spcAft>
              <a:buSzPts val="1440"/>
              <a:buNone/>
            </a:pPr>
            <a:r>
              <a:rPr b="0" i="0" lang="en-US">
                <a:solidFill>
                  <a:srgbClr val="FF6600"/>
                </a:solidFill>
                <a:latin typeface="Work Sans"/>
                <a:ea typeface="Work Sans"/>
                <a:cs typeface="Work Sans"/>
                <a:sym typeface="Work Sans"/>
              </a:rPr>
              <a:t>Daily Standup</a:t>
            </a:r>
            <a:endParaRPr b="0" i="0">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During the sprint cycle, every day the scrum team meets for, not more than 15 minutes (could be a stand-up call, recommended to have during the beginning of the day) and state 3 points:</a:t>
            </a:r>
            <a:endParaRPr/>
          </a:p>
          <a:p>
            <a:pPr indent="-91440" lvl="0" marL="0" rtl="0" algn="l">
              <a:spcBef>
                <a:spcPts val="1000"/>
              </a:spcBef>
              <a:spcAft>
                <a:spcPts val="0"/>
              </a:spcAft>
              <a:buSzPts val="1440"/>
              <a:buFont typeface="Trebuchet MS"/>
              <a:buAutoNum type="arabicPeriod"/>
            </a:pPr>
            <a:r>
              <a:rPr b="0" i="0" lang="en-US">
                <a:solidFill>
                  <a:srgbClr val="3A3A3A"/>
                </a:solidFill>
                <a:latin typeface="Work Sans"/>
                <a:ea typeface="Work Sans"/>
                <a:cs typeface="Work Sans"/>
                <a:sym typeface="Work Sans"/>
              </a:rPr>
              <a:t>What did the team member do yesterday?</a:t>
            </a:r>
            <a:endParaRPr/>
          </a:p>
          <a:p>
            <a:pPr indent="-91440" lvl="0" marL="0" rtl="0" algn="l">
              <a:spcBef>
                <a:spcPts val="1000"/>
              </a:spcBef>
              <a:spcAft>
                <a:spcPts val="0"/>
              </a:spcAft>
              <a:buSzPts val="1440"/>
              <a:buFont typeface="Trebuchet MS"/>
              <a:buAutoNum type="arabicPeriod"/>
            </a:pPr>
            <a:r>
              <a:rPr b="0" i="0" lang="en-US">
                <a:solidFill>
                  <a:srgbClr val="3A3A3A"/>
                </a:solidFill>
                <a:latin typeface="Work Sans"/>
                <a:ea typeface="Work Sans"/>
                <a:cs typeface="Work Sans"/>
                <a:sym typeface="Work Sans"/>
              </a:rPr>
              <a:t>What did the team member plan to do today?</a:t>
            </a:r>
            <a:endParaRPr/>
          </a:p>
          <a:p>
            <a:pPr indent="-91440" lvl="0" marL="0" rtl="0" algn="l">
              <a:spcBef>
                <a:spcPts val="1000"/>
              </a:spcBef>
              <a:spcAft>
                <a:spcPts val="0"/>
              </a:spcAft>
              <a:buSzPts val="1440"/>
              <a:buFont typeface="Trebuchet MS"/>
              <a:buAutoNum type="arabicPeriod"/>
            </a:pPr>
            <a:r>
              <a:rPr b="0" i="0" lang="en-US">
                <a:solidFill>
                  <a:srgbClr val="3A3A3A"/>
                </a:solidFill>
                <a:latin typeface="Work Sans"/>
                <a:ea typeface="Work Sans"/>
                <a:cs typeface="Work Sans"/>
                <a:sym typeface="Work Sans"/>
              </a:rPr>
              <a:t>Any impediments (roadblocks)?</a:t>
            </a:r>
            <a:endParaRPr/>
          </a:p>
          <a:p>
            <a:pPr indent="0" lvl="0" marL="0" rtl="0" algn="l">
              <a:spcBef>
                <a:spcPts val="1000"/>
              </a:spcBef>
              <a:spcAft>
                <a:spcPts val="0"/>
              </a:spcAft>
              <a:buSzPts val="1440"/>
              <a:buNone/>
            </a:pPr>
            <a:r>
              <a:rPr b="0" i="0" lang="en-US">
                <a:solidFill>
                  <a:srgbClr val="FF6600"/>
                </a:solidFill>
                <a:latin typeface="Work Sans"/>
                <a:ea typeface="Work Sans"/>
                <a:cs typeface="Work Sans"/>
                <a:sym typeface="Work Sans"/>
              </a:rPr>
              <a:t>Review Meeting</a:t>
            </a:r>
            <a:endParaRPr b="0" i="0">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At the end of every sprint cycle, the SCRUM team meets again and demonstrates the implemented user stories to the product owner. The product owner may cross verify the stories as per its acceptance criteria. It’s again the responsibility of the Scrum master to preside over this meeting.</a:t>
            </a:r>
            <a:endParaRPr>
              <a:solidFill>
                <a:srgbClr val="3A3A3A"/>
              </a:solidFill>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Activities</a:t>
            </a:r>
            <a:endParaRPr sz="3000">
              <a:latin typeface="Calibri"/>
              <a:ea typeface="Calibri"/>
              <a:cs typeface="Calibri"/>
              <a:sym typeface="Calibri"/>
            </a:endParaRPr>
          </a:p>
        </p:txBody>
      </p:sp>
      <p:sp>
        <p:nvSpPr>
          <p:cNvPr id="217" name="Google Shape;217;p13"/>
          <p:cNvSpPr txBox="1"/>
          <p:nvPr>
            <p:ph idx="1" type="subTitle"/>
          </p:nvPr>
        </p:nvSpPr>
        <p:spPr>
          <a:xfrm>
            <a:off x="759654" y="1322363"/>
            <a:ext cx="8106385" cy="55356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0" i="0" lang="en-US">
                <a:solidFill>
                  <a:srgbClr val="FF6600"/>
                </a:solidFill>
                <a:latin typeface="Work Sans"/>
                <a:ea typeface="Work Sans"/>
                <a:cs typeface="Work Sans"/>
                <a:sym typeface="Work Sans"/>
              </a:rPr>
              <a:t>Retrospective Meeting</a:t>
            </a:r>
            <a:endParaRPr b="0" i="0">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The retrospective meeting happens after the review meeting.</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The SCRUM team meets, discusses &amp; document the following points:</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What went well during the Sprint (Best practices)?</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What did not go well in the Sprint?</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Lessons learned</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Action Items.</a:t>
            </a:r>
            <a:endParaRPr/>
          </a:p>
          <a:p>
            <a:pPr indent="0" lvl="0" marL="0" rtl="0" algn="l">
              <a:spcBef>
                <a:spcPts val="1000"/>
              </a:spcBef>
              <a:spcAft>
                <a:spcPts val="0"/>
              </a:spcAft>
              <a:buSzPts val="1440"/>
              <a:buNone/>
            </a:pPr>
            <a:r>
              <a:t/>
            </a:r>
            <a:endParaRPr>
              <a:solidFill>
                <a:srgbClr val="3A3A3A"/>
              </a:solidFill>
              <a:latin typeface="Work Sans"/>
              <a:ea typeface="Work Sans"/>
              <a:cs typeface="Work Sans"/>
              <a:sym typeface="Work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Example</a:t>
            </a:r>
            <a:endParaRPr sz="3000">
              <a:latin typeface="Calibri"/>
              <a:ea typeface="Calibri"/>
              <a:cs typeface="Calibri"/>
              <a:sym typeface="Calibri"/>
            </a:endParaRPr>
          </a:p>
        </p:txBody>
      </p:sp>
      <p:sp>
        <p:nvSpPr>
          <p:cNvPr id="223" name="Google Shape;223;p14"/>
          <p:cNvSpPr txBox="1"/>
          <p:nvPr>
            <p:ph idx="1" type="subTitle"/>
          </p:nvPr>
        </p:nvSpPr>
        <p:spPr>
          <a:xfrm>
            <a:off x="759654" y="1322364"/>
            <a:ext cx="8890783" cy="51558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i="0" lang="en-US">
                <a:solidFill>
                  <a:srgbClr val="3A3A3A"/>
                </a:solidFill>
                <a:latin typeface="Work Sans"/>
                <a:ea typeface="Work Sans"/>
                <a:cs typeface="Work Sans"/>
                <a:sym typeface="Work Sans"/>
              </a:rPr>
              <a:t>Step #1</a:t>
            </a:r>
            <a:r>
              <a:rPr b="0" i="0" lang="en-US">
                <a:solidFill>
                  <a:srgbClr val="3A3A3A"/>
                </a:solidFill>
                <a:latin typeface="Work Sans"/>
                <a:ea typeface="Work Sans"/>
                <a:cs typeface="Work Sans"/>
                <a:sym typeface="Work Sans"/>
              </a:rPr>
              <a:t>: Let’s have a SCRUM team of 9 people comprising of 1 product owner, 1 Scrum master, 2 testers, 4 developers and 1 DBA.</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Step #2</a:t>
            </a:r>
            <a:r>
              <a:rPr b="0" i="0" lang="en-US">
                <a:solidFill>
                  <a:srgbClr val="3A3A3A"/>
                </a:solidFill>
                <a:latin typeface="Work Sans"/>
                <a:ea typeface="Work Sans"/>
                <a:cs typeface="Work Sans"/>
                <a:sym typeface="Work Sans"/>
              </a:rPr>
              <a:t>: The Sprint is decided to follow a 4 weeks cycle. So we have 1-month Sprint starting 5th Aug to 4</a:t>
            </a:r>
            <a:r>
              <a:rPr b="0" baseline="30000" i="0" lang="en-US">
                <a:solidFill>
                  <a:srgbClr val="3A3A3A"/>
                </a:solidFill>
                <a:latin typeface="Work Sans"/>
                <a:ea typeface="Work Sans"/>
                <a:cs typeface="Work Sans"/>
                <a:sym typeface="Work Sans"/>
              </a:rPr>
              <a:t>th</a:t>
            </a:r>
            <a:r>
              <a:rPr b="0" i="0" lang="en-US">
                <a:solidFill>
                  <a:srgbClr val="3A3A3A"/>
                </a:solidFill>
                <a:latin typeface="Work Sans"/>
                <a:ea typeface="Work Sans"/>
                <a:cs typeface="Work Sans"/>
                <a:sym typeface="Work Sans"/>
              </a:rPr>
              <a:t> of Sep.</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Step #3</a:t>
            </a:r>
            <a:r>
              <a:rPr b="0" i="0" lang="en-US">
                <a:solidFill>
                  <a:srgbClr val="3A3A3A"/>
                </a:solidFill>
                <a:latin typeface="Work Sans"/>
                <a:ea typeface="Work Sans"/>
                <a:cs typeface="Work Sans"/>
                <a:sym typeface="Work Sans"/>
              </a:rPr>
              <a:t>: The Product Owner has the prioritized list of user stories in the product backlog.</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Step #4:</a:t>
            </a:r>
            <a:r>
              <a:rPr b="0" i="0" lang="en-US">
                <a:solidFill>
                  <a:srgbClr val="3A3A3A"/>
                </a:solidFill>
                <a:latin typeface="Work Sans"/>
                <a:ea typeface="Work Sans"/>
                <a:cs typeface="Work Sans"/>
                <a:sym typeface="Work Sans"/>
              </a:rPr>
              <a:t> The team decides to meet on 4</a:t>
            </a:r>
            <a:r>
              <a:rPr b="0" baseline="30000" i="0" lang="en-US">
                <a:solidFill>
                  <a:srgbClr val="3A3A3A"/>
                </a:solidFill>
                <a:latin typeface="Work Sans"/>
                <a:ea typeface="Work Sans"/>
                <a:cs typeface="Work Sans"/>
                <a:sym typeface="Work Sans"/>
              </a:rPr>
              <a:t>th</a:t>
            </a:r>
            <a:r>
              <a:rPr b="0" i="0" lang="en-US">
                <a:solidFill>
                  <a:srgbClr val="3A3A3A"/>
                </a:solidFill>
                <a:latin typeface="Work Sans"/>
                <a:ea typeface="Work Sans"/>
                <a:cs typeface="Work Sans"/>
                <a:sym typeface="Work Sans"/>
              </a:rPr>
              <a:t> Aug for the “Pre Planning” meeting.</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The product owner takes 1 story from the product backlog, describes it and leaves it to the team to brainstorm on it.</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The entire team discusses and communicates directly to the product owner to have clearly understood the user story.</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In a similar way, various other user stories are taken. If possible, the team can go ahead and size the stories as well.</a:t>
            </a:r>
            <a:endParaRPr/>
          </a:p>
          <a:p>
            <a:pPr indent="0" lvl="0" marL="0" rtl="0" algn="l">
              <a:spcBef>
                <a:spcPts val="1000"/>
              </a:spcBef>
              <a:spcAft>
                <a:spcPts val="0"/>
              </a:spcAft>
              <a:buSzPts val="1440"/>
              <a:buNone/>
            </a:pPr>
            <a:r>
              <a:t/>
            </a:r>
            <a:endParaRPr b="0" i="0">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t/>
            </a:r>
            <a:endParaRPr>
              <a:solidFill>
                <a:srgbClr val="3A3A3A"/>
              </a:solidFill>
              <a:latin typeface="Work Sans"/>
              <a:ea typeface="Work Sans"/>
              <a:cs typeface="Work Sans"/>
              <a:sym typeface="Work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Example</a:t>
            </a:r>
            <a:endParaRPr sz="3000">
              <a:latin typeface="Calibri"/>
              <a:ea typeface="Calibri"/>
              <a:cs typeface="Calibri"/>
              <a:sym typeface="Calibri"/>
            </a:endParaRPr>
          </a:p>
        </p:txBody>
      </p:sp>
      <p:sp>
        <p:nvSpPr>
          <p:cNvPr id="229" name="Google Shape;229;p15"/>
          <p:cNvSpPr txBox="1"/>
          <p:nvPr>
            <p:ph idx="1" type="subTitle"/>
          </p:nvPr>
        </p:nvSpPr>
        <p:spPr>
          <a:xfrm>
            <a:off x="776317" y="1166939"/>
            <a:ext cx="8890800" cy="51558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1440"/>
              <a:buNone/>
            </a:pPr>
            <a:r>
              <a:rPr b="1" i="0" lang="en-US">
                <a:solidFill>
                  <a:srgbClr val="3A3A3A"/>
                </a:solidFill>
                <a:latin typeface="Work Sans"/>
                <a:ea typeface="Work Sans"/>
                <a:cs typeface="Work Sans"/>
                <a:sym typeface="Work Sans"/>
              </a:rPr>
              <a:t>Step #5</a:t>
            </a:r>
            <a:r>
              <a:rPr b="0" i="0" lang="en-US">
                <a:solidFill>
                  <a:srgbClr val="3A3A3A"/>
                </a:solidFill>
                <a:latin typeface="Work Sans"/>
                <a:ea typeface="Work Sans"/>
                <a:cs typeface="Work Sans"/>
                <a:sym typeface="Work Sans"/>
              </a:rPr>
              <a:t>: On the 5</a:t>
            </a:r>
            <a:r>
              <a:rPr b="0" baseline="30000" i="0" lang="en-US">
                <a:solidFill>
                  <a:srgbClr val="3A3A3A"/>
                </a:solidFill>
                <a:latin typeface="Work Sans"/>
                <a:ea typeface="Work Sans"/>
                <a:cs typeface="Work Sans"/>
                <a:sym typeface="Work Sans"/>
              </a:rPr>
              <a:t>th</a:t>
            </a:r>
            <a:r>
              <a:rPr b="0" i="0" lang="en-US">
                <a:solidFill>
                  <a:srgbClr val="3A3A3A"/>
                </a:solidFill>
                <a:latin typeface="Work Sans"/>
                <a:ea typeface="Work Sans"/>
                <a:cs typeface="Work Sans"/>
                <a:sym typeface="Work Sans"/>
              </a:rPr>
              <a:t> of Aug the entire Scrum team meets for the “Planning Meeting”.</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The final verdict of the user story from the product backlog is done and the story is moved to the Sprint Backlog.</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Step #6</a:t>
            </a:r>
            <a:r>
              <a:rPr b="0" i="0" lang="en-US">
                <a:solidFill>
                  <a:srgbClr val="3A3A3A"/>
                </a:solidFill>
                <a:latin typeface="Work Sans"/>
                <a:ea typeface="Work Sans"/>
                <a:cs typeface="Work Sans"/>
                <a:sym typeface="Work Sans"/>
              </a:rPr>
              <a:t>: Once the Sprint has started, based on the tasks assigned, each team member starts working on those tasks.</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Step #7</a:t>
            </a:r>
            <a:r>
              <a:rPr b="0" i="0" lang="en-US">
                <a:solidFill>
                  <a:srgbClr val="3A3A3A"/>
                </a:solidFill>
                <a:latin typeface="Work Sans"/>
                <a:ea typeface="Work Sans"/>
                <a:cs typeface="Work Sans"/>
                <a:sym typeface="Work Sans"/>
              </a:rPr>
              <a:t>: The team meets daily for 15 minutes and discusses 3 things:</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What did they do yesterday?</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What they plan to do today?</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Any impediments (roadblocks)?</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Step #8</a:t>
            </a:r>
            <a:r>
              <a:rPr b="0" i="0" lang="en-US">
                <a:solidFill>
                  <a:srgbClr val="3A3A3A"/>
                </a:solidFill>
                <a:latin typeface="Work Sans"/>
                <a:ea typeface="Work Sans"/>
                <a:cs typeface="Work Sans"/>
                <a:sym typeface="Work Sans"/>
              </a:rPr>
              <a:t>: The scrum master tracks the progress on a daily basis with the help of “Burn down chart”.</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Step #9</a:t>
            </a:r>
            <a:r>
              <a:rPr b="0" i="0" lang="en-US">
                <a:solidFill>
                  <a:srgbClr val="3A3A3A"/>
                </a:solidFill>
                <a:latin typeface="Work Sans"/>
                <a:ea typeface="Work Sans"/>
                <a:cs typeface="Work Sans"/>
                <a:sym typeface="Work Sans"/>
              </a:rPr>
              <a:t>: In case of any impediments, the Scrum master follows up to resolve those.</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Step #10</a:t>
            </a:r>
            <a:r>
              <a:rPr b="0" i="0" lang="en-US">
                <a:solidFill>
                  <a:srgbClr val="3A3A3A"/>
                </a:solidFill>
                <a:latin typeface="Work Sans"/>
                <a:ea typeface="Work Sans"/>
                <a:cs typeface="Work Sans"/>
                <a:sym typeface="Work Sans"/>
              </a:rPr>
              <a:t>: On 4</a:t>
            </a:r>
            <a:r>
              <a:rPr b="0" baseline="30000" i="0" lang="en-US">
                <a:solidFill>
                  <a:srgbClr val="3A3A3A"/>
                </a:solidFill>
                <a:latin typeface="Work Sans"/>
                <a:ea typeface="Work Sans"/>
                <a:cs typeface="Work Sans"/>
                <a:sym typeface="Work Sans"/>
              </a:rPr>
              <a:t>th</a:t>
            </a:r>
            <a:r>
              <a:rPr b="0" i="0" lang="en-US">
                <a:solidFill>
                  <a:srgbClr val="3A3A3A"/>
                </a:solidFill>
                <a:latin typeface="Work Sans"/>
                <a:ea typeface="Work Sans"/>
                <a:cs typeface="Work Sans"/>
                <a:sym typeface="Work Sans"/>
              </a:rPr>
              <a:t> September, the team meets again for the review meeting. A member demonstrates the implemented user story to the product owner.</a:t>
            </a:r>
            <a:endParaRPr/>
          </a:p>
          <a:p>
            <a:pPr indent="0" lvl="0" marL="0" rtl="0" algn="l">
              <a:spcBef>
                <a:spcPts val="1000"/>
              </a:spcBef>
              <a:spcAft>
                <a:spcPts val="0"/>
              </a:spcAft>
              <a:buSzPts val="1440"/>
              <a:buNone/>
            </a:pPr>
            <a:r>
              <a:t/>
            </a:r>
            <a:endParaRPr>
              <a:solidFill>
                <a:srgbClr val="3A3A3A"/>
              </a:solidFill>
              <a:latin typeface="Work Sans"/>
              <a:ea typeface="Work Sans"/>
              <a:cs typeface="Work Sans"/>
              <a:sym typeface="Work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Example</a:t>
            </a:r>
            <a:endParaRPr sz="3000">
              <a:latin typeface="Calibri"/>
              <a:ea typeface="Calibri"/>
              <a:cs typeface="Calibri"/>
              <a:sym typeface="Calibri"/>
            </a:endParaRPr>
          </a:p>
        </p:txBody>
      </p:sp>
      <p:sp>
        <p:nvSpPr>
          <p:cNvPr id="235" name="Google Shape;235;p16"/>
          <p:cNvSpPr txBox="1"/>
          <p:nvPr>
            <p:ph idx="1" type="subTitle"/>
          </p:nvPr>
        </p:nvSpPr>
        <p:spPr>
          <a:xfrm>
            <a:off x="759654" y="1322364"/>
            <a:ext cx="8890783" cy="51558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i="0" lang="en-US">
                <a:solidFill>
                  <a:srgbClr val="3A3A3A"/>
                </a:solidFill>
                <a:latin typeface="Work Sans"/>
                <a:ea typeface="Work Sans"/>
                <a:cs typeface="Work Sans"/>
                <a:sym typeface="Work Sans"/>
              </a:rPr>
              <a:t>Step #11</a:t>
            </a:r>
            <a:r>
              <a:rPr b="0" i="0" lang="en-US">
                <a:solidFill>
                  <a:srgbClr val="3A3A3A"/>
                </a:solidFill>
                <a:latin typeface="Work Sans"/>
                <a:ea typeface="Work Sans"/>
                <a:cs typeface="Work Sans"/>
                <a:sym typeface="Work Sans"/>
              </a:rPr>
              <a:t>: On 5</a:t>
            </a:r>
            <a:r>
              <a:rPr b="0" baseline="30000" i="0" lang="en-US">
                <a:solidFill>
                  <a:srgbClr val="3A3A3A"/>
                </a:solidFill>
                <a:latin typeface="Work Sans"/>
                <a:ea typeface="Work Sans"/>
                <a:cs typeface="Work Sans"/>
                <a:sym typeface="Work Sans"/>
              </a:rPr>
              <a:t>th</a:t>
            </a:r>
            <a:r>
              <a:rPr b="0" i="0" lang="en-US">
                <a:solidFill>
                  <a:srgbClr val="3A3A3A"/>
                </a:solidFill>
                <a:latin typeface="Work Sans"/>
                <a:ea typeface="Work Sans"/>
                <a:cs typeface="Work Sans"/>
                <a:sym typeface="Work Sans"/>
              </a:rPr>
              <a:t> September, the Team meets again for the Retrospective, where they discuss</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What went well?</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What did not go well?</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Action Items.</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Step #12</a:t>
            </a:r>
            <a:r>
              <a:rPr b="0" i="0" lang="en-US">
                <a:solidFill>
                  <a:srgbClr val="3A3A3A"/>
                </a:solidFill>
                <a:latin typeface="Work Sans"/>
                <a:ea typeface="Work Sans"/>
                <a:cs typeface="Work Sans"/>
                <a:sym typeface="Work Sans"/>
              </a:rPr>
              <a:t>: On 6</a:t>
            </a:r>
            <a:r>
              <a:rPr b="0" baseline="30000" i="0" lang="en-US">
                <a:solidFill>
                  <a:srgbClr val="3A3A3A"/>
                </a:solidFill>
                <a:latin typeface="Work Sans"/>
                <a:ea typeface="Work Sans"/>
                <a:cs typeface="Work Sans"/>
                <a:sym typeface="Work Sans"/>
              </a:rPr>
              <a:t>th</a:t>
            </a:r>
            <a:r>
              <a:rPr b="0" i="0" lang="en-US">
                <a:solidFill>
                  <a:srgbClr val="3A3A3A"/>
                </a:solidFill>
                <a:latin typeface="Work Sans"/>
                <a:ea typeface="Work Sans"/>
                <a:cs typeface="Work Sans"/>
                <a:sym typeface="Work Sans"/>
              </a:rPr>
              <a:t> September, the Team again meets for pre-planning meeting for the next sprint and the cycle continues.</a:t>
            </a:r>
            <a:endParaRPr>
              <a:solidFill>
                <a:srgbClr val="3A3A3A"/>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Advantages</a:t>
            </a:r>
            <a:endParaRPr sz="3000">
              <a:latin typeface="Calibri"/>
              <a:ea typeface="Calibri"/>
              <a:cs typeface="Calibri"/>
              <a:sym typeface="Calibri"/>
            </a:endParaRPr>
          </a:p>
        </p:txBody>
      </p:sp>
      <p:sp>
        <p:nvSpPr>
          <p:cNvPr id="150" name="Google Shape;150;p2"/>
          <p:cNvSpPr txBox="1"/>
          <p:nvPr>
            <p:ph idx="1" type="subTitle"/>
          </p:nvPr>
        </p:nvSpPr>
        <p:spPr>
          <a:xfrm>
            <a:off x="1167618" y="1505243"/>
            <a:ext cx="8106385" cy="364248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1" i="0" lang="en-US">
                <a:solidFill>
                  <a:srgbClr val="3A3A3A"/>
                </a:solidFill>
                <a:latin typeface="Work Sans"/>
                <a:ea typeface="Work Sans"/>
                <a:cs typeface="Work Sans"/>
                <a:sym typeface="Work Sans"/>
              </a:rPr>
              <a:t>Advantages</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The customers continuously get a look and feel of the project progress at the end of each iteration/sprint.</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Each sprint provides the customer with a working software which meets their expectations as per the definition of done provided by them.</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The development teams are quite responsive to the changing requirements and can accommodate changes even in the advanced stages of development.</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There is constant two-way communication which keeps the customers involved, thus all stakeholders – business and technical – have clear visibility on the project’s progress.</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The design of the product is efficient and fulfills the business requirements</a:t>
            </a:r>
            <a:endParaRPr/>
          </a:p>
          <a:p>
            <a:pPr indent="0" lvl="0" marL="0" rtl="0" algn="l">
              <a:spcBef>
                <a:spcPts val="1000"/>
              </a:spcBef>
              <a:spcAft>
                <a:spcPts val="0"/>
              </a:spcAft>
              <a:buSzPts val="1440"/>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Disadvantages</a:t>
            </a:r>
            <a:endParaRPr sz="3000">
              <a:latin typeface="Calibri"/>
              <a:ea typeface="Calibri"/>
              <a:cs typeface="Calibri"/>
              <a:sym typeface="Calibri"/>
            </a:endParaRPr>
          </a:p>
        </p:txBody>
      </p:sp>
      <p:sp>
        <p:nvSpPr>
          <p:cNvPr id="156" name="Google Shape;156;p3"/>
          <p:cNvSpPr txBox="1"/>
          <p:nvPr>
            <p:ph idx="1" type="subTitle"/>
          </p:nvPr>
        </p:nvSpPr>
        <p:spPr>
          <a:xfrm>
            <a:off x="1167618" y="1505243"/>
            <a:ext cx="8106385" cy="364248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solidFill>
                  <a:srgbClr val="3A3A3A"/>
                </a:solidFill>
                <a:latin typeface="Work Sans"/>
                <a:ea typeface="Work Sans"/>
                <a:cs typeface="Work Sans"/>
                <a:sym typeface="Work Sans"/>
              </a:rPr>
              <a:t>Disa</a:t>
            </a:r>
            <a:r>
              <a:rPr b="1" i="0" lang="en-US">
                <a:solidFill>
                  <a:srgbClr val="3A3A3A"/>
                </a:solidFill>
                <a:latin typeface="Work Sans"/>
                <a:ea typeface="Work Sans"/>
                <a:cs typeface="Work Sans"/>
                <a:sym typeface="Work Sans"/>
              </a:rPr>
              <a:t>dvantages</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Comprehensive documentation is not preferred which can lead to agile teams incorrectly interpreting this as agile doesn’t require documentation. </a:t>
            </a:r>
            <a:endParaRPr/>
          </a:p>
          <a:p>
            <a:pPr indent="-91440" lvl="0" marL="0" rtl="0" algn="l">
              <a:spcBef>
                <a:spcPts val="1000"/>
              </a:spcBef>
              <a:spcAft>
                <a:spcPts val="0"/>
              </a:spcAft>
              <a:buSzPts val="1440"/>
              <a:buFont typeface="Arial"/>
              <a:buChar char="•"/>
            </a:pPr>
            <a:r>
              <a:rPr b="0" i="0" lang="en-US">
                <a:solidFill>
                  <a:srgbClr val="3A3A3A"/>
                </a:solidFill>
                <a:latin typeface="Work Sans"/>
                <a:ea typeface="Work Sans"/>
                <a:cs typeface="Work Sans"/>
                <a:sym typeface="Work Sans"/>
              </a:rPr>
              <a:t>Sometimes, at the beginning of the projects, the requirements are not crystal clear. </a:t>
            </a:r>
            <a:endParaRPr>
              <a:solidFill>
                <a:srgbClr val="3A3A3A"/>
              </a:solidFill>
              <a:latin typeface="Work Sans"/>
              <a:ea typeface="Work Sans"/>
              <a:cs typeface="Work Sans"/>
              <a:sym typeface="Work Sans"/>
            </a:endParaRPr>
          </a:p>
          <a:p>
            <a:pPr indent="0" lvl="0" marL="0" rtl="0" algn="l">
              <a:spcBef>
                <a:spcPts val="1000"/>
              </a:spcBef>
              <a:spcAft>
                <a:spcPts val="0"/>
              </a:spcAft>
              <a:buSzPts val="1440"/>
              <a:buFont typeface="Arial"/>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Types of Agile methodologies</a:t>
            </a:r>
            <a:endParaRPr sz="3000">
              <a:latin typeface="Calibri"/>
              <a:ea typeface="Calibri"/>
              <a:cs typeface="Calibri"/>
              <a:sym typeface="Calibri"/>
            </a:endParaRPr>
          </a:p>
        </p:txBody>
      </p:sp>
      <p:sp>
        <p:nvSpPr>
          <p:cNvPr id="162" name="Google Shape;162;p4"/>
          <p:cNvSpPr txBox="1"/>
          <p:nvPr>
            <p:ph idx="1" type="subTitle"/>
          </p:nvPr>
        </p:nvSpPr>
        <p:spPr>
          <a:xfrm>
            <a:off x="1167625" y="1505251"/>
            <a:ext cx="8106300" cy="305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i="0" lang="en-US">
                <a:solidFill>
                  <a:srgbClr val="3A3A3A"/>
                </a:solidFill>
                <a:latin typeface="Work Sans"/>
                <a:ea typeface="Work Sans"/>
                <a:cs typeface="Work Sans"/>
                <a:sym typeface="Work Sans"/>
              </a:rPr>
              <a:t>Scrum </a:t>
            </a:r>
            <a:r>
              <a:rPr b="0" i="0" lang="en-US">
                <a:solidFill>
                  <a:srgbClr val="3A3A3A"/>
                </a:solidFill>
                <a:latin typeface="Work Sans"/>
                <a:ea typeface="Work Sans"/>
                <a:cs typeface="Work Sans"/>
                <a:sym typeface="Work Sans"/>
              </a:rPr>
              <a:t>can easily be considered to be the most popular agile framework. Scrum is just one of the frameworks by which you can implement agile.</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The scrum in IT believes in empowered self-managed development teams with three specific and clearly defined roles. These roles include – </a:t>
            </a:r>
            <a:r>
              <a:rPr b="1" i="0" lang="en-US">
                <a:solidFill>
                  <a:srgbClr val="3A3A3A"/>
                </a:solidFill>
                <a:latin typeface="Work Sans"/>
                <a:ea typeface="Work Sans"/>
                <a:cs typeface="Work Sans"/>
                <a:sym typeface="Work Sans"/>
              </a:rPr>
              <a:t>Product Owner (PO), Scrum Master (SM) and the development team consisting of the programmers and testers</a:t>
            </a:r>
            <a:r>
              <a:rPr b="0" i="0" lang="en-US">
                <a:solidFill>
                  <a:srgbClr val="3A3A3A"/>
                </a:solidFill>
                <a:latin typeface="Work Sans"/>
                <a:ea typeface="Work Sans"/>
                <a:cs typeface="Work Sans"/>
                <a:sym typeface="Work Sans"/>
              </a:rPr>
              <a:t>. They work together in iterative time boxed durations called sprints.</a:t>
            </a:r>
            <a:endParaRPr>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Kanban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Scrum</a:t>
            </a:r>
            <a:endParaRPr sz="3000">
              <a:latin typeface="Calibri"/>
              <a:ea typeface="Calibri"/>
              <a:cs typeface="Calibri"/>
              <a:sym typeface="Calibri"/>
            </a:endParaRPr>
          </a:p>
        </p:txBody>
      </p:sp>
      <p:sp>
        <p:nvSpPr>
          <p:cNvPr id="168" name="Google Shape;168;p5"/>
          <p:cNvSpPr txBox="1"/>
          <p:nvPr>
            <p:ph idx="1" type="subTitle"/>
          </p:nvPr>
        </p:nvSpPr>
        <p:spPr>
          <a:xfrm>
            <a:off x="759654" y="1378634"/>
            <a:ext cx="8106385" cy="364248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0" i="0" lang="en-US">
                <a:solidFill>
                  <a:srgbClr val="3A3A3A"/>
                </a:solidFill>
                <a:latin typeface="Work Sans"/>
                <a:ea typeface="Work Sans"/>
                <a:cs typeface="Work Sans"/>
                <a:sym typeface="Work Sans"/>
              </a:rPr>
              <a:t>An easier way to remember all of this is to memorize the 3-3-5 framework. It means that a scrum project has 3 roles, 3 artifacts, and 5 events.</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These are</a:t>
            </a:r>
            <a:r>
              <a:rPr b="0" i="0" lang="en-US">
                <a:solidFill>
                  <a:srgbClr val="3A3A3A"/>
                </a:solidFill>
                <a:latin typeface="Work Sans"/>
                <a:ea typeface="Work Sans"/>
                <a:cs typeface="Work Sans"/>
                <a:sym typeface="Work Sans"/>
              </a:rPr>
              <a:t> –</a:t>
            </a:r>
            <a:endParaRPr/>
          </a:p>
          <a:p>
            <a:pPr indent="0" lvl="0" marL="0" rtl="0" algn="l">
              <a:spcBef>
                <a:spcPts val="1000"/>
              </a:spcBef>
              <a:spcAft>
                <a:spcPts val="0"/>
              </a:spcAft>
              <a:buSzPts val="1440"/>
              <a:buNone/>
            </a:pPr>
            <a:r>
              <a:rPr b="1" i="0" lang="en-US">
                <a:solidFill>
                  <a:srgbClr val="000000"/>
                </a:solidFill>
                <a:latin typeface="Work Sans"/>
                <a:ea typeface="Work Sans"/>
                <a:cs typeface="Work Sans"/>
                <a:sym typeface="Work Sans"/>
              </a:rPr>
              <a:t>Roles:</a:t>
            </a:r>
            <a:r>
              <a:rPr b="0" i="0" lang="en-US">
                <a:solidFill>
                  <a:srgbClr val="000000"/>
                </a:solidFill>
                <a:latin typeface="Work Sans"/>
                <a:ea typeface="Work Sans"/>
                <a:cs typeface="Work Sans"/>
                <a:sym typeface="Work Sans"/>
              </a:rPr>
              <a:t> PO, Scrum master, and development team.</a:t>
            </a:r>
            <a:endParaRPr b="0" i="0">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1" i="0" lang="en-US">
                <a:solidFill>
                  <a:srgbClr val="000000"/>
                </a:solidFill>
                <a:latin typeface="Work Sans"/>
                <a:ea typeface="Work Sans"/>
                <a:cs typeface="Work Sans"/>
                <a:sym typeface="Work Sans"/>
              </a:rPr>
              <a:t>Artifacts:</a:t>
            </a:r>
            <a:r>
              <a:rPr b="0" i="0" lang="en-US">
                <a:solidFill>
                  <a:srgbClr val="000000"/>
                </a:solidFill>
                <a:latin typeface="Work Sans"/>
                <a:ea typeface="Work Sans"/>
                <a:cs typeface="Work Sans"/>
                <a:sym typeface="Work Sans"/>
              </a:rPr>
              <a:t> Product Backlog, Sprint Backlog </a:t>
            </a:r>
            <a:r>
              <a:rPr b="0" i="0" lang="en-US">
                <a:solidFill>
                  <a:srgbClr val="3A3A3A"/>
                </a:solidFill>
                <a:latin typeface="Work Sans"/>
                <a:ea typeface="Work Sans"/>
                <a:cs typeface="Work Sans"/>
                <a:sym typeface="Work Sans"/>
              </a:rPr>
              <a:t>and</a:t>
            </a:r>
            <a:r>
              <a:rPr b="0" i="0" lang="en-US">
                <a:solidFill>
                  <a:srgbClr val="000000"/>
                </a:solidFill>
                <a:latin typeface="Work Sans"/>
                <a:ea typeface="Work Sans"/>
                <a:cs typeface="Work Sans"/>
                <a:sym typeface="Work Sans"/>
              </a:rPr>
              <a:t> Product increment.</a:t>
            </a:r>
            <a:endParaRPr b="0" i="0">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1" i="0" lang="en-US">
                <a:solidFill>
                  <a:srgbClr val="000000"/>
                </a:solidFill>
                <a:latin typeface="Work Sans"/>
                <a:ea typeface="Work Sans"/>
                <a:cs typeface="Work Sans"/>
                <a:sym typeface="Work Sans"/>
              </a:rPr>
              <a:t>Events:</a:t>
            </a:r>
            <a:r>
              <a:rPr b="0" i="0" lang="en-US">
                <a:solidFill>
                  <a:srgbClr val="3A3A3A"/>
                </a:solidFill>
                <a:latin typeface="Work Sans"/>
                <a:ea typeface="Work Sans"/>
                <a:cs typeface="Work Sans"/>
                <a:sym typeface="Work Sans"/>
              </a:rPr>
              <a:t> Sprint, Sprint planning, Daily Scrum, Sprint review and Sprint retrospective.</a:t>
            </a:r>
            <a:endParaRPr/>
          </a:p>
          <a:p>
            <a:pPr indent="0" lvl="0" marL="0" rtl="0" algn="l">
              <a:spcBef>
                <a:spcPts val="1000"/>
              </a:spcBef>
              <a:spcAft>
                <a:spcPts val="0"/>
              </a:spcAft>
              <a:buSzPts val="1440"/>
              <a:buNone/>
            </a:pPr>
            <a:r>
              <a:t/>
            </a:r>
            <a:endParaRPr>
              <a:latin typeface="Calibri"/>
              <a:ea typeface="Calibri"/>
              <a:cs typeface="Calibri"/>
              <a:sym typeface="Calibri"/>
            </a:endParaRPr>
          </a:p>
        </p:txBody>
      </p:sp>
      <p:pic>
        <p:nvPicPr>
          <p:cNvPr descr="3-3-5 framework" id="169" name="Google Shape;169;p5"/>
          <p:cNvPicPr preferRelativeResize="0"/>
          <p:nvPr/>
        </p:nvPicPr>
        <p:blipFill rotWithShape="1">
          <a:blip r:embed="rId3">
            <a:alphaModFix/>
          </a:blip>
          <a:srcRect b="0" l="0" r="0" t="0"/>
          <a:stretch/>
        </p:blipFill>
        <p:spPr>
          <a:xfrm>
            <a:off x="1822645" y="4448212"/>
            <a:ext cx="5676900" cy="22301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Kanban</a:t>
            </a:r>
            <a:endParaRPr sz="3000">
              <a:latin typeface="Calibri"/>
              <a:ea typeface="Calibri"/>
              <a:cs typeface="Calibri"/>
              <a:sym typeface="Calibri"/>
            </a:endParaRPr>
          </a:p>
        </p:txBody>
      </p:sp>
      <p:sp>
        <p:nvSpPr>
          <p:cNvPr id="175" name="Google Shape;175;p6"/>
          <p:cNvSpPr txBox="1"/>
          <p:nvPr>
            <p:ph idx="1" type="subTitle"/>
          </p:nvPr>
        </p:nvSpPr>
        <p:spPr>
          <a:xfrm>
            <a:off x="759654" y="1378634"/>
            <a:ext cx="8106385" cy="364248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0" i="0" lang="en-US">
                <a:solidFill>
                  <a:srgbClr val="3A3A3A"/>
                </a:solidFill>
                <a:latin typeface="Work Sans"/>
                <a:ea typeface="Work Sans"/>
                <a:cs typeface="Work Sans"/>
                <a:sym typeface="Work Sans"/>
              </a:rPr>
              <a:t>Teams use these Kanban cards for continuous delivery. Just like Scrum, Kanban is also for helping the teams work effectively and promotes self-managed and collaborative teams</a:t>
            </a:r>
            <a:endParaRPr b="1" i="0">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during a scrum sprint, the items being worked upon by a team are fixed and we cannot add items to the sprint whereas, in Kanban, we can add items if there is available capacity. This is particularly useful when the requirements change frequently.</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Similarly, another difference is that while the scrum has defined roles of a PO, scrum master, and development teams, there are no such pre-defined roles in Kanban.</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Another difference is that while the scrum suggests a prioritization of product backlogs, Kanban has no such requirement and it is totally optional.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Scrum Terminology</a:t>
            </a:r>
            <a:endParaRPr sz="3000">
              <a:latin typeface="Calibri"/>
              <a:ea typeface="Calibri"/>
              <a:cs typeface="Calibri"/>
              <a:sym typeface="Calibri"/>
            </a:endParaRPr>
          </a:p>
        </p:txBody>
      </p:sp>
      <p:sp>
        <p:nvSpPr>
          <p:cNvPr id="181" name="Google Shape;181;p7"/>
          <p:cNvSpPr txBox="1"/>
          <p:nvPr>
            <p:ph idx="1" type="subTitle"/>
          </p:nvPr>
        </p:nvSpPr>
        <p:spPr>
          <a:xfrm>
            <a:off x="759654" y="1378634"/>
            <a:ext cx="8106385" cy="461420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79999"/>
              <a:buNone/>
            </a:pPr>
            <a:r>
              <a:rPr b="1" i="0" lang="en-US">
                <a:solidFill>
                  <a:srgbClr val="3A3A3A"/>
                </a:solidFill>
                <a:latin typeface="Work Sans"/>
                <a:ea typeface="Work Sans"/>
                <a:cs typeface="Work Sans"/>
                <a:sym typeface="Work Sans"/>
              </a:rPr>
              <a:t>Scrum Team:</a:t>
            </a:r>
            <a:endParaRPr/>
          </a:p>
          <a:p>
            <a:pPr indent="0" lvl="0" marL="0" rtl="0" algn="l">
              <a:spcBef>
                <a:spcPts val="1000"/>
              </a:spcBef>
              <a:spcAft>
                <a:spcPts val="0"/>
              </a:spcAft>
              <a:buSzPct val="79999"/>
              <a:buNone/>
            </a:pPr>
            <a:r>
              <a:rPr b="0" i="0" lang="en-US">
                <a:solidFill>
                  <a:srgbClr val="3A3A3A"/>
                </a:solidFill>
                <a:latin typeface="Work Sans"/>
                <a:ea typeface="Work Sans"/>
                <a:cs typeface="Work Sans"/>
                <a:sym typeface="Work Sans"/>
              </a:rPr>
              <a:t>The scrum team is a team comprising of 7 with + or – two members. These members are a mixture of competencies and comprise of developers, testers, database people, support people etc. along with the product owner and a scrum master.</a:t>
            </a:r>
            <a:endParaRPr/>
          </a:p>
          <a:p>
            <a:pPr indent="0" lvl="0" marL="0" rtl="0" algn="l">
              <a:spcBef>
                <a:spcPts val="1000"/>
              </a:spcBef>
              <a:spcAft>
                <a:spcPts val="0"/>
              </a:spcAft>
              <a:buSzPct val="79999"/>
              <a:buNone/>
            </a:pPr>
            <a:r>
              <a:rPr b="1" i="0" lang="en-US">
                <a:solidFill>
                  <a:srgbClr val="3A3A3A"/>
                </a:solidFill>
                <a:latin typeface="Work Sans"/>
                <a:ea typeface="Work Sans"/>
                <a:cs typeface="Work Sans"/>
                <a:sym typeface="Work Sans"/>
              </a:rPr>
              <a:t>Sprint</a:t>
            </a:r>
            <a:endParaRPr>
              <a:solidFill>
                <a:srgbClr val="3A3A3A"/>
              </a:solidFill>
              <a:latin typeface="Work Sans"/>
              <a:ea typeface="Work Sans"/>
              <a:cs typeface="Work Sans"/>
              <a:sym typeface="Work Sans"/>
            </a:endParaRPr>
          </a:p>
          <a:p>
            <a:pPr indent="0" lvl="0" marL="0" rtl="0" algn="l">
              <a:spcBef>
                <a:spcPts val="1000"/>
              </a:spcBef>
              <a:spcAft>
                <a:spcPts val="0"/>
              </a:spcAft>
              <a:buSzPct val="79999"/>
              <a:buNone/>
            </a:pPr>
            <a:r>
              <a:rPr b="0" i="0" lang="en-US">
                <a:solidFill>
                  <a:srgbClr val="3A3A3A"/>
                </a:solidFill>
                <a:latin typeface="Work Sans"/>
                <a:ea typeface="Work Sans"/>
                <a:cs typeface="Work Sans"/>
                <a:sym typeface="Work Sans"/>
              </a:rPr>
              <a:t>Sprint is a predefined interval or time frame in which the work has to be completed and make it ready for review or ready for production deployment. This time box usually lies between 2 weeks to 1 month.</a:t>
            </a:r>
            <a:endParaRPr/>
          </a:p>
          <a:p>
            <a:pPr indent="0" lvl="0" marL="0" rtl="0" algn="l">
              <a:spcBef>
                <a:spcPts val="1000"/>
              </a:spcBef>
              <a:spcAft>
                <a:spcPts val="0"/>
              </a:spcAft>
              <a:buSzPct val="79999"/>
              <a:buNone/>
            </a:pPr>
            <a:r>
              <a:rPr b="1" i="0" lang="en-US">
                <a:solidFill>
                  <a:srgbClr val="3A3A3A"/>
                </a:solidFill>
                <a:latin typeface="Work Sans"/>
                <a:ea typeface="Work Sans"/>
                <a:cs typeface="Work Sans"/>
                <a:sym typeface="Work Sans"/>
              </a:rPr>
              <a:t>Product Owner</a:t>
            </a:r>
            <a:endParaRPr b="1" i="0">
              <a:solidFill>
                <a:srgbClr val="3A3A3A"/>
              </a:solidFill>
              <a:latin typeface="Calibri"/>
              <a:ea typeface="Calibri"/>
              <a:cs typeface="Calibri"/>
              <a:sym typeface="Calibri"/>
            </a:endParaRPr>
          </a:p>
          <a:p>
            <a:pPr indent="0" lvl="0" marL="0" rtl="0" algn="l">
              <a:spcBef>
                <a:spcPts val="1000"/>
              </a:spcBef>
              <a:spcAft>
                <a:spcPts val="0"/>
              </a:spcAft>
              <a:buSzPct val="79999"/>
              <a:buNone/>
            </a:pPr>
            <a:r>
              <a:rPr b="0" i="0" lang="en-US">
                <a:solidFill>
                  <a:srgbClr val="3A3A3A"/>
                </a:solidFill>
                <a:latin typeface="Work Sans"/>
                <a:ea typeface="Work Sans"/>
                <a:cs typeface="Work Sans"/>
                <a:sym typeface="Work Sans"/>
              </a:rPr>
              <a:t>The product owner is the key stakeholder or the lead user of the application to be developed. The product owner is the person who represents the customer side. He/she has the final authority and should always be available for the team.</a:t>
            </a:r>
            <a:endParaRPr/>
          </a:p>
          <a:p>
            <a:pPr indent="0" lvl="0" marL="0" rtl="0" algn="l">
              <a:spcBef>
                <a:spcPts val="1000"/>
              </a:spcBef>
              <a:spcAft>
                <a:spcPts val="0"/>
              </a:spcAft>
              <a:buSzPct val="79999"/>
              <a:buNone/>
            </a:pPr>
            <a:r>
              <a:rPr b="0" i="0" lang="en-US">
                <a:solidFill>
                  <a:srgbClr val="3A3A3A"/>
                </a:solidFill>
                <a:latin typeface="Work Sans"/>
                <a:ea typeface="Work Sans"/>
                <a:cs typeface="Work Sans"/>
                <a:sym typeface="Work Sans"/>
              </a:rPr>
              <a:t>He/she should be reachable when anyone has any doubts that need clarification. It is important for the product owner to understand and not to assign any new requirement in the middle of the sprint or when the sprint has already started.</a:t>
            </a:r>
            <a:endParaRPr>
              <a:solidFill>
                <a:srgbClr val="3A3A3A"/>
              </a:solidFill>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Scrum Terminology</a:t>
            </a:r>
            <a:endParaRPr sz="3000">
              <a:latin typeface="Calibri"/>
              <a:ea typeface="Calibri"/>
              <a:cs typeface="Calibri"/>
              <a:sym typeface="Calibri"/>
            </a:endParaRPr>
          </a:p>
        </p:txBody>
      </p:sp>
      <p:sp>
        <p:nvSpPr>
          <p:cNvPr id="187" name="Google Shape;187;p8"/>
          <p:cNvSpPr txBox="1"/>
          <p:nvPr>
            <p:ph idx="1" type="subTitle"/>
          </p:nvPr>
        </p:nvSpPr>
        <p:spPr>
          <a:xfrm>
            <a:off x="759654" y="1378634"/>
            <a:ext cx="8106385" cy="46142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i="0" lang="en-US">
                <a:solidFill>
                  <a:srgbClr val="3A3A3A"/>
                </a:solidFill>
                <a:latin typeface="Work Sans"/>
                <a:ea typeface="Work Sans"/>
                <a:cs typeface="Work Sans"/>
                <a:sym typeface="Work Sans"/>
              </a:rPr>
              <a:t>Scrum Master:</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Scrum Master is the facilitator of the scrum team. He/she makes sure that the scrum team is productive and progressive. In case of any impediments, scrum master follows up and resolves them for the team. SCRUM Master is the mediator between the PO and the team.</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He/she keeps the PO informed about the progress of the Sprint. If there are any roadblocks or concerns for the team, discusses with the PO and gets them resolved. Like the team’s Daily Standup, a standup of the SCRUM Master with the PO happens every day.</a:t>
            </a:r>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Business Analyst (BA)</a:t>
            </a:r>
            <a:endParaRPr b="1">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 Business Analyst plays a very important role in SCRUM. This person is responsible for getting the requirement finalized and drafted in the requirement docs (based on which the user stories are created).</a:t>
            </a:r>
            <a:endParaRPr>
              <a:solidFill>
                <a:srgbClr val="3A3A3A"/>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ctrTitle"/>
          </p:nvPr>
        </p:nvSpPr>
        <p:spPr>
          <a:xfrm>
            <a:off x="1338255" y="379827"/>
            <a:ext cx="7766936" cy="787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000"/>
              <a:buFont typeface="Calibri"/>
              <a:buNone/>
            </a:pPr>
            <a:r>
              <a:rPr lang="en-US" sz="3000">
                <a:latin typeface="Calibri"/>
                <a:ea typeface="Calibri"/>
                <a:cs typeface="Calibri"/>
                <a:sym typeface="Calibri"/>
              </a:rPr>
              <a:t>Scrum Terminology</a:t>
            </a:r>
            <a:endParaRPr sz="3000">
              <a:latin typeface="Calibri"/>
              <a:ea typeface="Calibri"/>
              <a:cs typeface="Calibri"/>
              <a:sym typeface="Calibri"/>
            </a:endParaRPr>
          </a:p>
        </p:txBody>
      </p:sp>
      <p:sp>
        <p:nvSpPr>
          <p:cNvPr id="193" name="Google Shape;193;p9"/>
          <p:cNvSpPr txBox="1"/>
          <p:nvPr>
            <p:ph idx="1" type="subTitle"/>
          </p:nvPr>
        </p:nvSpPr>
        <p:spPr>
          <a:xfrm>
            <a:off x="759654" y="1378634"/>
            <a:ext cx="8106385" cy="461420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1" i="0" lang="en-US">
                <a:solidFill>
                  <a:srgbClr val="3A3A3A"/>
                </a:solidFill>
                <a:latin typeface="Work Sans"/>
                <a:ea typeface="Work Sans"/>
                <a:cs typeface="Work Sans"/>
                <a:sym typeface="Work Sans"/>
              </a:rPr>
              <a:t>User Story</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User stories are nothing but the requirements or feature which has to be implemented.</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In the scrum, we don’t have those huge requirements documents, rather the requirements are defined in a single paragraph, typically having the format as:</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As a &lt;User / type of user&gt;</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I want to &lt;Some achievable goal/target&gt;</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To achieve &lt;some result or reason for doing the thing&gt;</a:t>
            </a:r>
            <a:endParaRPr/>
          </a:p>
          <a:p>
            <a:pPr indent="0" lvl="0" marL="0" rtl="0" algn="l">
              <a:spcBef>
                <a:spcPts val="1000"/>
              </a:spcBef>
              <a:spcAft>
                <a:spcPts val="0"/>
              </a:spcAft>
              <a:buSzPts val="1440"/>
              <a:buNone/>
            </a:pPr>
            <a:r>
              <a:rPr b="0" i="0" lang="en-US">
                <a:solidFill>
                  <a:srgbClr val="3A3A3A"/>
                </a:solidFill>
                <a:latin typeface="Work Sans"/>
                <a:ea typeface="Work Sans"/>
                <a:cs typeface="Work Sans"/>
                <a:sym typeface="Work Sans"/>
              </a:rPr>
              <a:t>Every user story has an acceptance criterion which should be well defined and understood by the team</a:t>
            </a:r>
            <a:endParaRPr b="1">
              <a:solidFill>
                <a:srgbClr val="3A3A3A"/>
              </a:solidFill>
              <a:latin typeface="Work Sans"/>
              <a:ea typeface="Work Sans"/>
              <a:cs typeface="Work Sans"/>
              <a:sym typeface="Work Sans"/>
            </a:endParaRPr>
          </a:p>
          <a:p>
            <a:pPr indent="0" lvl="0" marL="0" rtl="0" algn="l">
              <a:spcBef>
                <a:spcPts val="1000"/>
              </a:spcBef>
              <a:spcAft>
                <a:spcPts val="0"/>
              </a:spcAft>
              <a:buSzPts val="1440"/>
              <a:buNone/>
            </a:pPr>
            <a:r>
              <a:rPr b="1" i="0" lang="en-US">
                <a:solidFill>
                  <a:srgbClr val="3A3A3A"/>
                </a:solidFill>
                <a:latin typeface="Work Sans"/>
                <a:ea typeface="Work Sans"/>
                <a:cs typeface="Work Sans"/>
                <a:sym typeface="Work Sans"/>
              </a:rPr>
              <a:t>Epics</a:t>
            </a:r>
            <a:endParaRPr/>
          </a:p>
          <a:p>
            <a:pPr indent="0" lvl="0" marL="0" rtl="0" algn="l">
              <a:spcBef>
                <a:spcPts val="1000"/>
              </a:spcBef>
              <a:spcAft>
                <a:spcPts val="0"/>
              </a:spcAft>
              <a:buSzPts val="1440"/>
              <a:buNone/>
            </a:pPr>
            <a:r>
              <a:rPr b="0" i="0" lang="en-US">
                <a:solidFill>
                  <a:srgbClr val="444444"/>
                </a:solidFill>
                <a:latin typeface="Raleway"/>
                <a:ea typeface="Raleway"/>
                <a:cs typeface="Raleway"/>
                <a:sym typeface="Raleway"/>
              </a:rPr>
              <a:t>Epic is a big chunk of work which can be divided into smaller user stories. An Epic can be spread across sprints and even across agile teams. Epics are a helpful way to organize your work and to create a hierarchy.</a:t>
            </a:r>
            <a:endParaRPr>
              <a:solidFill>
                <a:srgbClr val="3A3A3A"/>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2021-08-18T09:39:50Z</dcterms:created>
  <dc:creator>Nagaraju Dasam</dc:creator>
</cp:coreProperties>
</file>