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77" r:id="rId21"/>
    <p:sldId id="278" r:id="rId22"/>
    <p:sldId id="279" r:id="rId23"/>
    <p:sldId id="276" r:id="rId24"/>
    <p:sldId id="26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4" autoAdjust="0"/>
    <p:restoredTop sz="94660"/>
  </p:normalViewPr>
  <p:slideViewPr>
    <p:cSldViewPr snapToGrid="0">
      <p:cViewPr>
        <p:scale>
          <a:sx n="71" d="100"/>
          <a:sy n="71" d="100"/>
        </p:scale>
        <p:origin x="18" y="-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C993-228C-4420-AF7B-C4261705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66352"/>
            <a:ext cx="6789680" cy="75710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3C2EE-09E4-4B9D-87C7-90AA616B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596" y="4928533"/>
            <a:ext cx="3548543" cy="149743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Presented By: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Greeshma Srinivasa Raju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Raghavi Vijayakumar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Kavitha Sundar Ram</a:t>
            </a:r>
          </a:p>
          <a:p>
            <a:endParaRPr lang="en-US" dirty="0"/>
          </a:p>
        </p:txBody>
      </p:sp>
      <p:pic>
        <p:nvPicPr>
          <p:cNvPr id="4" name="Picture 3" descr="Image result for global terrorism">
            <a:extLst>
              <a:ext uri="{FF2B5EF4-FFF2-40B4-BE49-F238E27FC236}">
                <a16:creationId xmlns:a16="http://schemas.microsoft.com/office/drawing/2014/main" id="{780C8E1B-9D31-4A38-B10A-B4AD33651D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13" y="1076026"/>
            <a:ext cx="6224027" cy="3489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3C0B87-E220-4A2B-B4B8-D1435C21A7D7}"/>
              </a:ext>
            </a:extLst>
          </p:cNvPr>
          <p:cNvSpPr/>
          <p:nvPr/>
        </p:nvSpPr>
        <p:spPr>
          <a:xfrm>
            <a:off x="1068198" y="52386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Prof. Naveed Saleem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School of Business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University of Houston – Clear Lake</a:t>
            </a:r>
          </a:p>
        </p:txBody>
      </p:sp>
    </p:spTree>
    <p:extLst>
      <p:ext uri="{BB962C8B-B14F-4D97-AF65-F5344CB8AC3E}">
        <p14:creationId xmlns:p14="http://schemas.microsoft.com/office/powerpoint/2010/main" val="156475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82CE-BFAC-4F86-99B3-4AE8C427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87883"/>
            <a:ext cx="7842980" cy="575516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Description of the Fact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4893-66C3-4243-8AF8-D0F27C5B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55677"/>
            <a:ext cx="8915400" cy="5378214"/>
          </a:xfrm>
        </p:spPr>
        <p:txBody>
          <a:bodyPr/>
          <a:lstStyle/>
          <a:p>
            <a:r>
              <a:rPr lang="en-US" dirty="0"/>
              <a:t>A fact table consists of the measurements, metrics or facts of a business process.</a:t>
            </a:r>
          </a:p>
          <a:p>
            <a:r>
              <a:rPr lang="en-US" dirty="0"/>
              <a:t>The facts table is all about:</a:t>
            </a:r>
          </a:p>
          <a:p>
            <a:pPr lvl="1"/>
            <a:r>
              <a:rPr lang="en-US" dirty="0"/>
              <a:t>Success Rate – It is nothing but success of a terrorist strike. </a:t>
            </a:r>
          </a:p>
          <a:p>
            <a:pPr lvl="1"/>
            <a:r>
              <a:rPr lang="en-US" dirty="0"/>
              <a:t>Suicide – If it is 1 = “yes”, the incident was a suicide attack. If it is 0 = “No”, there is no indication that the incident was a suicide attack.</a:t>
            </a:r>
          </a:p>
          <a:p>
            <a:pPr lvl="1"/>
            <a:r>
              <a:rPr lang="en-US" dirty="0"/>
              <a:t>Death Count – The number of total confirmed fatalities for the incident.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45D3B-4DDD-41B5-9941-9C41B2CF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975" y="3305261"/>
            <a:ext cx="5278135" cy="28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721F-051F-47A3-A359-9BACADBE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88551"/>
            <a:ext cx="5997402" cy="558738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ER Diagram of the relationships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8CC31C-6F03-4BD4-97F5-C571F7A3E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65" y="1424330"/>
            <a:ext cx="7368521" cy="44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8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8BCF-3020-4BD8-B4BF-D4E389F0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87372"/>
            <a:ext cx="2532748" cy="659406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Report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58CF-AE35-4401-A97D-EDC873845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182849"/>
            <a:ext cx="8173863" cy="3506598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Top 5 Countries with Highest success rate in terrorist attacks.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Countries with maximum Success Rate in a particular Attack Type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Attacks that were successful over different years and maximum attack type in a maximum attacked year.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Most used weapon on Major Targets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Attacks with time frame.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Suicide Attacks on Top targets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8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5F49-DB82-4E08-874F-95FE5152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243" y="624110"/>
            <a:ext cx="9454393" cy="667795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1. Top 5 Countries with Highest success rate in terrorist attacks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ED523-E7E2-4E99-809D-6429A3B7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64" y="1430707"/>
            <a:ext cx="8548047" cy="46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9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2FF5-695B-4F64-B1C8-D6F2EA5A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749" y="548609"/>
            <a:ext cx="9365421" cy="128089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2. Countries with maximum success rate of attacks in a particular Attack Type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84823-2D31-4837-9266-5DA3FF5CC033}"/>
              </a:ext>
            </a:extLst>
          </p:cNvPr>
          <p:cNvSpPr txBox="1"/>
          <p:nvPr/>
        </p:nvSpPr>
        <p:spPr>
          <a:xfrm>
            <a:off x="2459622" y="1537111"/>
            <a:ext cx="8623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country with the highest success rate of attacks was </a:t>
            </a:r>
            <a:r>
              <a:rPr lang="en-US" sz="1600" b="1" dirty="0">
                <a:solidFill>
                  <a:srgbClr val="FF0000"/>
                </a:solidFill>
              </a:rPr>
              <a:t>Iraq </a:t>
            </a:r>
            <a:r>
              <a:rPr lang="en-US" sz="1600" dirty="0">
                <a:solidFill>
                  <a:srgbClr val="FF0000"/>
                </a:solidFill>
              </a:rPr>
              <a:t>with </a:t>
            </a:r>
            <a:r>
              <a:rPr lang="en-US" sz="1600" b="1" dirty="0">
                <a:solidFill>
                  <a:srgbClr val="FF0000"/>
                </a:solidFill>
              </a:rPr>
              <a:t>Bombing</a:t>
            </a:r>
            <a:r>
              <a:rPr lang="en-US" sz="1600" dirty="0">
                <a:solidFill>
                  <a:srgbClr val="FF0000"/>
                </a:solidFill>
              </a:rPr>
              <a:t> being the most successful attack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C7D73-4EA3-4ABE-8517-83AB991F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E6783-D4CB-4796-ADFB-719284CF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69229"/>
            <a:ext cx="8200957" cy="37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9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AE-71F3-4D30-9E4F-02FF40AD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1305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Attacks that were Successful over different Years and Maximum attack type in a maximum attacked year.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513CE-45A2-448E-9D83-00AAEFE6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570" y="2349616"/>
            <a:ext cx="7628390" cy="3682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09241-CC5A-4FEC-BA61-6E425A9067F1}"/>
              </a:ext>
            </a:extLst>
          </p:cNvPr>
          <p:cNvSpPr txBox="1"/>
          <p:nvPr/>
        </p:nvSpPr>
        <p:spPr>
          <a:xfrm>
            <a:off x="2765570" y="1699361"/>
            <a:ext cx="66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3a. Years with highest attacks during the 70s,80s,90s,2000s</a:t>
            </a:r>
          </a:p>
        </p:txBody>
      </p:sp>
    </p:spTree>
    <p:extLst>
      <p:ext uri="{BB962C8B-B14F-4D97-AF65-F5344CB8AC3E}">
        <p14:creationId xmlns:p14="http://schemas.microsoft.com/office/powerpoint/2010/main" val="350574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8DB-F8F6-4137-B174-6691238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264" y="613349"/>
            <a:ext cx="7540975" cy="609072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3b. Successful Attack type during the top 5 highly attacked years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B05F1C-FB42-4AC2-893E-E084C8B35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264" y="1516817"/>
            <a:ext cx="8685591" cy="41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175C-10BF-48CF-B586-F94B5A04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539266" cy="6258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4. Most used weapon on Major Targets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F0185-1746-494F-92FD-5B13E796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21" y="2103805"/>
            <a:ext cx="7814069" cy="4414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656CA-2307-4205-B879-CADB96111259}"/>
              </a:ext>
            </a:extLst>
          </p:cNvPr>
          <p:cNvSpPr txBox="1"/>
          <p:nvPr/>
        </p:nvSpPr>
        <p:spPr>
          <a:xfrm>
            <a:off x="2479085" y="1457474"/>
            <a:ext cx="706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Targets were mostly attacked with </a:t>
            </a:r>
            <a:r>
              <a:rPr lang="en-US" b="1" dirty="0">
                <a:solidFill>
                  <a:srgbClr val="FF0000"/>
                </a:solidFill>
              </a:rPr>
              <a:t>explosives</a:t>
            </a:r>
          </a:p>
          <a:p>
            <a:r>
              <a:rPr lang="en-US" dirty="0">
                <a:solidFill>
                  <a:srgbClr val="FF0000"/>
                </a:solidFill>
              </a:rPr>
              <a:t>     Top 3 used weapons were </a:t>
            </a:r>
            <a:r>
              <a:rPr lang="en-US" b="1" dirty="0">
                <a:solidFill>
                  <a:srgbClr val="FF0000"/>
                </a:solidFill>
              </a:rPr>
              <a:t>Bombs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Firearms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Incendiary</a:t>
            </a:r>
          </a:p>
        </p:txBody>
      </p:sp>
    </p:spTree>
    <p:extLst>
      <p:ext uri="{BB962C8B-B14F-4D97-AF65-F5344CB8AC3E}">
        <p14:creationId xmlns:p14="http://schemas.microsoft.com/office/powerpoint/2010/main" val="414919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B95E-E42E-43DB-AB25-4DA4CB58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13718"/>
            <a:ext cx="5368227" cy="54196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5. Attacks with time frame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8E79-30E8-4B12-BF0B-DD995C6D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65402"/>
            <a:ext cx="8915400" cy="4845820"/>
          </a:xfrm>
        </p:spPr>
        <p:txBody>
          <a:bodyPr/>
          <a:lstStyle/>
          <a:p>
            <a:r>
              <a:rPr lang="en-US" dirty="0"/>
              <a:t>Before doing the analysis we predicted that the Christmas/New years would be the highest time for a terror attack and began our analysis.</a:t>
            </a:r>
          </a:p>
          <a:p>
            <a:r>
              <a:rPr lang="en-US" dirty="0"/>
              <a:t>Turned out that the prediction was wrong. The attacks were prominent around the months of April, May, June (Quarter 2).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69347-A72D-480F-A04E-94A110AB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4" y="2575800"/>
            <a:ext cx="6999152" cy="37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0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9DD-AFAE-4CB7-A505-C271A0EA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Frame for USA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45C01-8586-4111-8030-D89F4C4582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532" y="2133600"/>
            <a:ext cx="85427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119-363C-4C9C-BC41-A40728F9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640095" cy="684573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Content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4D2C-2DBD-490D-B388-EBAEDF05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0" y="1518407"/>
            <a:ext cx="7083295" cy="39260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An overview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 brief discussion on the project data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Data cleansing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Description of the Dimension and Fact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ER Diagram of the relationships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Reports generated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Conclusions of the project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2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B89D-9441-4967-A36B-B98D0EBA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564433" cy="63423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6. Success rate and death counts over different quarters in a year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06359-E650-403D-B2D3-EAE000EDDA7E}"/>
              </a:ext>
            </a:extLst>
          </p:cNvPr>
          <p:cNvSpPr txBox="1"/>
          <p:nvPr/>
        </p:nvSpPr>
        <p:spPr>
          <a:xfrm>
            <a:off x="2603698" y="1673534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6a. Success rate was maximum in </a:t>
            </a:r>
            <a:r>
              <a:rPr lang="en-US" b="1" dirty="0">
                <a:solidFill>
                  <a:srgbClr val="FF0000"/>
                </a:solidFill>
              </a:rPr>
              <a:t>Quarter 2</a:t>
            </a:r>
            <a:r>
              <a:rPr lang="en-US" dirty="0">
                <a:solidFill>
                  <a:srgbClr val="FF0000"/>
                </a:solidFill>
              </a:rPr>
              <a:t>(April, May, June)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3832C-5A6B-4B99-BD02-99C1AD77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94" y="2139193"/>
            <a:ext cx="6545408" cy="44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6046A-5DBF-409C-8C16-90D2D53B2077}"/>
              </a:ext>
            </a:extLst>
          </p:cNvPr>
          <p:cNvSpPr txBox="1"/>
          <p:nvPr/>
        </p:nvSpPr>
        <p:spPr>
          <a:xfrm>
            <a:off x="2348918" y="729842"/>
            <a:ext cx="797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6b. Death Count was maximum in Quarter 3(July, August, September)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8D6DA-23E6-4056-AD25-19CCD446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50" y="1417885"/>
            <a:ext cx="719531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6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CF9601-D5EF-4A6A-896F-A4B09207AEE3}"/>
              </a:ext>
            </a:extLst>
          </p:cNvPr>
          <p:cNvSpPr txBox="1"/>
          <p:nvPr/>
        </p:nvSpPr>
        <p:spPr>
          <a:xfrm>
            <a:off x="2013515" y="1147441"/>
            <a:ext cx="7792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6c. Top 3 Countries with Maximum Success rates and death counts</a:t>
            </a:r>
          </a:p>
          <a:p>
            <a:r>
              <a:rPr lang="en-US" dirty="0">
                <a:solidFill>
                  <a:srgbClr val="FF0000"/>
                </a:solidFill>
              </a:rPr>
              <a:t>         are </a:t>
            </a:r>
            <a:r>
              <a:rPr lang="en-US" b="1" dirty="0">
                <a:solidFill>
                  <a:srgbClr val="FF0000"/>
                </a:solidFill>
              </a:rPr>
              <a:t>Iraq, Pakistan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FF0000"/>
                </a:solidFill>
              </a:rPr>
              <a:t> India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76E73-375A-4497-B229-520A8B3DFAD8}"/>
              </a:ext>
            </a:extLst>
          </p:cNvPr>
          <p:cNvSpPr txBox="1"/>
          <p:nvPr/>
        </p:nvSpPr>
        <p:spPr>
          <a:xfrm>
            <a:off x="1938029" y="305002"/>
            <a:ext cx="786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Cumulative chart of death counts and success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3AC957-EFE9-4E28-B1C5-107F6AB9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11" y="1948207"/>
            <a:ext cx="7888036" cy="46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6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4701-79B7-4A82-B694-F42909BA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7. Suicide Attacks on Top targets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DC51B-A963-4D2A-9A18-619C5E2180B9}"/>
              </a:ext>
            </a:extLst>
          </p:cNvPr>
          <p:cNvSpPr txBox="1"/>
          <p:nvPr/>
        </p:nvSpPr>
        <p:spPr>
          <a:xfrm>
            <a:off x="2592925" y="1915363"/>
            <a:ext cx="4851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Suicide Attacks were Maximum on </a:t>
            </a:r>
            <a:r>
              <a:rPr lang="en-US" b="1" dirty="0">
                <a:solidFill>
                  <a:srgbClr val="FF0000"/>
                </a:solidFill>
              </a:rPr>
              <a:t>Police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2A37DF-9BDB-4A2E-BECD-8D47A702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24205"/>
            <a:ext cx="6753392" cy="37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6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45D5-579A-4901-A30E-81D03056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06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2CD4-51AE-4F54-BAB4-6991F98A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377" y="1644242"/>
            <a:ext cx="8484256" cy="3858936"/>
          </a:xfrm>
        </p:spPr>
        <p:txBody>
          <a:bodyPr>
            <a:normAutofit/>
          </a:bodyPr>
          <a:lstStyle/>
          <a:p>
            <a:r>
              <a:rPr lang="en-US" dirty="0"/>
              <a:t>Data showed that the bombing attacks were the highest in the years 1979,1989,1991,2009 and 2014 globally.</a:t>
            </a:r>
          </a:p>
          <a:p>
            <a:r>
              <a:rPr lang="en-US" dirty="0"/>
              <a:t>Top 5 severely attacked countries were Iraq, Afghanistan , Pakistan, India , Indonesia and Philippines in order.</a:t>
            </a:r>
          </a:p>
          <a:p>
            <a:r>
              <a:rPr lang="en-US" dirty="0"/>
              <a:t>Bombing/Explosions were the most used weapon in terrorist attacks.</a:t>
            </a:r>
          </a:p>
          <a:p>
            <a:r>
              <a:rPr lang="en-US" dirty="0"/>
              <a:t>Private property, citizens and military were the major targets in the attacks.</a:t>
            </a:r>
          </a:p>
          <a:p>
            <a:r>
              <a:rPr lang="en-US" dirty="0"/>
              <a:t>The country with the highest death count due to these attacks is Iraq.</a:t>
            </a:r>
          </a:p>
          <a:p>
            <a:r>
              <a:rPr lang="en-US" dirty="0"/>
              <a:t>Majority of the attacks happened in the months of April, May and June from the statistics we analyzed.</a:t>
            </a:r>
          </a:p>
        </p:txBody>
      </p:sp>
    </p:spTree>
    <p:extLst>
      <p:ext uri="{BB962C8B-B14F-4D97-AF65-F5344CB8AC3E}">
        <p14:creationId xmlns:p14="http://schemas.microsoft.com/office/powerpoint/2010/main" val="95170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FE5A5-BF50-46B5-98D1-F19502A2D47D}"/>
              </a:ext>
            </a:extLst>
          </p:cNvPr>
          <p:cNvSpPr txBox="1"/>
          <p:nvPr/>
        </p:nvSpPr>
        <p:spPr>
          <a:xfrm>
            <a:off x="4546833" y="2508308"/>
            <a:ext cx="4762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29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33DF-9B04-4F62-8588-14E2B35B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88551"/>
            <a:ext cx="7658422" cy="7265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B462-22A3-4895-AF3B-0985164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637" y="1191237"/>
            <a:ext cx="9387280" cy="4555221"/>
          </a:xfrm>
        </p:spPr>
        <p:txBody>
          <a:bodyPr/>
          <a:lstStyle/>
          <a:p>
            <a:r>
              <a:rPr lang="en-US" dirty="0"/>
              <a:t>Global Terrorism dataset had records of terrorist attacks that happened all over the world between the years 1970-2015.</a:t>
            </a:r>
          </a:p>
          <a:p>
            <a:r>
              <a:rPr lang="en-US" dirty="0"/>
              <a:t>Given the data, we could calculate the tremendous impact it would leave the places it affected.</a:t>
            </a:r>
          </a:p>
          <a:p>
            <a:r>
              <a:rPr lang="en-US" dirty="0"/>
              <a:t>Analysis on when the occurrences of these attacks were frequent were performed.</a:t>
            </a:r>
          </a:p>
          <a:p>
            <a:r>
              <a:rPr lang="en-US" dirty="0"/>
              <a:t> Further analysis were concentrated on the type of attack on the type of targets that were successful.</a:t>
            </a:r>
          </a:p>
          <a:p>
            <a:r>
              <a:rPr lang="en-US" dirty="0"/>
              <a:t>Countries such as Afghanistan, Indonesia, India, Iraq that have been severely impacted by terrorism have been analyzed on what time of the year they were attacked the most.</a:t>
            </a:r>
          </a:p>
        </p:txBody>
      </p:sp>
    </p:spTree>
    <p:extLst>
      <p:ext uri="{BB962C8B-B14F-4D97-AF65-F5344CB8AC3E}">
        <p14:creationId xmlns:p14="http://schemas.microsoft.com/office/powerpoint/2010/main" val="176935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6899-4C68-4550-956E-6E220EED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804455" cy="67618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99A15-2CB6-421E-A1DD-ED868F7F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10686"/>
            <a:ext cx="8911687" cy="4300536"/>
          </a:xfrm>
        </p:spPr>
        <p:txBody>
          <a:bodyPr/>
          <a:lstStyle/>
          <a:p>
            <a:r>
              <a:rPr lang="en-US" dirty="0"/>
              <a:t>The Global Terrorism Database (GTD) is an open-source database including information on terrorist attacks around the world from 1970 through 2015.</a:t>
            </a:r>
          </a:p>
          <a:p>
            <a:r>
              <a:rPr lang="en-US" dirty="0"/>
              <a:t>It includes systematic data on domestic as well as international terrorist incidents that have occurred during this time period .</a:t>
            </a:r>
          </a:p>
          <a:p>
            <a:r>
              <a:rPr lang="en-US" dirty="0"/>
              <a:t>This data covers around 180,000 attacks around the world.</a:t>
            </a:r>
          </a:p>
          <a:p>
            <a:r>
              <a:rPr lang="en-US" dirty="0"/>
              <a:t>For each event, a wide range of information is available: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date and location of the incident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Weapons used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Nature of the target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Number of casualties and the group or individual responsible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3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3C42-64FB-448F-8260-7C9AF410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470" y="296941"/>
            <a:ext cx="5099779" cy="7265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6BC8-9B2F-431A-AC39-9E1536A5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469" y="1300293"/>
            <a:ext cx="8951053" cy="5260765"/>
          </a:xfrm>
        </p:spPr>
        <p:txBody>
          <a:bodyPr/>
          <a:lstStyle/>
          <a:p>
            <a:r>
              <a:rPr lang="en-US" dirty="0"/>
              <a:t>Data that were repeated, missing, inconsistent and irrelevant to the analysis being performed were removed/corrected.</a:t>
            </a:r>
          </a:p>
          <a:p>
            <a:r>
              <a:rPr lang="en-US" dirty="0"/>
              <a:t>Some data even consists of null values that were removed.</a:t>
            </a:r>
          </a:p>
          <a:p>
            <a:r>
              <a:rPr lang="en-US" dirty="0"/>
              <a:t>Data cleansing was necessary to achieve clean and accurate data to work with. This is where corrupt or inaccurate records were identified and replaced.</a:t>
            </a:r>
          </a:p>
          <a:p>
            <a:r>
              <a:rPr lang="en-US" dirty="0"/>
              <a:t>For Example: Repetitive data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F6D49-0DE9-4EEC-BA84-87E1C44F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353" y="3800210"/>
            <a:ext cx="2394816" cy="25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6310-0AA9-4297-A3C2-B70281D7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103992"/>
            <a:ext cx="6496065" cy="84278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Data Cleansing(contd)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B2BD-FF62-4D68-9541-E4987C97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56345"/>
            <a:ext cx="8915400" cy="4954877"/>
          </a:xfrm>
        </p:spPr>
        <p:txBody>
          <a:bodyPr/>
          <a:lstStyle/>
          <a:p>
            <a:r>
              <a:rPr lang="en-US" b="1" dirty="0"/>
              <a:t>Cleaned data: </a:t>
            </a:r>
            <a:r>
              <a:rPr lang="en-US" dirty="0"/>
              <a:t> Time_ID is the primary key which is defined in Attack_Time_Details to eliminate inconsistent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C78EA-360B-4464-A0E1-B3AD0DAF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23" y="1825729"/>
            <a:ext cx="3839817" cy="26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D135-9560-40C3-938A-583F831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94" y="397608"/>
            <a:ext cx="8765769" cy="7684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Description of the Dimension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B4F4-B010-4880-8501-9B080EC9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294" y="1166070"/>
            <a:ext cx="9076888" cy="5217953"/>
          </a:xfrm>
        </p:spPr>
        <p:txBody>
          <a:bodyPr>
            <a:normAutofit/>
          </a:bodyPr>
          <a:lstStyle/>
          <a:p>
            <a:r>
              <a:rPr lang="en-US" dirty="0"/>
              <a:t>The dimension tables of Global Terrorism statistic are:</a:t>
            </a:r>
          </a:p>
          <a:p>
            <a:pPr lvl="0"/>
            <a:r>
              <a:rPr lang="en-US" dirty="0"/>
              <a:t>Attack Time Details:</a:t>
            </a:r>
          </a:p>
          <a:p>
            <a:pPr lvl="2"/>
            <a:r>
              <a:rPr lang="en-US" dirty="0"/>
              <a:t>Time_ID(Unique ID), Attack_year, Quarter, Attack_month</a:t>
            </a:r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Attack Type:</a:t>
            </a:r>
          </a:p>
          <a:p>
            <a:pPr lvl="2"/>
            <a:r>
              <a:rPr lang="en-US" dirty="0"/>
              <a:t>Attack_ID (Unique ID), Attack_Description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5B3D2-0135-424A-BF0C-2345FBC6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24" y="2281789"/>
            <a:ext cx="3535945" cy="1059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46163-6B84-455B-9062-0CD6C73F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24" y="4255554"/>
            <a:ext cx="3455544" cy="19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2673-528C-40DC-9610-E83AA105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05997"/>
            <a:ext cx="8002370" cy="8187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Description of the Dimension tables(Contd)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DB4-EB9D-4E41-87FB-3DECC55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820" y="1126921"/>
            <a:ext cx="9239265" cy="5097710"/>
          </a:xfrm>
        </p:spPr>
        <p:txBody>
          <a:bodyPr/>
          <a:lstStyle/>
          <a:p>
            <a:pPr lvl="0"/>
            <a:r>
              <a:rPr lang="en-US" dirty="0"/>
              <a:t>Countries:</a:t>
            </a:r>
          </a:p>
          <a:p>
            <a:pPr lvl="2"/>
            <a:r>
              <a:rPr lang="en-US" dirty="0"/>
              <a:t>Country_ID(Unique ID), Country</a:t>
            </a:r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Target Type:</a:t>
            </a:r>
          </a:p>
          <a:p>
            <a:pPr lvl="2"/>
            <a:r>
              <a:rPr lang="en-US" dirty="0"/>
              <a:t>Target_ID(Unique ID), Target_Type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33019-FE56-4E07-AE4E-D6C03BF9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43" y="1885803"/>
            <a:ext cx="1697636" cy="1831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1064D-C9FB-4442-ABF9-661F858DE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77" y="4540814"/>
            <a:ext cx="2615653" cy="18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1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EAE-1772-4178-AD5E-9A0C07C7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239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Description of the Dimension tables(Contd)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9604-692D-492B-92C8-3E030F52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796"/>
            <a:ext cx="8915400" cy="4384426"/>
          </a:xfrm>
        </p:spPr>
        <p:txBody>
          <a:bodyPr/>
          <a:lstStyle/>
          <a:p>
            <a:pPr lvl="0"/>
            <a:r>
              <a:rPr lang="en-US" dirty="0"/>
              <a:t>Weapon Type:</a:t>
            </a:r>
          </a:p>
          <a:p>
            <a:pPr lvl="2"/>
            <a:r>
              <a:rPr lang="en-US" dirty="0"/>
              <a:t>Weapon_ID(Unique ID), </a:t>
            </a:r>
            <a:r>
              <a:rPr lang="en-US" dirty="0" err="1"/>
              <a:t>Weapon_Type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AC355-A726-400C-B575-20B09E75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40" y="2428316"/>
            <a:ext cx="322942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508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964</Words>
  <Application>Microsoft Office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Courier New</vt:lpstr>
      <vt:lpstr>Wingdings</vt:lpstr>
      <vt:lpstr>Wingdings 3</vt:lpstr>
      <vt:lpstr>Wisp</vt:lpstr>
      <vt:lpstr>      Global Terrorism</vt:lpstr>
      <vt:lpstr>Content</vt:lpstr>
      <vt:lpstr>Overview</vt:lpstr>
      <vt:lpstr>Project data set</vt:lpstr>
      <vt:lpstr>Data Cleansing</vt:lpstr>
      <vt:lpstr>Data Cleansing(contd)</vt:lpstr>
      <vt:lpstr>Description of the Dimension tables</vt:lpstr>
      <vt:lpstr>Description of the Dimension tables(Contd)</vt:lpstr>
      <vt:lpstr>Description of the Dimension tables(Contd)</vt:lpstr>
      <vt:lpstr>Description of the Fact table</vt:lpstr>
      <vt:lpstr>ER Diagram of the relationships</vt:lpstr>
      <vt:lpstr>Report</vt:lpstr>
      <vt:lpstr>1. Top 5 Countries with Highest success rate in terrorist attacks </vt:lpstr>
      <vt:lpstr>2. Countries with maximum success rate of attacks in a particular Attack Type </vt:lpstr>
      <vt:lpstr>3. Attacks that were Successful over different Years and Maximum attack type in a maximum attacked year. </vt:lpstr>
      <vt:lpstr>3b. Successful Attack type during the top 5 highly attacked years</vt:lpstr>
      <vt:lpstr>4. Most used weapon on Major Targets </vt:lpstr>
      <vt:lpstr>5. Attacks with time frame</vt:lpstr>
      <vt:lpstr>Time Frame for USA</vt:lpstr>
      <vt:lpstr>6. Success rate and death counts over different quarters in a year</vt:lpstr>
      <vt:lpstr>PowerPoint Presentation</vt:lpstr>
      <vt:lpstr>PowerPoint Presentation</vt:lpstr>
      <vt:lpstr>7. Suicide Attacks on Top targets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Global Terrorism</dc:title>
  <dc:creator>Vijayakumar, Raghavi</dc:creator>
  <cp:lastModifiedBy>Srinivasa Raju, Greeshma</cp:lastModifiedBy>
  <cp:revision>67</cp:revision>
  <dcterms:created xsi:type="dcterms:W3CDTF">2019-12-10T21:18:09Z</dcterms:created>
  <dcterms:modified xsi:type="dcterms:W3CDTF">2019-12-11T18:18:01Z</dcterms:modified>
</cp:coreProperties>
</file>