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317" r:id="rId5"/>
    <p:sldId id="307" r:id="rId6"/>
    <p:sldId id="308" r:id="rId7"/>
    <p:sldId id="309" r:id="rId8"/>
    <p:sldId id="263" r:id="rId9"/>
    <p:sldId id="310" r:id="rId10"/>
    <p:sldId id="318" r:id="rId11"/>
    <p:sldId id="311" r:id="rId12"/>
    <p:sldId id="323" r:id="rId13"/>
    <p:sldId id="312" r:id="rId14"/>
    <p:sldId id="321" r:id="rId15"/>
    <p:sldId id="322" r:id="rId16"/>
    <p:sldId id="316" r:id="rId17"/>
    <p:sldId id="319" r:id="rId18"/>
    <p:sldId id="320" r:id="rId19"/>
    <p:sldId id="314" r:id="rId20"/>
    <p:sldId id="30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5405" autoAdjust="0"/>
  </p:normalViewPr>
  <p:slideViewPr>
    <p:cSldViewPr snapToGrid="0">
      <p:cViewPr>
        <p:scale>
          <a:sx n="84" d="100"/>
          <a:sy n="84" d="100"/>
        </p:scale>
        <p:origin x="351" y="42"/>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4/15/2024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4/15/2024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2759432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2837630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14</a:t>
            </a:fld>
            <a:endParaRPr lang="en-US" noProof="0" dirty="0"/>
          </a:p>
        </p:txBody>
      </p:sp>
    </p:spTree>
    <p:extLst>
      <p:ext uri="{BB962C8B-B14F-4D97-AF65-F5344CB8AC3E}">
        <p14:creationId xmlns:p14="http://schemas.microsoft.com/office/powerpoint/2010/main" val="2290647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15</a:t>
            </a:fld>
            <a:endParaRPr lang="en-US" noProof="0" dirty="0"/>
          </a:p>
        </p:txBody>
      </p:sp>
    </p:spTree>
    <p:extLst>
      <p:ext uri="{BB962C8B-B14F-4D97-AF65-F5344CB8AC3E}">
        <p14:creationId xmlns:p14="http://schemas.microsoft.com/office/powerpoint/2010/main" val="4004258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16</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17</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2634367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621335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4" name="Title 2">
            <a:extLst>
              <a:ext uri="{FF2B5EF4-FFF2-40B4-BE49-F238E27FC236}">
                <a16:creationId xmlns:a16="http://schemas.microsoft.com/office/drawing/2014/main" id="{42E0E0F9-6A4A-3318-C426-39A1C6ED338E}"/>
              </a:ext>
            </a:extLst>
          </p:cNvPr>
          <p:cNvSpPr txBox="1">
            <a:spLocks/>
          </p:cNvSpPr>
          <p:nvPr/>
        </p:nvSpPr>
        <p:spPr>
          <a:xfrm>
            <a:off x="6344004" y="5032039"/>
            <a:ext cx="7112053" cy="203326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en-US" sz="2000" dirty="0"/>
              <a:t>-   Greeshmanth Srireddy</a:t>
            </a:r>
          </a:p>
          <a:p>
            <a:r>
              <a:rPr lang="en-US" sz="2000" dirty="0"/>
              <a:t>Sai </a:t>
            </a:r>
            <a:r>
              <a:rPr lang="en-US" sz="2000" dirty="0" err="1"/>
              <a:t>Dhanya</a:t>
            </a:r>
            <a:r>
              <a:rPr lang="en-US" sz="2000" dirty="0"/>
              <a:t> </a:t>
            </a:r>
            <a:r>
              <a:rPr lang="en-US" sz="2000" dirty="0" err="1"/>
              <a:t>Kakarala</a:t>
            </a:r>
            <a:endParaRPr lang="en-US" sz="2000" dirty="0"/>
          </a:p>
          <a:p>
            <a:r>
              <a:rPr lang="en-US" sz="2000" dirty="0"/>
              <a:t>Praful Chand Potluri</a:t>
            </a:r>
          </a:p>
        </p:txBody>
      </p:sp>
      <p:pic>
        <p:nvPicPr>
          <p:cNvPr id="5" name="Picture 4">
            <a:extLst>
              <a:ext uri="{FF2B5EF4-FFF2-40B4-BE49-F238E27FC236}">
                <a16:creationId xmlns:a16="http://schemas.microsoft.com/office/drawing/2014/main" id="{0348D748-05F7-7B5A-7D17-18D4FC60A7FD}"/>
              </a:ext>
            </a:extLst>
          </p:cNvPr>
          <p:cNvPicPr>
            <a:picLocks noChangeAspect="1"/>
          </p:cNvPicPr>
          <p:nvPr/>
        </p:nvPicPr>
        <p:blipFill>
          <a:blip r:embed="rId3"/>
          <a:stretch>
            <a:fillRect/>
          </a:stretch>
        </p:blipFill>
        <p:spPr>
          <a:xfrm>
            <a:off x="672028" y="2736890"/>
            <a:ext cx="2794038" cy="280125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2353022" y="198784"/>
            <a:ext cx="7663912" cy="3938735"/>
          </a:xfrm>
        </p:spPr>
        <p:txBody>
          <a:bodyPr anchor="ctr"/>
          <a:lstStyle/>
          <a:p>
            <a:r>
              <a:rPr lang="en-US" dirty="0"/>
              <a:t>Career Performance Prediction App</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DE597F60-88E2-C430-D52B-6604405AD55C}"/>
              </a:ext>
            </a:extLst>
          </p:cNvPr>
          <p:cNvSpPr>
            <a:spLocks noGrp="1"/>
          </p:cNvSpPr>
          <p:nvPr>
            <p:ph sz="quarter" idx="12"/>
          </p:nvPr>
        </p:nvSpPr>
        <p:spPr>
          <a:xfrm>
            <a:off x="914398" y="2039111"/>
            <a:ext cx="10291261" cy="3904488"/>
          </a:xfrm>
        </p:spPr>
        <p:txBody>
          <a:bodyPr/>
          <a:lstStyle/>
          <a:p>
            <a:r>
              <a:rPr lang="en-US" dirty="0"/>
              <a:t>Some information about the exploratory data analysis (EDA) techniques used in the project, including statistical summary, correlations, and feature importance:</a:t>
            </a:r>
          </a:p>
          <a:p>
            <a:r>
              <a:rPr lang="en-US" b="1" dirty="0"/>
              <a:t>Statistical Summary:</a:t>
            </a:r>
          </a:p>
          <a:p>
            <a:pPr marL="342900" indent="-342900">
              <a:buFont typeface="Arial" panose="020B0604020202020204" pitchFamily="34" charset="0"/>
              <a:buChar char="•"/>
            </a:pPr>
            <a:r>
              <a:rPr lang="en-US" dirty="0"/>
              <a:t>The statistical summary provides a concise overview of the dataset's numerical characteristics, including measures such as mean, median, minimum, maximum, and quartiles.</a:t>
            </a:r>
          </a:p>
          <a:p>
            <a:pPr marL="342900" indent="-342900">
              <a:buFont typeface="Arial" panose="020B0604020202020204" pitchFamily="34" charset="0"/>
              <a:buChar char="•"/>
            </a:pPr>
            <a:r>
              <a:rPr lang="en-US" dirty="0"/>
              <a:t>It helps in understanding the central tendency, spread, and distribution of numerical variables in the dataset.</a:t>
            </a:r>
          </a:p>
          <a:p>
            <a:pPr marL="342900" indent="-342900">
              <a:buFont typeface="Arial" panose="020B0604020202020204" pitchFamily="34" charset="0"/>
              <a:buChar char="•"/>
            </a:pPr>
            <a:r>
              <a:rPr lang="en-US" dirty="0"/>
              <a:t>Summary statistics are computed for each numerical variable individually, giving insights into their respective distributions and variability.</a:t>
            </a:r>
          </a:p>
          <a:p>
            <a:pPr marL="342900" indent="-342900">
              <a:buFont typeface="Arial" panose="020B0604020202020204" pitchFamily="34" charset="0"/>
              <a:buChar char="•"/>
            </a:pPr>
            <a:r>
              <a:rPr lang="en-US" dirty="0"/>
              <a:t>This summary aids in identifying potential outliers, understanding the scale of variables, and detecting any unusual patterns or trends.</a:t>
            </a:r>
          </a:p>
        </p:txBody>
      </p:sp>
    </p:spTree>
    <p:extLst>
      <p:ext uri="{BB962C8B-B14F-4D97-AF65-F5344CB8AC3E}">
        <p14:creationId xmlns:p14="http://schemas.microsoft.com/office/powerpoint/2010/main" val="859909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DE597F60-88E2-C430-D52B-6604405AD55C}"/>
              </a:ext>
            </a:extLst>
          </p:cNvPr>
          <p:cNvSpPr>
            <a:spLocks noGrp="1"/>
          </p:cNvSpPr>
          <p:nvPr>
            <p:ph sz="quarter" idx="12"/>
          </p:nvPr>
        </p:nvSpPr>
        <p:spPr>
          <a:xfrm>
            <a:off x="914398" y="2039111"/>
            <a:ext cx="10291261" cy="3904488"/>
          </a:xfrm>
        </p:spPr>
        <p:txBody>
          <a:bodyPr/>
          <a:lstStyle/>
          <a:p>
            <a:r>
              <a:rPr lang="en-US" b="1" dirty="0"/>
              <a:t>Correlations:</a:t>
            </a:r>
          </a:p>
          <a:p>
            <a:pPr marL="342900" indent="-342900">
              <a:buFont typeface="Arial" panose="020B0604020202020204" pitchFamily="34" charset="0"/>
              <a:buChar char="•"/>
            </a:pPr>
            <a:r>
              <a:rPr lang="en-US" b="1" dirty="0"/>
              <a:t>Correlation analysis examines the relationship between pairs of numerical variables in the dataset.</a:t>
            </a:r>
          </a:p>
          <a:p>
            <a:pPr marL="342900" indent="-342900">
              <a:buFont typeface="Arial" panose="020B0604020202020204" pitchFamily="34" charset="0"/>
              <a:buChar char="•"/>
            </a:pPr>
            <a:r>
              <a:rPr lang="en-US" b="1" dirty="0"/>
              <a:t>Correlation coefficients, such as Pearson's correlation coefficient, measure the strength and direction of linear relationships between variables.</a:t>
            </a:r>
          </a:p>
          <a:p>
            <a:pPr marL="342900" indent="-342900">
              <a:buFont typeface="Arial" panose="020B0604020202020204" pitchFamily="34" charset="0"/>
              <a:buChar char="•"/>
            </a:pPr>
            <a:r>
              <a:rPr lang="en-US" b="1" dirty="0"/>
              <a:t>Positive correlations indicate that as one variable increases, the other variable tends to increase as well, while negative correlations indicate an inverse relationship.</a:t>
            </a:r>
          </a:p>
          <a:p>
            <a:pPr marL="342900" indent="-342900">
              <a:buFont typeface="Arial" panose="020B0604020202020204" pitchFamily="34" charset="0"/>
              <a:buChar char="•"/>
            </a:pPr>
            <a:r>
              <a:rPr lang="en-US" b="1" dirty="0"/>
              <a:t>Correlation matrices or correlation plots visualize the correlation coefficients between all pairs of variables, providing a comprehensive view of the interrelationships within the dataset.</a:t>
            </a:r>
          </a:p>
          <a:p>
            <a:pPr marL="342900" indent="-342900">
              <a:buFont typeface="Arial" panose="020B0604020202020204" pitchFamily="34" charset="0"/>
              <a:buChar char="•"/>
            </a:pPr>
            <a:r>
              <a:rPr lang="en-US" b="1" dirty="0"/>
              <a:t>Understanding correlations helps in identifying potential multicollinearity issues, guiding feature selection, and informing subsequent modeling decisions.</a:t>
            </a:r>
          </a:p>
        </p:txBody>
      </p:sp>
    </p:spTree>
    <p:extLst>
      <p:ext uri="{BB962C8B-B14F-4D97-AF65-F5344CB8AC3E}">
        <p14:creationId xmlns:p14="http://schemas.microsoft.com/office/powerpoint/2010/main" val="3600554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DE597F60-88E2-C430-D52B-6604405AD55C}"/>
              </a:ext>
            </a:extLst>
          </p:cNvPr>
          <p:cNvSpPr>
            <a:spLocks noGrp="1"/>
          </p:cNvSpPr>
          <p:nvPr>
            <p:ph sz="quarter" idx="12"/>
          </p:nvPr>
        </p:nvSpPr>
        <p:spPr>
          <a:xfrm>
            <a:off x="914398" y="2039111"/>
            <a:ext cx="10291261" cy="3904488"/>
          </a:xfrm>
        </p:spPr>
        <p:txBody>
          <a:bodyPr/>
          <a:lstStyle/>
          <a:p>
            <a:r>
              <a:rPr lang="en-US" b="1" dirty="0"/>
              <a:t>Feature Importance:</a:t>
            </a:r>
          </a:p>
          <a:p>
            <a:pPr marL="342900" indent="-342900">
              <a:buFont typeface="Arial" panose="020B0604020202020204" pitchFamily="34" charset="0"/>
              <a:buChar char="•"/>
            </a:pPr>
            <a:r>
              <a:rPr lang="en-US" b="1" dirty="0"/>
              <a:t>Feature importance analysis assesses the relative importance of predictor variables in predicting the target variable.</a:t>
            </a:r>
          </a:p>
          <a:p>
            <a:pPr marL="342900" indent="-342900">
              <a:buFont typeface="Arial" panose="020B0604020202020204" pitchFamily="34" charset="0"/>
              <a:buChar char="•"/>
            </a:pPr>
            <a:r>
              <a:rPr lang="en-US" b="1" dirty="0"/>
              <a:t>Feature importance rankings help prioritize variables for further analysis, guide feature selection or dimensionality reduction efforts, and provide interpretability to the model's predictions.</a:t>
            </a:r>
          </a:p>
          <a:p>
            <a:pPr marL="342900" indent="-342900">
              <a:buFont typeface="Arial" panose="020B0604020202020204" pitchFamily="34" charset="0"/>
              <a:buChar char="•"/>
            </a:pPr>
            <a:endParaRPr lang="en-US" b="1" dirty="0"/>
          </a:p>
        </p:txBody>
      </p:sp>
    </p:spTree>
    <p:extLst>
      <p:ext uri="{BB962C8B-B14F-4D97-AF65-F5344CB8AC3E}">
        <p14:creationId xmlns:p14="http://schemas.microsoft.com/office/powerpoint/2010/main" val="3508360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p:txBody>
          <a:bodyPr/>
          <a:lstStyle/>
          <a:p>
            <a:r>
              <a:rPr lang="en-US" dirty="0"/>
              <a:t>Building Predictive Models using ML</a:t>
            </a:r>
          </a:p>
        </p:txBody>
      </p:sp>
      <p:sp>
        <p:nvSpPr>
          <p:cNvPr id="3" name="Content Placeholder 2">
            <a:extLst>
              <a:ext uri="{FF2B5EF4-FFF2-40B4-BE49-F238E27FC236}">
                <a16:creationId xmlns:a16="http://schemas.microsoft.com/office/drawing/2014/main" id="{CF3ADB94-FC21-07C5-1FC9-E729C5DEDFC6}"/>
              </a:ext>
            </a:extLst>
          </p:cNvPr>
          <p:cNvSpPr>
            <a:spLocks noGrp="1"/>
          </p:cNvSpPr>
          <p:nvPr>
            <p:ph sz="quarter" idx="12"/>
          </p:nvPr>
        </p:nvSpPr>
        <p:spPr>
          <a:xfrm>
            <a:off x="914399" y="2039111"/>
            <a:ext cx="2816352" cy="3840480"/>
          </a:xfrm>
        </p:spPr>
        <p:txBody>
          <a:bodyPr/>
          <a:lstStyle/>
          <a:p>
            <a:r>
              <a:rPr lang="en-US" dirty="0"/>
              <a:t>We utilized the Random Forest algorithm to build predictive model for forecasting career advancement probabilities based on certain features such as years of experience and skill counts.</a:t>
            </a:r>
          </a:p>
          <a:p>
            <a:endParaRPr lang="en-US" dirty="0"/>
          </a:p>
        </p:txBody>
      </p:sp>
      <p:pic>
        <p:nvPicPr>
          <p:cNvPr id="8" name="Content Placeholder 7">
            <a:extLst>
              <a:ext uri="{FF2B5EF4-FFF2-40B4-BE49-F238E27FC236}">
                <a16:creationId xmlns:a16="http://schemas.microsoft.com/office/drawing/2014/main" id="{24564B5E-A0D7-1F80-3FED-1C0C63B0068A}"/>
              </a:ext>
            </a:extLst>
          </p:cNvPr>
          <p:cNvPicPr>
            <a:picLocks noGrp="1" noChangeAspect="1"/>
          </p:cNvPicPr>
          <p:nvPr>
            <p:ph sz="quarter" idx="13"/>
          </p:nvPr>
        </p:nvPicPr>
        <p:blipFill>
          <a:blip r:embed="rId2"/>
          <a:stretch>
            <a:fillRect/>
          </a:stretch>
        </p:blipFill>
        <p:spPr>
          <a:xfrm>
            <a:off x="4097338" y="2395883"/>
            <a:ext cx="6950075" cy="3126684"/>
          </a:xfrm>
        </p:spPr>
      </p:pic>
    </p:spTree>
    <p:extLst>
      <p:ext uri="{BB962C8B-B14F-4D97-AF65-F5344CB8AC3E}">
        <p14:creationId xmlns:p14="http://schemas.microsoft.com/office/powerpoint/2010/main" val="537809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14400" y="914400"/>
            <a:ext cx="5641848" cy="5029200"/>
          </a:xfrm>
        </p:spPr>
        <p:txBody>
          <a:bodyPr/>
          <a:lstStyle/>
          <a:p>
            <a:r>
              <a:rPr lang="en-US" dirty="0"/>
              <a:t>Demo</a:t>
            </a:r>
          </a:p>
        </p:txBody>
      </p:sp>
      <p:sp>
        <p:nvSpPr>
          <p:cNvPr id="4" name="Picture Placeholder 3">
            <a:extLst>
              <a:ext uri="{FF2B5EF4-FFF2-40B4-BE49-F238E27FC236}">
                <a16:creationId xmlns:a16="http://schemas.microsoft.com/office/drawing/2014/main" id="{7E9734B6-1968-F2F7-4266-0E1750019A87}"/>
              </a:ext>
            </a:extLst>
          </p:cNvPr>
          <p:cNvSpPr>
            <a:spLocks noGrp="1"/>
          </p:cNvSpPr>
          <p:nvPr>
            <p:ph type="pic" idx="1"/>
          </p:nvPr>
        </p:nvSpPr>
        <p:spPr/>
        <p:txBody>
          <a:bodyPr/>
          <a:lstStyle/>
          <a:p>
            <a:endParaRPr lang="en-US"/>
          </a:p>
        </p:txBody>
      </p:sp>
    </p:spTree>
    <p:extLst>
      <p:ext uri="{BB962C8B-B14F-4D97-AF65-F5344CB8AC3E}">
        <p14:creationId xmlns:p14="http://schemas.microsoft.com/office/powerpoint/2010/main" val="54464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14400" y="914400"/>
            <a:ext cx="5641848" cy="5029200"/>
          </a:xfrm>
        </p:spPr>
        <p:txBody>
          <a:bodyPr/>
          <a:lstStyle/>
          <a:p>
            <a:r>
              <a:rPr lang="en-US" dirty="0"/>
              <a:t>Future Scope</a:t>
            </a:r>
          </a:p>
        </p:txBody>
      </p:sp>
      <p:sp>
        <p:nvSpPr>
          <p:cNvPr id="4" name="Picture Placeholder 3">
            <a:extLst>
              <a:ext uri="{FF2B5EF4-FFF2-40B4-BE49-F238E27FC236}">
                <a16:creationId xmlns:a16="http://schemas.microsoft.com/office/drawing/2014/main" id="{7E9734B6-1968-F2F7-4266-0E1750019A87}"/>
              </a:ext>
            </a:extLst>
          </p:cNvPr>
          <p:cNvSpPr>
            <a:spLocks noGrp="1"/>
          </p:cNvSpPr>
          <p:nvPr>
            <p:ph type="pic" idx="1"/>
          </p:nvPr>
        </p:nvSpPr>
        <p:spPr/>
        <p:txBody>
          <a:bodyPr/>
          <a:lstStyle/>
          <a:p>
            <a:endParaRPr lang="en-US"/>
          </a:p>
        </p:txBody>
      </p:sp>
    </p:spTree>
    <p:extLst>
      <p:ext uri="{BB962C8B-B14F-4D97-AF65-F5344CB8AC3E}">
        <p14:creationId xmlns:p14="http://schemas.microsoft.com/office/powerpoint/2010/main" val="1235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p:txBody>
          <a:bodyPr/>
          <a:lstStyle/>
          <a:p>
            <a:r>
              <a:rPr lang="en-US" dirty="0"/>
              <a:t>Future Scope</a:t>
            </a:r>
          </a:p>
        </p:txBody>
      </p:sp>
      <p:sp>
        <p:nvSpPr>
          <p:cNvPr id="10" name="Content Placeholder 2">
            <a:extLst>
              <a:ext uri="{FF2B5EF4-FFF2-40B4-BE49-F238E27FC236}">
                <a16:creationId xmlns:a16="http://schemas.microsoft.com/office/drawing/2014/main" id="{E07C4AD8-B0C0-71CD-0A85-E9053BBE064F}"/>
              </a:ext>
            </a:extLst>
          </p:cNvPr>
          <p:cNvSpPr txBox="1">
            <a:spLocks/>
          </p:cNvSpPr>
          <p:nvPr/>
        </p:nvSpPr>
        <p:spPr>
          <a:xfrm>
            <a:off x="914399" y="2039111"/>
            <a:ext cx="10206068" cy="384048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2pPr>
            <a:lvl3pPr marL="6858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3pPr>
            <a:lvl4pPr marL="11430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4pPr>
            <a:lvl5pPr marL="16002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future scope for this project could encompass several avenues for enhancement and expansion, including leveraging APIs:</a:t>
            </a:r>
          </a:p>
          <a:p>
            <a:pPr marL="342900" indent="-342900">
              <a:buFont typeface="Arial" panose="020B0604020202020204" pitchFamily="34" charset="0"/>
              <a:buChar char="•"/>
            </a:pPr>
            <a:r>
              <a:rPr lang="en-US" b="1" dirty="0"/>
              <a:t>Integration with Professional Networking Platforms : </a:t>
            </a:r>
            <a:r>
              <a:rPr lang="en-US" dirty="0"/>
              <a:t>Integrating the application with professional networking platforms like LinkedIn, Indeed, or Glassdoor could provide access to real-time data on job postings, industry trends, and career trajectories. This integration could enable users to receive personalized career advancement recommendations based on their profiles and the current job market.</a:t>
            </a:r>
          </a:p>
          <a:p>
            <a:pPr marL="342900" indent="-342900">
              <a:buFont typeface="Arial" panose="020B0604020202020204" pitchFamily="34" charset="0"/>
              <a:buChar char="•"/>
            </a:pPr>
            <a:r>
              <a:rPr lang="en-US" b="1" dirty="0"/>
              <a:t>Interactive Career Planning Tools : </a:t>
            </a:r>
            <a:r>
              <a:rPr lang="en-US" dirty="0"/>
              <a:t>Expanding the application to include interactive career planning tools, such as goal setting, competency mapping, and professional development plans, could empower users to take proactive steps towards achieving their career goals. Gamification elements and progress tracking features could further engage users and motivate them to pursue continuous growth and advancement.</a:t>
            </a:r>
          </a:p>
        </p:txBody>
      </p:sp>
    </p:spTree>
    <p:extLst>
      <p:ext uri="{BB962C8B-B14F-4D97-AF65-F5344CB8AC3E}">
        <p14:creationId xmlns:p14="http://schemas.microsoft.com/office/powerpoint/2010/main" val="4132147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dirty="0"/>
              <a:t>Thank you</a:t>
            </a:r>
          </a:p>
        </p:txBody>
      </p:sp>
      <p:sp>
        <p:nvSpPr>
          <p:cNvPr id="4" name="Title 2">
            <a:extLst>
              <a:ext uri="{FF2B5EF4-FFF2-40B4-BE49-F238E27FC236}">
                <a16:creationId xmlns:a16="http://schemas.microsoft.com/office/drawing/2014/main" id="{7CC8431A-3EE3-8495-332D-75AD0FA6476B}"/>
              </a:ext>
            </a:extLst>
          </p:cNvPr>
          <p:cNvSpPr txBox="1">
            <a:spLocks/>
          </p:cNvSpPr>
          <p:nvPr/>
        </p:nvSpPr>
        <p:spPr>
          <a:xfrm>
            <a:off x="4855974" y="2412368"/>
            <a:ext cx="7112053" cy="203326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en-US" sz="2000" dirty="0"/>
              <a:t>-   Greeshmanth Srireddy</a:t>
            </a:r>
          </a:p>
          <a:p>
            <a:r>
              <a:rPr lang="en-US" sz="2000" dirty="0"/>
              <a:t>Sai </a:t>
            </a:r>
            <a:r>
              <a:rPr lang="en-US" sz="2000" dirty="0" err="1"/>
              <a:t>Dhanya</a:t>
            </a:r>
            <a:r>
              <a:rPr lang="en-US" sz="2000" dirty="0"/>
              <a:t> </a:t>
            </a:r>
            <a:r>
              <a:rPr lang="en-US" sz="2000" dirty="0" err="1"/>
              <a:t>Kakarala</a:t>
            </a:r>
            <a:endParaRPr lang="en-US" sz="2000" dirty="0"/>
          </a:p>
          <a:p>
            <a:r>
              <a:rPr lang="en-US" sz="2000" dirty="0"/>
              <a:t>Praful Chand Potluri</a:t>
            </a:r>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Agenda</a:t>
            </a:r>
          </a:p>
        </p:txBody>
      </p:sp>
      <p:sp>
        <p:nvSpPr>
          <p:cNvPr id="5" name="Content Placeholder 4">
            <a:extLst>
              <a:ext uri="{FF2B5EF4-FFF2-40B4-BE49-F238E27FC236}">
                <a16:creationId xmlns:a16="http://schemas.microsoft.com/office/drawing/2014/main" id="{4506024A-1C26-2684-5023-9FE93123E1AB}"/>
              </a:ext>
            </a:extLst>
          </p:cNvPr>
          <p:cNvSpPr>
            <a:spLocks noGrp="1"/>
          </p:cNvSpPr>
          <p:nvPr>
            <p:ph idx="1"/>
          </p:nvPr>
        </p:nvSpPr>
        <p:spPr>
          <a:xfrm>
            <a:off x="6315608" y="1143000"/>
            <a:ext cx="5100194" cy="4679830"/>
          </a:xfrm>
        </p:spPr>
        <p:txBody>
          <a:bodyPr/>
          <a:lstStyle/>
          <a:p>
            <a:pPr marL="457200" indent="-457200">
              <a:buAutoNum type="arabicPeriod"/>
            </a:pPr>
            <a:r>
              <a:rPr lang="en-US" b="1" dirty="0"/>
              <a:t>INTRODUCTION</a:t>
            </a:r>
          </a:p>
          <a:p>
            <a:pPr marL="457200" indent="-457200">
              <a:buAutoNum type="arabicPeriod"/>
            </a:pPr>
            <a:r>
              <a:rPr lang="en-US" b="1" dirty="0"/>
              <a:t>OBJECTIVE</a:t>
            </a:r>
          </a:p>
          <a:p>
            <a:pPr marL="457200" indent="-457200">
              <a:buAutoNum type="arabicPeriod"/>
            </a:pPr>
            <a:r>
              <a:rPr lang="en-US" b="1" dirty="0"/>
              <a:t>DATA</a:t>
            </a:r>
          </a:p>
          <a:p>
            <a:pPr marL="457200" indent="-457200">
              <a:buAutoNum type="arabicPeriod"/>
            </a:pPr>
            <a:r>
              <a:rPr lang="en-US" b="1" dirty="0"/>
              <a:t>EXPLORATORY DATA  ANALYSIS</a:t>
            </a:r>
          </a:p>
          <a:p>
            <a:pPr marL="457200" indent="-457200">
              <a:buAutoNum type="arabicPeriod"/>
            </a:pPr>
            <a:r>
              <a:rPr lang="en-US" b="1" dirty="0"/>
              <a:t>BUILDING PREDICTIVE MODELS USING ML</a:t>
            </a:r>
          </a:p>
          <a:p>
            <a:pPr marL="457200" indent="-457200">
              <a:buAutoNum type="arabicPeriod"/>
            </a:pPr>
            <a:r>
              <a:rPr lang="en-US" b="1" dirty="0"/>
              <a:t>DEMO</a:t>
            </a:r>
          </a:p>
          <a:p>
            <a:pPr marL="457200" indent="-457200">
              <a:buAutoNum type="arabicPeriod"/>
            </a:pPr>
            <a:r>
              <a:rPr lang="en-US" b="1" dirty="0"/>
              <a:t>FUTURE SCOPE </a:t>
            </a:r>
          </a:p>
          <a:p>
            <a:pPr marL="457200" indent="-457200">
              <a:buAutoNum type="arabicPeriod"/>
            </a:pPr>
            <a:endParaRPr lang="en-US" b="1" dirty="0"/>
          </a:p>
        </p:txBody>
      </p:sp>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14400" y="914400"/>
            <a:ext cx="5641848" cy="5029200"/>
          </a:xfrm>
        </p:spPr>
        <p:txBody>
          <a:bodyPr/>
          <a:lstStyle/>
          <a:p>
            <a:r>
              <a:rPr lang="en-US" dirty="0"/>
              <a:t>Introduction</a:t>
            </a:r>
          </a:p>
        </p:txBody>
      </p:sp>
      <p:sp>
        <p:nvSpPr>
          <p:cNvPr id="4" name="Picture Placeholder 3">
            <a:extLst>
              <a:ext uri="{FF2B5EF4-FFF2-40B4-BE49-F238E27FC236}">
                <a16:creationId xmlns:a16="http://schemas.microsoft.com/office/drawing/2014/main" id="{7E9734B6-1968-F2F7-4266-0E1750019A87}"/>
              </a:ext>
            </a:extLst>
          </p:cNvPr>
          <p:cNvSpPr>
            <a:spLocks noGrp="1"/>
          </p:cNvSpPr>
          <p:nvPr>
            <p:ph type="pic" idx="1"/>
          </p:nvPr>
        </p:nvSpPr>
        <p:spPr/>
        <p:txBody>
          <a:bodyPr/>
          <a:lstStyle/>
          <a:p>
            <a:endParaRPr lang="en-US"/>
          </a:p>
        </p:txBody>
      </p:sp>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p:txBody>
          <a:bodyPr/>
          <a:lstStyle/>
          <a:p>
            <a:r>
              <a:rPr lang="en-US" dirty="0"/>
              <a:t>Introduction</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400" y="2039112"/>
            <a:ext cx="7150608" cy="3356576"/>
          </a:xfrm>
        </p:spPr>
        <p:txBody>
          <a:bodyPr>
            <a:normAutofit fontScale="92500" lnSpcReduction="10000"/>
          </a:bodyPr>
          <a:lstStyle/>
          <a:p>
            <a:r>
              <a:rPr lang="en-US" dirty="0"/>
              <a:t>In today's rapidly evolving job market, professionals across various industries seek to gain insights into their career trajectories. Understanding factors that contribute to career advancement can empower individuals to focus on actionable goals and improve their professional growth outcomes. </a:t>
            </a:r>
          </a:p>
          <a:p>
            <a:r>
              <a:rPr lang="en-US" dirty="0"/>
              <a:t>Our project aims to provide professionals with insights into their career progression by using data analysis and machine learning. We've developed an easy-to-use web application using R Shiny that predicts career advancement based on factors like experience and skills.</a:t>
            </a:r>
          </a:p>
          <a:p>
            <a:r>
              <a:rPr lang="en-US" dirty="0"/>
              <a:t>This project is particularly relevant as it addresses the need for personalized career advice tailored to individual profiles, leveraging historical data and advanced analytics.</a:t>
            </a:r>
          </a:p>
        </p:txBody>
      </p:sp>
    </p:spTree>
    <p:extLst>
      <p:ext uri="{BB962C8B-B14F-4D97-AF65-F5344CB8AC3E}">
        <p14:creationId xmlns:p14="http://schemas.microsoft.com/office/powerpoint/2010/main" val="196691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914400" y="914400"/>
            <a:ext cx="10360152" cy="2843784"/>
          </a:xfrm>
        </p:spPr>
        <p:txBody>
          <a:bodyPr anchor="b"/>
          <a:lstStyle/>
          <a:p>
            <a:r>
              <a:rPr lang="en-US" dirty="0"/>
              <a:t>Objective</a:t>
            </a:r>
          </a:p>
        </p:txBody>
      </p:sp>
    </p:spTree>
    <p:extLst>
      <p:ext uri="{BB962C8B-B14F-4D97-AF65-F5344CB8AC3E}">
        <p14:creationId xmlns:p14="http://schemas.microsoft.com/office/powerpoint/2010/main" val="1096717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a:xfrm>
            <a:off x="914400" y="484633"/>
            <a:ext cx="10360152" cy="914400"/>
          </a:xfrm>
        </p:spPr>
        <p:txBody>
          <a:bodyPr/>
          <a:lstStyle/>
          <a:p>
            <a:r>
              <a:rPr lang="en-US" dirty="0"/>
              <a:t>Objective</a:t>
            </a:r>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914400" y="1556354"/>
            <a:ext cx="10439400" cy="3877055"/>
          </a:xfrm>
        </p:spPr>
        <p:txBody>
          <a:bodyPr>
            <a:normAutofit fontScale="85000" lnSpcReduction="20000"/>
          </a:bodyPr>
          <a:lstStyle/>
          <a:p>
            <a:r>
              <a:rPr lang="en-US" dirty="0"/>
              <a:t>The project aims to bridge the gap between data-driven insights and practical career development strategies,   empowering individuals to make informed decisions about their professional growth and trajectory by completing the following objectives.</a:t>
            </a:r>
          </a:p>
          <a:p>
            <a:pPr lvl="1"/>
            <a:r>
              <a:rPr lang="en-US" b="1" dirty="0"/>
              <a:t>Utilize Historical Data Analysis </a:t>
            </a:r>
            <a:r>
              <a:rPr lang="en-US" dirty="0"/>
              <a:t>: Analyze existing datasets on professional development and career progression to identify key factors that historically influence career advancement.</a:t>
            </a:r>
          </a:p>
          <a:p>
            <a:pPr lvl="1"/>
            <a:endParaRPr lang="en-US" dirty="0"/>
          </a:p>
          <a:p>
            <a:pPr lvl="1"/>
            <a:r>
              <a:rPr lang="en-US" b="1" dirty="0"/>
              <a:t>Develop Predictive Models </a:t>
            </a:r>
            <a:r>
              <a:rPr lang="en-US" dirty="0"/>
              <a:t>: Implement machine learning algorithms, particularly Random Forest, to predict the probability of career advancement based on identifiable metrics such as years of experience and skill counts.</a:t>
            </a:r>
          </a:p>
          <a:p>
            <a:pPr lvl="1"/>
            <a:endParaRPr lang="en-US" dirty="0"/>
          </a:p>
          <a:p>
            <a:pPr lvl="1"/>
            <a:r>
              <a:rPr lang="en-US" b="1" dirty="0"/>
              <a:t>Provide Actionable Insights </a:t>
            </a:r>
            <a:r>
              <a:rPr lang="en-US" dirty="0"/>
              <a:t>: Generate personalized reports for users that highlight strengths and areas for improvement, aiding them in strategic career planning.</a:t>
            </a:r>
          </a:p>
          <a:p>
            <a:pPr lvl="1"/>
            <a:endParaRPr lang="en-US" dirty="0"/>
          </a:p>
          <a:p>
            <a:pPr lvl="1"/>
            <a:r>
              <a:rPr lang="en-US" b="1" dirty="0"/>
              <a:t>Enhance Career Planning Tools </a:t>
            </a:r>
            <a:r>
              <a:rPr lang="en-US" dirty="0"/>
              <a:t>: Integrate the predictive model into a user-friendly application using R's Shiny framework, enabling professionals to evaluate their career advancement opportunities easily.</a:t>
            </a:r>
          </a:p>
        </p:txBody>
      </p:sp>
    </p:spTree>
    <p:extLst>
      <p:ext uri="{BB962C8B-B14F-4D97-AF65-F5344CB8AC3E}">
        <p14:creationId xmlns:p14="http://schemas.microsoft.com/office/powerpoint/2010/main" val="4230106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14400" y="914400"/>
            <a:ext cx="5641848" cy="5029200"/>
          </a:xfrm>
        </p:spPr>
        <p:txBody>
          <a:bodyPr/>
          <a:lstStyle/>
          <a:p>
            <a:r>
              <a:rPr lang="en-US" dirty="0"/>
              <a:t>Data</a:t>
            </a:r>
          </a:p>
        </p:txBody>
      </p:sp>
      <p:sp>
        <p:nvSpPr>
          <p:cNvPr id="4" name="Picture Placeholder 3">
            <a:extLst>
              <a:ext uri="{FF2B5EF4-FFF2-40B4-BE49-F238E27FC236}">
                <a16:creationId xmlns:a16="http://schemas.microsoft.com/office/drawing/2014/main" id="{7E9734B6-1968-F2F7-4266-0E1750019A87}"/>
              </a:ext>
            </a:extLst>
          </p:cNvPr>
          <p:cNvSpPr>
            <a:spLocks noGrp="1"/>
          </p:cNvSpPr>
          <p:nvPr>
            <p:ph type="pic" idx="1"/>
          </p:nvPr>
        </p:nvSpPr>
        <p:spPr/>
        <p:txBody>
          <a:bodyPr/>
          <a:lstStyle/>
          <a:p>
            <a:endParaRPr lang="en-US"/>
          </a:p>
        </p:txBody>
      </p:sp>
    </p:spTree>
    <p:extLst>
      <p:ext uri="{BB962C8B-B14F-4D97-AF65-F5344CB8AC3E}">
        <p14:creationId xmlns:p14="http://schemas.microsoft.com/office/powerpoint/2010/main" val="2840140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p:txBody>
          <a:bodyPr/>
          <a:lstStyle/>
          <a:p>
            <a:r>
              <a:rPr lang="en-US" dirty="0"/>
              <a:t>Data</a:t>
            </a:r>
          </a:p>
        </p:txBody>
      </p:sp>
      <p:sp>
        <p:nvSpPr>
          <p:cNvPr id="25" name="Content Placeholder 24">
            <a:extLst>
              <a:ext uri="{FF2B5EF4-FFF2-40B4-BE49-F238E27FC236}">
                <a16:creationId xmlns:a16="http://schemas.microsoft.com/office/drawing/2014/main" id="{7798761A-B671-4825-623F-F4726F2BDF28}"/>
              </a:ext>
            </a:extLst>
          </p:cNvPr>
          <p:cNvSpPr>
            <a:spLocks noGrp="1"/>
          </p:cNvSpPr>
          <p:nvPr>
            <p:ph sz="quarter" idx="12"/>
          </p:nvPr>
        </p:nvSpPr>
        <p:spPr>
          <a:xfrm>
            <a:off x="914398" y="1925521"/>
            <a:ext cx="8712359" cy="4236739"/>
          </a:xfrm>
        </p:spPr>
        <p:txBody>
          <a:bodyPr>
            <a:normAutofit fontScale="92500" lnSpcReduction="20000"/>
          </a:bodyPr>
          <a:lstStyle/>
          <a:p>
            <a:r>
              <a:rPr lang="en-US" dirty="0"/>
              <a:t>The dataset used in our project consists of information related to professionals' career trajectories and skill profiles. It includes several key variables that are crucial for predicting career advancement probabilities. Here's a brief overview of the </a:t>
            </a:r>
            <a:r>
              <a:rPr lang="en-US" dirty="0" err="1"/>
              <a:t>data:Stay</a:t>
            </a:r>
            <a:r>
              <a:rPr lang="en-US" dirty="0"/>
              <a:t> calm</a:t>
            </a:r>
          </a:p>
          <a:p>
            <a:pPr lvl="1"/>
            <a:r>
              <a:rPr lang="en-US" b="1" dirty="0"/>
              <a:t>Total Years of Experience </a:t>
            </a:r>
            <a:r>
              <a:rPr lang="en-US" dirty="0"/>
              <a:t>: This variable represents the cumulative number of years individuals have spent in their respective fields or industries. It serves as a fundamental indicator of professional expertise and tenure.</a:t>
            </a:r>
          </a:p>
          <a:p>
            <a:pPr lvl="1"/>
            <a:r>
              <a:rPr lang="en-US" b="1" dirty="0"/>
              <a:t>Skills Count </a:t>
            </a:r>
            <a:r>
              <a:rPr lang="en-US" dirty="0"/>
              <a:t>: This variable quantifies the number of skills possessed by individuals, encompassing both technical proficiencies and soft skills relevant to their roles. It provides insights into the breadth and depth of their skill sets.</a:t>
            </a:r>
          </a:p>
          <a:p>
            <a:pPr lvl="1"/>
            <a:r>
              <a:rPr lang="en-US" b="1" dirty="0"/>
              <a:t>Career Advancement </a:t>
            </a:r>
            <a:r>
              <a:rPr lang="en-US" dirty="0"/>
              <a:t>: The target variable indicates whether individuals have experienced career advancement within their organizations. It is a binary variable, where '1' denotes advancement and '0' signifies no advancement, based on historical records.</a:t>
            </a:r>
          </a:p>
          <a:p>
            <a:pPr lvl="1"/>
            <a:r>
              <a:rPr lang="en-US" b="1" dirty="0"/>
              <a:t>Additional Demographic and Professional Attributes </a:t>
            </a:r>
            <a:r>
              <a:rPr lang="en-US" dirty="0"/>
              <a:t>: The dataset may also include additional demographic information such as age, education level, industry sector, and job title, which can further contextualize individuals' career trajectories and provide additional insights for analysis.</a:t>
            </a:r>
          </a:p>
        </p:txBody>
      </p:sp>
    </p:spTree>
    <p:extLst>
      <p:ext uri="{BB962C8B-B14F-4D97-AF65-F5344CB8AC3E}">
        <p14:creationId xmlns:p14="http://schemas.microsoft.com/office/powerpoint/2010/main" val="3748348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914400" y="914400"/>
            <a:ext cx="10360152" cy="2843784"/>
          </a:xfrm>
        </p:spPr>
        <p:txBody>
          <a:bodyPr anchor="b"/>
          <a:lstStyle/>
          <a:p>
            <a:r>
              <a:rPr lang="en-US" dirty="0"/>
              <a:t>Exploratory Data Analysis</a:t>
            </a:r>
          </a:p>
        </p:txBody>
      </p:sp>
    </p:spTree>
    <p:extLst>
      <p:ext uri="{BB962C8B-B14F-4D97-AF65-F5344CB8AC3E}">
        <p14:creationId xmlns:p14="http://schemas.microsoft.com/office/powerpoint/2010/main" val="2934394211"/>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{5002ECD8-53E5-4D6D-971E-F1BFF531EDF1}tf11964407_win32</Template>
  <TotalTime>130</TotalTime>
  <Words>970</Words>
  <Application>Microsoft Office PowerPoint</Application>
  <PresentationFormat>Widescreen</PresentationFormat>
  <Paragraphs>81</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Courier New</vt:lpstr>
      <vt:lpstr>Gill Sans Nova Light</vt:lpstr>
      <vt:lpstr>Sagona Book</vt:lpstr>
      <vt:lpstr>Custom</vt:lpstr>
      <vt:lpstr>Career Performance Prediction App</vt:lpstr>
      <vt:lpstr>Agenda</vt:lpstr>
      <vt:lpstr>Introduction</vt:lpstr>
      <vt:lpstr>Introduction</vt:lpstr>
      <vt:lpstr>Objective</vt:lpstr>
      <vt:lpstr>Objective</vt:lpstr>
      <vt:lpstr>Data</vt:lpstr>
      <vt:lpstr>Data</vt:lpstr>
      <vt:lpstr>Exploratory Data Analysis</vt:lpstr>
      <vt:lpstr>Exploratory Data Analysis</vt:lpstr>
      <vt:lpstr>Exploratory Data Analysis</vt:lpstr>
      <vt:lpstr>Exploratory Data Analysis</vt:lpstr>
      <vt:lpstr>Building Predictive Models using ML</vt:lpstr>
      <vt:lpstr>Demo</vt:lpstr>
      <vt:lpstr>Future Scope</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Career Performance Prediction App</dc:title>
  <dc:creator>Praful Potluri</dc:creator>
  <cp:lastModifiedBy>Praful Potluri</cp:lastModifiedBy>
  <cp:revision>3</cp:revision>
  <dcterms:created xsi:type="dcterms:W3CDTF">2024-04-15T16:11:30Z</dcterms:created>
  <dcterms:modified xsi:type="dcterms:W3CDTF">2024-04-15T18:22:23Z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