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3"/>
  </p:notesMasterIdLst>
  <p:handoutMasterIdLst>
    <p:handoutMasterId r:id="rId14"/>
  </p:handoutMasterIdLst>
  <p:sldIdLst>
    <p:sldId id="256" r:id="rId5"/>
    <p:sldId id="277" r:id="rId6"/>
    <p:sldId id="264" r:id="rId7"/>
    <p:sldId id="294" r:id="rId8"/>
    <p:sldId id="295" r:id="rId9"/>
    <p:sldId id="278" r:id="rId10"/>
    <p:sldId id="293" r:id="rId11"/>
    <p:sldId id="27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49" d="100"/>
          <a:sy n="49" d="100"/>
        </p:scale>
        <p:origin x="86" y="370"/>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8/6/2022</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8/6/2022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4.svg"/><Relationship Id="rId4" Type="http://schemas.openxmlformats.org/officeDocument/2006/relationships/image" Target="../media/image2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bg1"/>
                </a:solidFill>
                <a:latin typeface="+mj-lt"/>
                <a:ea typeface="+mj-ea"/>
                <a:cs typeface="+mj-cs"/>
              </a:defRPr>
            </a:lvl1pPr>
          </a:lstStyle>
          <a:p>
            <a:r>
              <a:rPr lang="en-US"/>
              <a:t>CLICK TO EDIT MASTER TITLE STYLE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endParaRPr lang="en-US" dirty="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491003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9084"/>
            <a:ext cx="10515600" cy="3695338"/>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a:lstStyle>
            <a:lvl1pPr>
              <a:defRPr sz="900"/>
            </a:lvl1pPr>
          </a:lstStyle>
          <a:p>
            <a:pPr algn="l"/>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bg1"/>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79" r:id="rId13"/>
    <p:sldLayoutId id="2147483692" r:id="rId14"/>
    <p:sldLayoutId id="2147483681" r:id="rId15"/>
    <p:sldLayoutId id="2147483674" r:id="rId16"/>
    <p:sldLayoutId id="2147483675" r:id="rId17"/>
    <p:sldLayoutId id="2147483696" r:id="rId18"/>
    <p:sldLayoutId id="2147483677" r:id="rId19"/>
    <p:sldLayoutId id="2147483678" r:id="rId20"/>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416040" y="4434840"/>
            <a:ext cx="4941771" cy="1122202"/>
          </a:xfrm>
        </p:spPr>
        <p:txBody>
          <a:bodyPr/>
          <a:lstStyle/>
          <a:p>
            <a:r>
              <a:rPr lang="en-US" b="1" dirty="0">
                <a:solidFill>
                  <a:schemeClr val="accent4">
                    <a:lumMod val="50000"/>
                  </a:schemeClr>
                </a:solidFill>
              </a:rPr>
              <a:t>Bank Marketing</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949082"/>
          </a:xfrm>
        </p:spPr>
        <p:txBody>
          <a:bodyPr>
            <a:normAutofit/>
          </a:bodyPr>
          <a:lstStyle/>
          <a:p>
            <a:r>
              <a:rPr lang="en-US" b="1" dirty="0">
                <a:solidFill>
                  <a:schemeClr val="bg1">
                    <a:lumMod val="50000"/>
                  </a:schemeClr>
                </a:solidFill>
              </a:rPr>
              <a:t>Presented by</a:t>
            </a:r>
            <a:r>
              <a:rPr lang="en-US" dirty="0"/>
              <a:t>: Greeshmanth Chilla</a:t>
            </a:r>
          </a:p>
          <a:p>
            <a:r>
              <a:rPr lang="en-US" b="1" dirty="0">
                <a:solidFill>
                  <a:schemeClr val="bg1">
                    <a:lumMod val="50000"/>
                  </a:schemeClr>
                </a:solidFill>
              </a:rPr>
              <a:t>Last Updated</a:t>
            </a:r>
            <a:r>
              <a:rPr lang="en-US" dirty="0"/>
              <a:t>: August 4th 2022</a:t>
            </a:r>
          </a:p>
          <a:p>
            <a:endParaRPr lang="en-US" dirty="0"/>
          </a:p>
        </p:txBody>
      </p:sp>
    </p:spTree>
    <p:extLst>
      <p:ext uri="{BB962C8B-B14F-4D97-AF65-F5344CB8AC3E}">
        <p14:creationId xmlns:p14="http://schemas.microsoft.com/office/powerpoint/2010/main" val="1642425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663235" y="1142206"/>
            <a:ext cx="5366846" cy="1325563"/>
          </a:xfrm>
        </p:spPr>
        <p:txBody>
          <a:bodyPr/>
          <a:lstStyle/>
          <a:p>
            <a:r>
              <a:rPr lang="en-ZA" dirty="0"/>
              <a:t>What is bank marketing?</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083973" y="2783080"/>
            <a:ext cx="3171825" cy="2519363"/>
          </a:xfrm>
        </p:spPr>
        <p:txBody>
          <a:bodyPr>
            <a:normAutofit/>
          </a:bodyPr>
          <a:lstStyle/>
          <a:p>
            <a:r>
              <a:rPr lang="en-US" dirty="0"/>
              <a:t>The marketing of bank services is the activity of presenting , advertising and selling of bank’s products in the best possible way in order to satisfy consumers.</a:t>
            </a:r>
          </a:p>
        </p:txBody>
      </p:sp>
      <p:sp>
        <p:nvSpPr>
          <p:cNvPr id="6" name="Date Placeholder 5">
            <a:extLst>
              <a:ext uri="{FF2B5EF4-FFF2-40B4-BE49-F238E27FC236}">
                <a16:creationId xmlns:a16="http://schemas.microsoft.com/office/drawing/2014/main" id="{B69DF042-37C5-4E09-AA4C-AA66649C9533}"/>
              </a:ext>
            </a:extLst>
          </p:cNvPr>
          <p:cNvSpPr>
            <a:spLocks noGrp="1"/>
          </p:cNvSpPr>
          <p:nvPr>
            <p:ph type="dt" sz="half" idx="10"/>
          </p:nvPr>
        </p:nvSpPr>
        <p:spPr>
          <a:xfrm>
            <a:off x="1333500" y="6356350"/>
            <a:ext cx="985157" cy="365125"/>
          </a:xfrm>
        </p:spPr>
        <p:txBody>
          <a:bodyPr/>
          <a:lstStyle/>
          <a:p>
            <a:r>
              <a:rPr lang="en-US" dirty="0"/>
              <a:t>20XX</a:t>
            </a:r>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a:xfrm>
            <a:off x="2669886" y="6356349"/>
            <a:ext cx="2482842" cy="365125"/>
          </a:xfrm>
        </p:spPr>
        <p:txBody>
          <a:bodyPr/>
          <a:lstStyle/>
          <a:p>
            <a:r>
              <a:rPr lang="en-ZA" dirty="0"/>
              <a:t>Pitch Deck</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ZA" smtClean="0"/>
              <a:pPr/>
              <a:t>2</a:t>
            </a:fld>
            <a:endParaRPr lang="en-ZA" dirty="0"/>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1362075" y="1671639"/>
            <a:ext cx="5111750" cy="1204912"/>
          </a:xfrm>
        </p:spPr>
        <p:txBody>
          <a:bodyPr/>
          <a:lstStyle/>
          <a:p>
            <a:r>
              <a:rPr lang="en-IN" dirty="0"/>
              <a:t>Introduction</a:t>
            </a:r>
            <a:endParaRPr lang="en-US" dirty="0"/>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1362075" y="3546598"/>
            <a:ext cx="5290973" cy="2318173"/>
          </a:xfrm>
        </p:spPr>
        <p:txBody>
          <a:bodyPr vert="horz" lIns="91440" tIns="45720" rIns="91440" bIns="45720" rtlCol="0" anchor="t">
            <a:normAutofit/>
          </a:bodyPr>
          <a:lstStyle/>
          <a:p>
            <a:r>
              <a:rPr lang="en-US" b="0" i="0" dirty="0">
                <a:effectLst/>
              </a:rPr>
              <a:t>The data is related with direct marketing campaigns </a:t>
            </a:r>
          </a:p>
          <a:p>
            <a:r>
              <a:rPr lang="en-US" b="0" i="0" dirty="0">
                <a:effectLst/>
              </a:rPr>
              <a:t>of a Portuguese banking institution. The marketing</a:t>
            </a:r>
          </a:p>
          <a:p>
            <a:r>
              <a:rPr lang="en-US" b="0" i="0" dirty="0">
                <a:effectLst/>
              </a:rPr>
              <a:t>campaigns were based on phone calls.</a:t>
            </a:r>
            <a:endParaRPr lang="en-ZA" noProof="1"/>
          </a:p>
        </p:txBody>
      </p:sp>
      <p:sp>
        <p:nvSpPr>
          <p:cNvPr id="4" name="Date Placeholder 3">
            <a:extLst>
              <a:ext uri="{FF2B5EF4-FFF2-40B4-BE49-F238E27FC236}">
                <a16:creationId xmlns:a16="http://schemas.microsoft.com/office/drawing/2014/main" id="{5C2ACA2A-6BBE-47CF-B76F-F56C9DBF77E6}"/>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396A095E-DB05-47EC-A2D5-47398A4A00B4}"/>
              </a:ext>
            </a:extLst>
          </p:cNvPr>
          <p:cNvSpPr>
            <a:spLocks noGrp="1"/>
          </p:cNvSpPr>
          <p:nvPr>
            <p:ph type="ftr" sz="quarter" idx="11"/>
          </p:nvPr>
        </p:nvSpPr>
        <p:spPr>
          <a:xfrm>
            <a:off x="5224463" y="6356350"/>
            <a:ext cx="1743075"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1346372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1362075" y="1671639"/>
            <a:ext cx="5111750" cy="1204912"/>
          </a:xfrm>
        </p:spPr>
        <p:txBody>
          <a:bodyPr/>
          <a:lstStyle/>
          <a:p>
            <a:r>
              <a:rPr lang="en-IN" dirty="0"/>
              <a:t>Goal</a:t>
            </a:r>
            <a:endParaRPr lang="en-US" dirty="0"/>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1362075" y="3546599"/>
            <a:ext cx="4967163" cy="2080068"/>
          </a:xfrm>
        </p:spPr>
        <p:txBody>
          <a:bodyPr vert="horz" lIns="91440" tIns="45720" rIns="91440" bIns="45720" rtlCol="0" anchor="t">
            <a:normAutofit/>
          </a:bodyPr>
          <a:lstStyle/>
          <a:p>
            <a:r>
              <a:rPr lang="en-US" b="0" i="0" dirty="0">
                <a:effectLst/>
              </a:rPr>
              <a:t>The Aim of this project is to identify factors that may improve the bank’s marketing strategies to attract more customers to get a term deposit.</a:t>
            </a:r>
            <a:endParaRPr lang="en-ZA" noProof="1"/>
          </a:p>
        </p:txBody>
      </p:sp>
      <p:sp>
        <p:nvSpPr>
          <p:cNvPr id="4" name="Date Placeholder 3">
            <a:extLst>
              <a:ext uri="{FF2B5EF4-FFF2-40B4-BE49-F238E27FC236}">
                <a16:creationId xmlns:a16="http://schemas.microsoft.com/office/drawing/2014/main" id="{5C2ACA2A-6BBE-47CF-B76F-F56C9DBF77E6}"/>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396A095E-DB05-47EC-A2D5-47398A4A00B4}"/>
              </a:ext>
            </a:extLst>
          </p:cNvPr>
          <p:cNvSpPr>
            <a:spLocks noGrp="1"/>
          </p:cNvSpPr>
          <p:nvPr>
            <p:ph type="ftr" sz="quarter" idx="11"/>
          </p:nvPr>
        </p:nvSpPr>
        <p:spPr>
          <a:xfrm>
            <a:off x="5224463" y="6356350"/>
            <a:ext cx="1743075"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val="2631380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663235" y="1142206"/>
            <a:ext cx="5366846" cy="1325563"/>
          </a:xfrm>
        </p:spPr>
        <p:txBody>
          <a:bodyPr/>
          <a:lstStyle/>
          <a:p>
            <a:r>
              <a:rPr lang="en-ZA" dirty="0"/>
              <a:t>What is a </a:t>
            </a:r>
            <a:r>
              <a:rPr lang="en-ZA" dirty="0" err="1"/>
              <a:t>TERm</a:t>
            </a:r>
            <a:r>
              <a:rPr lang="en-ZA" dirty="0"/>
              <a:t> deposit?</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083973" y="2783080"/>
            <a:ext cx="3171825" cy="2519363"/>
          </a:xfrm>
        </p:spPr>
        <p:txBody>
          <a:bodyPr>
            <a:normAutofit/>
          </a:bodyPr>
          <a:lstStyle/>
          <a:p>
            <a:r>
              <a:rPr lang="en-US" b="0" i="0" dirty="0">
                <a:effectLst/>
              </a:rPr>
              <a:t>A Deposit that a bank or a financial institution offers with a fixed rate (often better than just opening deposit account) in which your money will be returned back at a specific maturity time.</a:t>
            </a:r>
            <a:endParaRPr lang="en-ZA" noProof="1"/>
          </a:p>
        </p:txBody>
      </p:sp>
      <p:sp>
        <p:nvSpPr>
          <p:cNvPr id="6" name="Date Placeholder 5">
            <a:extLst>
              <a:ext uri="{FF2B5EF4-FFF2-40B4-BE49-F238E27FC236}">
                <a16:creationId xmlns:a16="http://schemas.microsoft.com/office/drawing/2014/main" id="{B69DF042-37C5-4E09-AA4C-AA66649C9533}"/>
              </a:ext>
            </a:extLst>
          </p:cNvPr>
          <p:cNvSpPr>
            <a:spLocks noGrp="1"/>
          </p:cNvSpPr>
          <p:nvPr>
            <p:ph type="dt" sz="half" idx="10"/>
          </p:nvPr>
        </p:nvSpPr>
        <p:spPr>
          <a:xfrm>
            <a:off x="1333500" y="6356350"/>
            <a:ext cx="985157" cy="365125"/>
          </a:xfrm>
        </p:spPr>
        <p:txBody>
          <a:bodyPr/>
          <a:lstStyle/>
          <a:p>
            <a:r>
              <a:rPr lang="en-US" dirty="0"/>
              <a:t>20XX</a:t>
            </a:r>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a:xfrm>
            <a:off x="2669886" y="6356349"/>
            <a:ext cx="2482842" cy="365125"/>
          </a:xfrm>
        </p:spPr>
        <p:txBody>
          <a:bodyPr/>
          <a:lstStyle/>
          <a:p>
            <a:r>
              <a:rPr lang="en-ZA" dirty="0"/>
              <a:t>Pitch Deck</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ZA" smtClean="0"/>
              <a:pPr/>
              <a:t>5</a:t>
            </a:fld>
            <a:endParaRPr lang="en-ZA" dirty="0"/>
          </a:p>
        </p:txBody>
      </p:sp>
    </p:spTree>
    <p:extLst>
      <p:ext uri="{BB962C8B-B14F-4D97-AF65-F5344CB8AC3E}">
        <p14:creationId xmlns:p14="http://schemas.microsoft.com/office/powerpoint/2010/main" val="1852730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5920169" y="1152771"/>
            <a:ext cx="5431971" cy="846301"/>
          </a:xfrm>
        </p:spPr>
        <p:txBody>
          <a:bodyPr/>
          <a:lstStyle/>
          <a:p>
            <a:r>
              <a:rPr lang="en-ZA" dirty="0"/>
              <a:t>Business understanding</a:t>
            </a:r>
          </a:p>
        </p:txBody>
      </p:sp>
      <p:sp>
        <p:nvSpPr>
          <p:cNvPr id="7" name="Text Placeholder 6">
            <a:extLst>
              <a:ext uri="{FF2B5EF4-FFF2-40B4-BE49-F238E27FC236}">
                <a16:creationId xmlns:a16="http://schemas.microsoft.com/office/drawing/2014/main" id="{40297407-CE4E-4284-879D-AEC395713625}"/>
              </a:ext>
            </a:extLst>
          </p:cNvPr>
          <p:cNvSpPr>
            <a:spLocks noGrp="1"/>
          </p:cNvSpPr>
          <p:nvPr>
            <p:ph type="body" sz="quarter" idx="15"/>
          </p:nvPr>
        </p:nvSpPr>
        <p:spPr>
          <a:xfrm>
            <a:off x="5919680" y="2289657"/>
            <a:ext cx="5864153" cy="4294023"/>
          </a:xfrm>
        </p:spPr>
        <p:txBody>
          <a:bodyPr>
            <a:normAutofit/>
          </a:bodyPr>
          <a:lstStyle/>
          <a:p>
            <a:r>
              <a:rPr lang="en-US" dirty="0"/>
              <a:t>A Term Deposit is a deposit held at a financial institution that has a fixed term. These are generally short-term with maturities ranging anywhere from a month to a few years. When a term deposit is purchased, the lender (the customer) understands that the money can only be withdrawn after the term has ended or by giving a predetermined number of days notice. Term deposits are an extremely safe investment and are therefore very appealing to conservative, low-risk investors.</a:t>
            </a:r>
            <a:br>
              <a:rPr lang="en-US" dirty="0"/>
            </a:br>
            <a:endParaRPr lang="en-US" dirty="0"/>
          </a:p>
          <a:p>
            <a:endParaRPr lang="en-US" dirty="0"/>
          </a:p>
          <a:p>
            <a:r>
              <a:rPr lang="en-US" dirty="0"/>
              <a:t>Instead of mass marketing, the bank has chosen to be more proactive in identifying potential buyers and communicate straight to the customer via telephone calls. Direct marketing is useful here because its positive results can be measured directly. The goal of this project is to perform post-campaign analytics to identify the potential subscribers of the term deposit product for future campaigns.</a:t>
            </a:r>
          </a:p>
        </p:txBody>
      </p:sp>
      <p:sp>
        <p:nvSpPr>
          <p:cNvPr id="32" name="Date Placeholder 31">
            <a:extLst>
              <a:ext uri="{FF2B5EF4-FFF2-40B4-BE49-F238E27FC236}">
                <a16:creationId xmlns:a16="http://schemas.microsoft.com/office/drawing/2014/main" id="{D5DB19F8-B538-4965-BA90-ED372B99F5DC}"/>
              </a:ext>
            </a:extLst>
          </p:cNvPr>
          <p:cNvSpPr>
            <a:spLocks noGrp="1"/>
          </p:cNvSpPr>
          <p:nvPr>
            <p:ph type="dt" sz="half" idx="20"/>
          </p:nvPr>
        </p:nvSpPr>
        <p:spPr>
          <a:xfrm>
            <a:off x="5919680" y="6356350"/>
            <a:ext cx="947516" cy="365125"/>
          </a:xfrm>
        </p:spPr>
        <p:txBody>
          <a:bodyPr/>
          <a:lstStyle/>
          <a:p>
            <a:r>
              <a:rPr lang="en-US" dirty="0"/>
              <a:t>20XX</a:t>
            </a:r>
          </a:p>
        </p:txBody>
      </p:sp>
      <p:sp>
        <p:nvSpPr>
          <p:cNvPr id="3" name="Footer Placeholder 2">
            <a:extLst>
              <a:ext uri="{FF2B5EF4-FFF2-40B4-BE49-F238E27FC236}">
                <a16:creationId xmlns:a16="http://schemas.microsoft.com/office/drawing/2014/main" id="{005C44B1-BA82-483C-BD91-F89067442F9E}"/>
              </a:ext>
            </a:extLst>
          </p:cNvPr>
          <p:cNvSpPr>
            <a:spLocks noGrp="1"/>
          </p:cNvSpPr>
          <p:nvPr>
            <p:ph type="ftr" sz="quarter" idx="21"/>
          </p:nvPr>
        </p:nvSpPr>
        <p:spPr>
          <a:xfrm>
            <a:off x="7161955" y="6356350"/>
            <a:ext cx="3243942" cy="365125"/>
          </a:xfrm>
        </p:spPr>
        <p:txBody>
          <a:bodyPr/>
          <a:lstStyle/>
          <a:p>
            <a:r>
              <a:rPr lang="en-ZA" dirty="0"/>
              <a:t>Pitch Deck</a:t>
            </a:r>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a:lstStyle/>
          <a:p>
            <a:fld id="{19B51A1E-902D-48AF-9020-955120F399B6}" type="slidenum">
              <a:rPr lang="en-ZA" smtClean="0"/>
              <a:pPr/>
              <a:t>6</a:t>
            </a:fld>
            <a:endParaRPr lang="en-ZA" dirty="0"/>
          </a:p>
        </p:txBody>
      </p:sp>
    </p:spTree>
    <p:extLst>
      <p:ext uri="{BB962C8B-B14F-4D97-AF65-F5344CB8AC3E}">
        <p14:creationId xmlns:p14="http://schemas.microsoft.com/office/powerpoint/2010/main" val="2069393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2933700" y="892177"/>
            <a:ext cx="8421688" cy="1325563"/>
          </a:xfrm>
        </p:spPr>
        <p:txBody>
          <a:bodyPr/>
          <a:lstStyle/>
          <a:p>
            <a:r>
              <a:rPr lang="en-US" dirty="0"/>
              <a:t>In detailed analysis</a:t>
            </a:r>
          </a:p>
        </p:txBody>
      </p:sp>
      <p:sp>
        <p:nvSpPr>
          <p:cNvPr id="5" name="Text Placeholder 4">
            <a:extLst>
              <a:ext uri="{FF2B5EF4-FFF2-40B4-BE49-F238E27FC236}">
                <a16:creationId xmlns:a16="http://schemas.microsoft.com/office/drawing/2014/main" id="{F8657664-A458-4DDD-ACC2-1D87FCD6FCA9}"/>
              </a:ext>
            </a:extLst>
          </p:cNvPr>
          <p:cNvSpPr>
            <a:spLocks noGrp="1"/>
          </p:cNvSpPr>
          <p:nvPr>
            <p:ph type="body" idx="1"/>
          </p:nvPr>
        </p:nvSpPr>
        <p:spPr>
          <a:xfrm>
            <a:off x="5877886" y="2719391"/>
            <a:ext cx="3924300" cy="823912"/>
          </a:xfrm>
        </p:spPr>
        <p:txBody>
          <a:bodyPr/>
          <a:lstStyle/>
          <a:p>
            <a:r>
              <a:rPr lang="en-ZA" dirty="0"/>
              <a:t>GOOGLE COLAB</a:t>
            </a:r>
          </a:p>
        </p:txBody>
      </p:sp>
      <p:pic>
        <p:nvPicPr>
          <p:cNvPr id="24" name="Content Placeholder 23">
            <a:extLst>
              <a:ext uri="{FF2B5EF4-FFF2-40B4-BE49-F238E27FC236}">
                <a16:creationId xmlns:a16="http://schemas.microsoft.com/office/drawing/2014/main" id="{905F6F0C-9170-0C98-FF1F-6D294CAE7688}"/>
              </a:ext>
            </a:extLst>
          </p:cNvPr>
          <p:cNvPicPr>
            <a:picLocks noGrp="1" noChangeAspect="1"/>
          </p:cNvPicPr>
          <p:nvPr>
            <p:ph sz="half" idx="2"/>
          </p:nvPr>
        </p:nvPicPr>
        <p:blipFill>
          <a:blip r:embed="rId2"/>
          <a:stretch>
            <a:fillRect/>
          </a:stretch>
        </p:blipFill>
        <p:spPr>
          <a:xfrm>
            <a:off x="5989204" y="3045623"/>
            <a:ext cx="1998662" cy="1998662"/>
          </a:xfrm>
        </p:spPr>
      </p:pic>
      <p:pic>
        <p:nvPicPr>
          <p:cNvPr id="20" name="Content Placeholder 19">
            <a:extLst>
              <a:ext uri="{FF2B5EF4-FFF2-40B4-BE49-F238E27FC236}">
                <a16:creationId xmlns:a16="http://schemas.microsoft.com/office/drawing/2014/main" id="{0B4FD3C3-27A3-1AC8-C17C-92F38FFAE545}"/>
              </a:ext>
            </a:extLst>
          </p:cNvPr>
          <p:cNvPicPr>
            <a:picLocks noGrp="1" noChangeAspect="1"/>
          </p:cNvPicPr>
          <p:nvPr>
            <p:ph sz="quarter" idx="4"/>
          </p:nvPr>
        </p:nvPicPr>
        <p:blipFill>
          <a:blip r:embed="rId3"/>
          <a:stretch>
            <a:fillRect/>
          </a:stretch>
        </p:blipFill>
        <p:spPr>
          <a:xfrm>
            <a:off x="8785353" y="2894548"/>
            <a:ext cx="2997993" cy="1998662"/>
          </a:xfrm>
        </p:spPr>
      </p:pic>
      <p:sp>
        <p:nvSpPr>
          <p:cNvPr id="12" name="Date Placeholder 11">
            <a:extLst>
              <a:ext uri="{FF2B5EF4-FFF2-40B4-BE49-F238E27FC236}">
                <a16:creationId xmlns:a16="http://schemas.microsoft.com/office/drawing/2014/main" id="{5909F2DC-F097-42AB-88E7-0CA09BD5E2C2}"/>
              </a:ext>
            </a:extLst>
          </p:cNvPr>
          <p:cNvSpPr>
            <a:spLocks noGrp="1"/>
          </p:cNvSpPr>
          <p:nvPr>
            <p:ph type="dt" sz="half" idx="10"/>
          </p:nvPr>
        </p:nvSpPr>
        <p:spPr>
          <a:xfrm>
            <a:off x="838200" y="6356350"/>
            <a:ext cx="2743200" cy="365125"/>
          </a:xfrm>
        </p:spPr>
        <p:txBody>
          <a:bodyPr/>
          <a:lstStyle/>
          <a:p>
            <a:r>
              <a:rPr lang="en-US" dirty="0"/>
              <a:t>20XX</a:t>
            </a:r>
          </a:p>
        </p:txBody>
      </p:sp>
      <p:sp>
        <p:nvSpPr>
          <p:cNvPr id="13" name="Footer Placeholder 12">
            <a:extLst>
              <a:ext uri="{FF2B5EF4-FFF2-40B4-BE49-F238E27FC236}">
                <a16:creationId xmlns:a16="http://schemas.microsoft.com/office/drawing/2014/main" id="{F4A37AA9-0BEE-42AC-8CC0-AE5B8663553A}"/>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4" name="Slide Number Placeholder 13">
            <a:extLst>
              <a:ext uri="{FF2B5EF4-FFF2-40B4-BE49-F238E27FC236}">
                <a16:creationId xmlns:a16="http://schemas.microsoft.com/office/drawing/2014/main" id="{42152A75-1CD2-44EC-9374-C83D4604A5DD}"/>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7</a:t>
            </a:fld>
            <a:endParaRPr lang="en-US" dirty="0"/>
          </a:p>
        </p:txBody>
      </p:sp>
    </p:spTree>
    <p:extLst>
      <p:ext uri="{BB962C8B-B14F-4D97-AF65-F5344CB8AC3E}">
        <p14:creationId xmlns:p14="http://schemas.microsoft.com/office/powerpoint/2010/main" val="1057409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a:lstStyle/>
          <a:p>
            <a:r>
              <a:rPr lang="en-US"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4267200" y="3238103"/>
            <a:ext cx="4179570" cy="2004161"/>
          </a:xfrm>
        </p:spPr>
        <p:txBody>
          <a:bodyPr>
            <a:normAutofit/>
          </a:bodyPr>
          <a:lstStyle/>
          <a:p>
            <a:r>
              <a:rPr lang="en-US" dirty="0"/>
              <a:t>Greeshmanth Chilla</a:t>
            </a:r>
          </a:p>
          <a:p>
            <a:r>
              <a:rPr lang="en-US" dirty="0"/>
              <a:t>7036382902</a:t>
            </a:r>
          </a:p>
          <a:p>
            <a:r>
              <a:rPr lang="en-US" dirty="0"/>
              <a:t>greshmanth4@gmail.com</a:t>
            </a:r>
          </a:p>
        </p:txBody>
      </p:sp>
      <p:sp>
        <p:nvSpPr>
          <p:cNvPr id="4" name="Date Placeholder 3">
            <a:extLst>
              <a:ext uri="{FF2B5EF4-FFF2-40B4-BE49-F238E27FC236}">
                <a16:creationId xmlns:a16="http://schemas.microsoft.com/office/drawing/2014/main" id="{72DA7980-C870-4C9A-84FA-4120D8AF5DE8}"/>
              </a:ext>
            </a:extLst>
          </p:cNvPr>
          <p:cNvSpPr>
            <a:spLocks noGrp="1"/>
          </p:cNvSpPr>
          <p:nvPr>
            <p:ph type="dt" sz="half" idx="10"/>
          </p:nvPr>
        </p:nvSpPr>
        <p:spPr>
          <a:xfrm>
            <a:off x="4267200" y="6356350"/>
            <a:ext cx="1774371" cy="365125"/>
          </a:xfrm>
        </p:spPr>
        <p:txBody>
          <a:bodyPr/>
          <a:lstStyle/>
          <a:p>
            <a:r>
              <a:rPr lang="en-US" dirty="0"/>
              <a:t>20XX</a:t>
            </a:r>
          </a:p>
        </p:txBody>
      </p:sp>
      <p:sp>
        <p:nvSpPr>
          <p:cNvPr id="5" name="Footer Placeholder 4">
            <a:extLst>
              <a:ext uri="{FF2B5EF4-FFF2-40B4-BE49-F238E27FC236}">
                <a16:creationId xmlns:a16="http://schemas.microsoft.com/office/drawing/2014/main" id="{0DFADE42-1A3F-40C8-A071-E57644F3D843}"/>
              </a:ext>
            </a:extLst>
          </p:cNvPr>
          <p:cNvSpPr>
            <a:spLocks noGrp="1"/>
          </p:cNvSpPr>
          <p:nvPr>
            <p:ph type="ftr" sz="quarter" idx="11"/>
          </p:nvPr>
        </p:nvSpPr>
        <p:spPr>
          <a:xfrm>
            <a:off x="6479721" y="6356350"/>
            <a:ext cx="2661557"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8</a:t>
            </a:fld>
            <a:endParaRPr lang="en-US" dirty="0"/>
          </a:p>
        </p:txBody>
      </p:sp>
    </p:spTree>
    <p:extLst>
      <p:ext uri="{BB962C8B-B14F-4D97-AF65-F5344CB8AC3E}">
        <p14:creationId xmlns:p14="http://schemas.microsoft.com/office/powerpoint/2010/main" val="2436493926"/>
      </p:ext>
    </p:extLst>
  </p:cSld>
  <p:clrMapOvr>
    <a:masterClrMapping/>
  </p:clrMapOvr>
</p:sld>
</file>

<file path=ppt/theme/theme1.xml><?xml version="1.0" encoding="utf-8"?>
<a:theme xmlns:a="http://schemas.openxmlformats.org/drawingml/2006/main" name="Monoli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dark sales pitch_tm22318419_Win32_LW__SL_v3" id="{25F84EBA-C1D2-4AFA-BE29-F69FFF8F2DC6}" vid="{6C5BA4FE-EBF3-4DA8-82DB-24F1AF7B6C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D446390-8521-40A2-A462-EA068123BED9}">
  <ds:schemaRefs>
    <ds:schemaRef ds:uri="http://schemas.microsoft.com/sharepoint/v3/contenttype/forms"/>
  </ds:schemaRefs>
</ds:datastoreItem>
</file>

<file path=customXml/itemProps2.xml><?xml version="1.0" encoding="utf-8"?>
<ds:datastoreItem xmlns:ds="http://schemas.openxmlformats.org/officeDocument/2006/customXml" ds:itemID="{B5BA3906-9696-4247-AC0D-DD5C26B2A70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1E84A1C-2814-43A7-9448-348326113A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sales pitch</Template>
  <TotalTime>111</TotalTime>
  <Words>338</Words>
  <Application>Microsoft Office PowerPoint</Application>
  <PresentationFormat>Widescreen</PresentationFormat>
  <Paragraphs>44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Tenorite</vt:lpstr>
      <vt:lpstr>Monoline</vt:lpstr>
      <vt:lpstr>Bank Marketing</vt:lpstr>
      <vt:lpstr>What is bank marketing?</vt:lpstr>
      <vt:lpstr>Introduction</vt:lpstr>
      <vt:lpstr>Goal</vt:lpstr>
      <vt:lpstr>What is a TERm deposit?</vt:lpstr>
      <vt:lpstr>Business understanding</vt:lpstr>
      <vt:lpstr>In detailed analysis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Marketing</dc:title>
  <dc:creator>Greeshmanth Chilla</dc:creator>
  <cp:lastModifiedBy>Greeshmanth Chilla</cp:lastModifiedBy>
  <cp:revision>2</cp:revision>
  <dcterms:created xsi:type="dcterms:W3CDTF">2022-08-06T04:26:24Z</dcterms:created>
  <dcterms:modified xsi:type="dcterms:W3CDTF">2022-08-06T06:25:14Z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