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9144000" cy="6858000"/>
  <p:embeddedFontLst>
    <p:embeddedFont>
      <p:font typeface="Libre Franklin"/>
      <p:regular r:id="rId30"/>
      <p:bold r:id="rId31"/>
      <p:italic r:id="rId32"/>
      <p:boldItalic r:id="rId33"/>
    </p:embeddedFont>
    <p:embeddedFont>
      <p:font typeface="Tahoma"/>
      <p:regular r:id="rId34"/>
      <p:bold r:id="rId35"/>
    </p:embeddedFont>
    <p:embeddedFont>
      <p:font typeface="Libre Baskerville"/>
      <p:regular r:id="rId36"/>
      <p:bold r:id="rId37"/>
      <p:italic r:id="rId38"/>
    </p:embeddedFon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41" roundtripDataSignature="AMtx7miGhakQJOxUQEMblm/GENLC/Nkp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6.xml"/><Relationship Id="rId33" Type="http://schemas.openxmlformats.org/officeDocument/2006/relationships/font" Target="fonts/LibreFranklin-boldItalic.fntdata"/><Relationship Id="rId10" Type="http://schemas.openxmlformats.org/officeDocument/2006/relationships/slide" Target="slides/slide5.xml"/><Relationship Id="rId32" Type="http://schemas.openxmlformats.org/officeDocument/2006/relationships/font" Target="fonts/LibreFranklin-italic.fntdata"/><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37" Type="http://schemas.openxmlformats.org/officeDocument/2006/relationships/font" Target="fonts/LibreBaskerville-bold.fntdata"/><Relationship Id="rId14" Type="http://schemas.openxmlformats.org/officeDocument/2006/relationships/slide" Target="slides/slide9.xml"/><Relationship Id="rId36" Type="http://schemas.openxmlformats.org/officeDocument/2006/relationships/font" Target="fonts/LibreBaskerville-regular.fntdata"/><Relationship Id="rId17" Type="http://schemas.openxmlformats.org/officeDocument/2006/relationships/slide" Target="slides/slide12.xml"/><Relationship Id="rId39" Type="http://schemas.openxmlformats.org/officeDocument/2006/relationships/font" Target="fonts/GillSans-regular.fntdata"/><Relationship Id="rId16" Type="http://schemas.openxmlformats.org/officeDocument/2006/relationships/slide" Target="slides/slide11.xml"/><Relationship Id="rId38" Type="http://schemas.openxmlformats.org/officeDocument/2006/relationships/font" Target="fonts/LibreBaskervill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 name="Shape 13"/>
        <p:cNvGrpSpPr/>
        <p:nvPr/>
      </p:nvGrpSpPr>
      <p:grpSpPr>
        <a:xfrm>
          <a:off x="0" y="0"/>
          <a:ext cx="0" cy="0"/>
          <a:chOff x="0" y="0"/>
          <a:chExt cx="0" cy="0"/>
        </a:xfrm>
      </p:grpSpPr>
      <p:sp>
        <p:nvSpPr>
          <p:cNvPr id="14" name="Google Shape;14;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
        <p:nvSpPr>
          <p:cNvPr id="18" name="Google Shape;18;p2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8"/>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8"/>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tile algn="tl" flip="none" tx="0" sx="55000" ty="0" sy="55000"/>
        </a:blipFill>
      </p:bgPr>
    </p:bg>
    <p:spTree>
      <p:nvGrpSpPr>
        <p:cNvPr id="24" name="Shape 24"/>
        <p:cNvGrpSpPr/>
        <p:nvPr/>
      </p:nvGrpSpPr>
      <p:grpSpPr>
        <a:xfrm>
          <a:off x="0" y="0"/>
          <a:ext cx="0" cy="0"/>
          <a:chOff x="0" y="0"/>
          <a:chExt cx="0" cy="0"/>
        </a:xfrm>
      </p:grpSpPr>
      <p:sp>
        <p:nvSpPr>
          <p:cNvPr id="25" name="Google Shape;25;p3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6" name="Google Shape;26;p3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7" name="Google Shape;27;p3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8" name="Google Shape;28;p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marR="0" algn="ctr">
              <a:lnSpc>
                <a:spcPct val="100000"/>
              </a:lnSpc>
              <a:spcBef>
                <a:spcPts val="0"/>
              </a:spcBef>
              <a:buNone/>
              <a:defRPr sz="1400">
                <a:solidFill>
                  <a:srgbClr val="FFFFFF"/>
                </a:solidFill>
                <a:latin typeface="Libre Franklin"/>
                <a:ea typeface="Libre Franklin"/>
                <a:cs typeface="Libre Franklin"/>
                <a:sym typeface="Libre Franklin"/>
              </a:defRPr>
            </a:lvl1pPr>
            <a:lvl2pPr indent="0" lvl="1" marL="38100" marR="0" algn="ctr">
              <a:lnSpc>
                <a:spcPct val="100000"/>
              </a:lnSpc>
              <a:spcBef>
                <a:spcPts val="0"/>
              </a:spcBef>
              <a:buNone/>
              <a:defRPr sz="1400">
                <a:solidFill>
                  <a:srgbClr val="FFFFFF"/>
                </a:solidFill>
                <a:latin typeface="Libre Franklin"/>
                <a:ea typeface="Libre Franklin"/>
                <a:cs typeface="Libre Franklin"/>
                <a:sym typeface="Libre Franklin"/>
              </a:defRPr>
            </a:lvl2pPr>
            <a:lvl3pPr indent="0" lvl="2" marL="38100" marR="0" algn="ctr">
              <a:lnSpc>
                <a:spcPct val="100000"/>
              </a:lnSpc>
              <a:spcBef>
                <a:spcPts val="0"/>
              </a:spcBef>
              <a:buNone/>
              <a:defRPr sz="1400">
                <a:solidFill>
                  <a:srgbClr val="FFFFFF"/>
                </a:solidFill>
                <a:latin typeface="Libre Franklin"/>
                <a:ea typeface="Libre Franklin"/>
                <a:cs typeface="Libre Franklin"/>
                <a:sym typeface="Libre Franklin"/>
              </a:defRPr>
            </a:lvl3pPr>
            <a:lvl4pPr indent="0" lvl="3" marL="38100" marR="0" algn="ctr">
              <a:lnSpc>
                <a:spcPct val="100000"/>
              </a:lnSpc>
              <a:spcBef>
                <a:spcPts val="0"/>
              </a:spcBef>
              <a:buNone/>
              <a:defRPr sz="1400">
                <a:solidFill>
                  <a:srgbClr val="FFFFFF"/>
                </a:solidFill>
                <a:latin typeface="Libre Franklin"/>
                <a:ea typeface="Libre Franklin"/>
                <a:cs typeface="Libre Franklin"/>
                <a:sym typeface="Libre Franklin"/>
              </a:defRPr>
            </a:lvl4pPr>
            <a:lvl5pPr indent="0" lvl="4" marL="38100" marR="0" algn="ctr">
              <a:lnSpc>
                <a:spcPct val="100000"/>
              </a:lnSpc>
              <a:spcBef>
                <a:spcPts val="0"/>
              </a:spcBef>
              <a:buNone/>
              <a:defRPr sz="1400">
                <a:solidFill>
                  <a:srgbClr val="FFFFFF"/>
                </a:solidFill>
                <a:latin typeface="Libre Franklin"/>
                <a:ea typeface="Libre Franklin"/>
                <a:cs typeface="Libre Franklin"/>
                <a:sym typeface="Libre Franklin"/>
              </a:defRPr>
            </a:lvl5pPr>
            <a:lvl6pPr indent="0" lvl="5" marL="38100" marR="0" algn="ctr">
              <a:lnSpc>
                <a:spcPct val="100000"/>
              </a:lnSpc>
              <a:spcBef>
                <a:spcPts val="0"/>
              </a:spcBef>
              <a:buNone/>
              <a:defRPr sz="1400">
                <a:solidFill>
                  <a:srgbClr val="FFFFFF"/>
                </a:solidFill>
                <a:latin typeface="Libre Franklin"/>
                <a:ea typeface="Libre Franklin"/>
                <a:cs typeface="Libre Franklin"/>
                <a:sym typeface="Libre Franklin"/>
              </a:defRPr>
            </a:lvl6pPr>
            <a:lvl7pPr indent="0" lvl="6" marL="38100" marR="0" algn="ctr">
              <a:lnSpc>
                <a:spcPct val="100000"/>
              </a:lnSpc>
              <a:spcBef>
                <a:spcPts val="0"/>
              </a:spcBef>
              <a:buNone/>
              <a:defRPr sz="1400">
                <a:solidFill>
                  <a:srgbClr val="FFFFFF"/>
                </a:solidFill>
                <a:latin typeface="Libre Franklin"/>
                <a:ea typeface="Libre Franklin"/>
                <a:cs typeface="Libre Franklin"/>
                <a:sym typeface="Libre Franklin"/>
              </a:defRPr>
            </a:lvl7pPr>
            <a:lvl8pPr indent="0" lvl="7" marL="38100" marR="0" algn="ctr">
              <a:lnSpc>
                <a:spcPct val="100000"/>
              </a:lnSpc>
              <a:spcBef>
                <a:spcPts val="0"/>
              </a:spcBef>
              <a:buNone/>
              <a:defRPr sz="1400">
                <a:solidFill>
                  <a:srgbClr val="FFFFFF"/>
                </a:solidFill>
                <a:latin typeface="Libre Franklin"/>
                <a:ea typeface="Libre Franklin"/>
                <a:cs typeface="Libre Franklin"/>
                <a:sym typeface="Libre Franklin"/>
              </a:defRPr>
            </a:lvl8pPr>
            <a:lvl9pPr indent="0" lvl="8" marL="38100" marR="0" algn="ctr">
              <a:lnSpc>
                <a:spcPct val="100000"/>
              </a:lnSpc>
              <a:spcBef>
                <a:spcPts val="0"/>
              </a:spcBef>
              <a:buNone/>
              <a:defRPr sz="1400">
                <a:solidFill>
                  <a:srgbClr val="FFFFFF"/>
                </a:solidFill>
                <a:latin typeface="Libre Franklin"/>
                <a:ea typeface="Libre Franklin"/>
                <a:cs typeface="Libre Franklin"/>
                <a:sym typeface="Libre Franklin"/>
              </a:defRPr>
            </a:lvl9pPr>
          </a:lstStyle>
          <a:p>
            <a:pPr indent="0" lvl="0" marL="38100" rtl="0" algn="ctr">
              <a:spcBef>
                <a:spcPts val="0"/>
              </a:spcBef>
              <a:spcAft>
                <a:spcPts val="0"/>
              </a:spcAft>
              <a:buNone/>
            </a:pPr>
            <a:fld id="{00000000-1234-1234-1234-123412341234}" type="slidenum">
              <a:rPr lang="en-US"/>
              <a:t>‹#›</a:t>
            </a:fld>
            <a:endParaRPr/>
          </a:p>
        </p:txBody>
      </p:sp>
      <p:sp>
        <p:nvSpPr>
          <p:cNvPr id="31" name="Google Shape;31;p30"/>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2" name="Google Shape;32;p30"/>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3" name="Google Shape;33;p30"/>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4" name="Google Shape;34;p3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55000" ty="0" sy="55000"/>
        </a:blipFill>
      </p:bgPr>
    </p:bg>
    <p:spTree>
      <p:nvGrpSpPr>
        <p:cNvPr id="35" name="Shape 35"/>
        <p:cNvGrpSpPr/>
        <p:nvPr/>
      </p:nvGrpSpPr>
      <p:grpSpPr>
        <a:xfrm>
          <a:off x="0" y="0"/>
          <a:ext cx="0" cy="0"/>
          <a:chOff x="0" y="0"/>
          <a:chExt cx="0" cy="0"/>
        </a:xfrm>
      </p:grpSpPr>
      <p:sp>
        <p:nvSpPr>
          <p:cNvPr id="36" name="Google Shape;36;p3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7" name="Google Shape;37;p31"/>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8" name="Google Shape;38;p3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0" name="Google Shape;40;p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3" name="Google Shape;43;p31"/>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4" name="Google Shape;44;p31"/>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5" name="Google Shape;45;p31"/>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sp>
        <p:nvSpPr>
          <p:cNvPr id="47" name="Google Shape;47;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
        <p:nvSpPr>
          <p:cNvPr id="51" name="Google Shape;51;p32"/>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32"/>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33"/>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33"/>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7" name="Google Shape;57;p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
        <p:nvSpPr>
          <p:cNvPr id="60" name="Google Shape;60;p33"/>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1" name="Google Shape;61;p33"/>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3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8" name="Google Shape;68;p35"/>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9" name="Google Shape;69;p3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
        <p:nvSpPr>
          <p:cNvPr id="74" name="Google Shape;74;p35"/>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36"/>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algn="ctr">
              <a:lnSpc>
                <a:spcPct val="100000"/>
              </a:lnSpc>
              <a:spcBef>
                <a:spcPts val="0"/>
              </a:spcBef>
              <a:buNone/>
              <a:defRPr/>
            </a:lvl1pPr>
            <a:lvl2pPr indent="0" lvl="1" marL="38100" algn="ctr">
              <a:lnSpc>
                <a:spcPct val="100000"/>
              </a:lnSpc>
              <a:spcBef>
                <a:spcPts val="0"/>
              </a:spcBef>
              <a:buNone/>
              <a:defRPr/>
            </a:lvl2pPr>
            <a:lvl3pPr indent="0" lvl="2" marL="38100" algn="ctr">
              <a:lnSpc>
                <a:spcPct val="100000"/>
              </a:lnSpc>
              <a:spcBef>
                <a:spcPts val="0"/>
              </a:spcBef>
              <a:buNone/>
              <a:defRPr/>
            </a:lvl3pPr>
            <a:lvl4pPr indent="0" lvl="3" marL="38100" algn="ctr">
              <a:lnSpc>
                <a:spcPct val="100000"/>
              </a:lnSpc>
              <a:spcBef>
                <a:spcPts val="0"/>
              </a:spcBef>
              <a:buNone/>
              <a:defRPr/>
            </a:lvl4pPr>
            <a:lvl5pPr indent="0" lvl="4" marL="38100" algn="ctr">
              <a:lnSpc>
                <a:spcPct val="100000"/>
              </a:lnSpc>
              <a:spcBef>
                <a:spcPts val="0"/>
              </a:spcBef>
              <a:buNone/>
              <a:defRPr/>
            </a:lvl5pPr>
            <a:lvl6pPr indent="0" lvl="5" marL="38100" algn="ctr">
              <a:lnSpc>
                <a:spcPct val="100000"/>
              </a:lnSpc>
              <a:spcBef>
                <a:spcPts val="0"/>
              </a:spcBef>
              <a:buNone/>
              <a:defRPr/>
            </a:lvl6pPr>
            <a:lvl7pPr indent="0" lvl="6" marL="38100" algn="ctr">
              <a:lnSpc>
                <a:spcPct val="100000"/>
              </a:lnSpc>
              <a:spcBef>
                <a:spcPts val="0"/>
              </a:spcBef>
              <a:buNone/>
              <a:defRPr/>
            </a:lvl7pPr>
            <a:lvl8pPr indent="0" lvl="7" marL="38100" algn="ctr">
              <a:lnSpc>
                <a:spcPct val="100000"/>
              </a:lnSpc>
              <a:spcBef>
                <a:spcPts val="0"/>
              </a:spcBef>
              <a:buNone/>
              <a:defRPr/>
            </a:lvl8pPr>
            <a:lvl9pPr indent="0" lvl="8" marL="38100" algn="ctr">
              <a:lnSpc>
                <a:spcPct val="100000"/>
              </a:lnSpc>
              <a:spcBef>
                <a:spcPts val="0"/>
              </a:spcBef>
              <a:buNone/>
              <a:defRPr/>
            </a:lvl9pPr>
          </a:lstStyle>
          <a:p>
            <a:pPr indent="0" lvl="0" marL="38100" rtl="0" algn="ctr">
              <a:spcBef>
                <a:spcPts val="0"/>
              </a:spcBef>
              <a:spcAft>
                <a:spcPts val="0"/>
              </a:spcAft>
              <a:buNone/>
            </a:pPr>
            <a:fld id="{00000000-1234-1234-1234-123412341234}" type="slidenum">
              <a:rPr lang="en-US"/>
              <a:t>‹#›</a:t>
            </a:fld>
            <a:endParaRPr/>
          </a:p>
        </p:txBody>
      </p:sp>
      <p:sp>
        <p:nvSpPr>
          <p:cNvPr id="81" name="Google Shape;81;p36"/>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2" name="Google Shape;82;p36"/>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3" name="Google Shape;83;p36"/>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4" name="Google Shape;84;p36"/>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2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38100" marR="0" rtl="0" algn="ctr">
              <a:lnSpc>
                <a:spcPct val="100000"/>
              </a:lnSpc>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3810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jpg"/><Relationship Id="rId5"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3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image" Target="../media/image5.png"/><Relationship Id="rId6" Type="http://schemas.openxmlformats.org/officeDocument/2006/relationships/image" Target="../media/image3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p:nvPr/>
        </p:nvSpPr>
        <p:spPr>
          <a:xfrm>
            <a:off x="1185672" y="371856"/>
            <a:ext cx="1899665" cy="11376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02" name="Google Shape;102;p1"/>
          <p:cNvSpPr txBox="1"/>
          <p:nvPr>
            <p:ph type="title"/>
          </p:nvPr>
        </p:nvSpPr>
        <p:spPr>
          <a:xfrm>
            <a:off x="1514347" y="513984"/>
            <a:ext cx="1244600" cy="629660"/>
          </a:xfrm>
          <a:prstGeom prst="rect">
            <a:avLst/>
          </a:prstGeom>
          <a:noFill/>
          <a:ln>
            <a:noFill/>
          </a:ln>
        </p:spPr>
        <p:txBody>
          <a:bodyPr anchorCtr="0" anchor="b" bIns="0" lIns="0" spcFirstLastPara="1" rIns="0" wrap="square" tIns="13950">
            <a:spAutoFit/>
          </a:bodyPr>
          <a:lstStyle/>
          <a:p>
            <a:pPr indent="0" lvl="0" marL="12700" rtl="0" algn="l">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Stack</a:t>
            </a:r>
            <a:endParaRPr sz="4000">
              <a:latin typeface="Times New Roman"/>
              <a:ea typeface="Times New Roman"/>
              <a:cs typeface="Times New Roman"/>
              <a:sym typeface="Times New Roman"/>
            </a:endParaRPr>
          </a:p>
        </p:txBody>
      </p:sp>
      <p:sp>
        <p:nvSpPr>
          <p:cNvPr id="103" name="Google Shape;103;p1"/>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04" name="Google Shape;104;p1"/>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05" name="Google Shape;105;p1"/>
          <p:cNvSpPr txBox="1"/>
          <p:nvPr/>
        </p:nvSpPr>
        <p:spPr>
          <a:xfrm>
            <a:off x="1161389" y="1236091"/>
            <a:ext cx="7487284" cy="3167380"/>
          </a:xfrm>
          <a:prstGeom prst="rect">
            <a:avLst/>
          </a:prstGeom>
          <a:noFill/>
          <a:ln>
            <a:noFill/>
          </a:ln>
        </p:spPr>
        <p:txBody>
          <a:bodyPr anchorCtr="0" anchor="t" bIns="0" lIns="0" spcFirstLastPara="1" rIns="0" wrap="square" tIns="13325">
            <a:spAutoFit/>
          </a:bodyPr>
          <a:lstStyle/>
          <a:p>
            <a:pPr indent="-283844" lvl="0" marL="295910" marR="561340" rtl="0" algn="l">
              <a:lnSpc>
                <a:spcPct val="100000"/>
              </a:lnSpc>
              <a:spcBef>
                <a:spcPts val="0"/>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Stack is a linear data structure which follows a  particular order in which the operations are  performed.</a:t>
            </a:r>
            <a:endParaRPr sz="2800">
              <a:solidFill>
                <a:schemeClr val="dk1"/>
              </a:solidFill>
              <a:latin typeface="Times New Roman"/>
              <a:ea typeface="Times New Roman"/>
              <a:cs typeface="Times New Roman"/>
              <a:sym typeface="Times New Roman"/>
            </a:endParaRPr>
          </a:p>
          <a:p>
            <a:pPr indent="-283844" lvl="0" marL="295910" marR="5080" rtl="0" algn="l">
              <a:lnSpc>
                <a:spcPct val="100000"/>
              </a:lnSpc>
              <a:spcBef>
                <a:spcPts val="605"/>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Insertion of element into stack is called PUSH and  deletion of element from stack is called POP.</a:t>
            </a:r>
            <a:endParaRPr sz="2800">
              <a:solidFill>
                <a:schemeClr val="dk1"/>
              </a:solidFill>
              <a:latin typeface="Times New Roman"/>
              <a:ea typeface="Times New Roman"/>
              <a:cs typeface="Times New Roman"/>
              <a:sym typeface="Times New Roman"/>
            </a:endParaRPr>
          </a:p>
          <a:p>
            <a:pPr indent="-283844" lvl="0" marL="295910" marR="803910" rtl="0" algn="l">
              <a:lnSpc>
                <a:spcPct val="100000"/>
              </a:lnSpc>
              <a:spcBef>
                <a:spcPts val="605"/>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The order may be LIFO(Last In First Out) or  FILO(First In Last Out).</a:t>
            </a:r>
            <a:endParaRPr sz="2800">
              <a:solidFill>
                <a:schemeClr val="dk1"/>
              </a:solidFill>
              <a:latin typeface="Times New Roman"/>
              <a:ea typeface="Times New Roman"/>
              <a:cs typeface="Times New Roman"/>
              <a:sym typeface="Times New Roman"/>
            </a:endParaRPr>
          </a:p>
        </p:txBody>
      </p:sp>
      <p:sp>
        <p:nvSpPr>
          <p:cNvPr id="106" name="Google Shape;106;p1"/>
          <p:cNvSpPr/>
          <p:nvPr/>
        </p:nvSpPr>
        <p:spPr>
          <a:xfrm>
            <a:off x="5071871" y="4215384"/>
            <a:ext cx="3819144" cy="23012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0"/>
          <p:cNvSpPr/>
          <p:nvPr/>
        </p:nvSpPr>
        <p:spPr>
          <a:xfrm>
            <a:off x="1185672" y="371856"/>
            <a:ext cx="2094738" cy="11376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94" name="Google Shape;194;p10"/>
          <p:cNvSpPr txBox="1"/>
          <p:nvPr>
            <p:ph type="title"/>
          </p:nvPr>
        </p:nvSpPr>
        <p:spPr>
          <a:xfrm>
            <a:off x="1514347" y="510362"/>
            <a:ext cx="1440815" cy="636905"/>
          </a:xfrm>
          <a:prstGeom prst="rect">
            <a:avLst/>
          </a:prstGeom>
          <a:noFill/>
          <a:ln>
            <a:noFill/>
          </a:ln>
        </p:spPr>
        <p:txBody>
          <a:bodyPr anchorCtr="0" anchor="b" bIns="0" lIns="0" spcFirstLastPara="1" rIns="0" wrap="square" tIns="13950">
            <a:spAutoFit/>
          </a:bodyPr>
          <a:lstStyle/>
          <a:p>
            <a:pPr indent="0" lvl="0" marL="12700" rtl="0" algn="l">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Queue</a:t>
            </a:r>
            <a:endParaRPr sz="4000">
              <a:latin typeface="Times New Roman"/>
              <a:ea typeface="Times New Roman"/>
              <a:cs typeface="Times New Roman"/>
              <a:sym typeface="Times New Roman"/>
            </a:endParaRPr>
          </a:p>
        </p:txBody>
      </p:sp>
      <p:sp>
        <p:nvSpPr>
          <p:cNvPr id="195" name="Google Shape;195;p10"/>
          <p:cNvSpPr txBox="1"/>
          <p:nvPr/>
        </p:nvSpPr>
        <p:spPr>
          <a:xfrm>
            <a:off x="1133043" y="1225041"/>
            <a:ext cx="7719059" cy="4695825"/>
          </a:xfrm>
          <a:prstGeom prst="rect">
            <a:avLst/>
          </a:prstGeom>
          <a:noFill/>
          <a:ln>
            <a:noFill/>
          </a:ln>
        </p:spPr>
        <p:txBody>
          <a:bodyPr anchorCtr="0" anchor="t" bIns="0" lIns="0" spcFirstLastPara="1" rIns="0" wrap="square" tIns="96500">
            <a:spAutoFit/>
          </a:bodyPr>
          <a:lstStyle/>
          <a:p>
            <a:pPr indent="-283844" lvl="0" marL="295910" marR="301625" rtl="0" algn="l">
              <a:lnSpc>
                <a:spcPct val="80000"/>
              </a:lnSpc>
              <a:spcBef>
                <a:spcPts val="0"/>
              </a:spcBef>
              <a:spcAft>
                <a:spcPts val="0"/>
              </a:spcAft>
              <a:buClr>
                <a:srgbClr val="3891A7"/>
              </a:buClr>
              <a:buSzPts val="2150"/>
              <a:buFont typeface="Noto Sans Symbols"/>
              <a:buChar char="⚫"/>
            </a:pPr>
            <a:r>
              <a:rPr i="1" lang="en-US" sz="2700">
                <a:solidFill>
                  <a:schemeClr val="dk1"/>
                </a:solidFill>
                <a:latin typeface="Times New Roman"/>
                <a:ea typeface="Times New Roman"/>
                <a:cs typeface="Times New Roman"/>
                <a:sym typeface="Times New Roman"/>
              </a:rPr>
              <a:t>A queue is an ordered collection of items where an  item is inserted at one end called the “rear” and an  existing item is removed at the other end, called the  “front”.</a:t>
            </a:r>
            <a:endParaRPr sz="2700">
              <a:solidFill>
                <a:schemeClr val="dk1"/>
              </a:solidFill>
              <a:latin typeface="Times New Roman"/>
              <a:ea typeface="Times New Roman"/>
              <a:cs typeface="Times New Roman"/>
              <a:sym typeface="Times New Roman"/>
            </a:endParaRPr>
          </a:p>
          <a:p>
            <a:pPr indent="-283844" lvl="0" marL="295910" marR="504190" rtl="0" algn="l">
              <a:lnSpc>
                <a:spcPct val="95925"/>
              </a:lnSpc>
              <a:spcBef>
                <a:spcPts val="580"/>
              </a:spcBef>
              <a:spcAft>
                <a:spcPts val="0"/>
              </a:spcAft>
              <a:buClr>
                <a:srgbClr val="3891A7"/>
              </a:buClr>
              <a:buSzPts val="2150"/>
              <a:buFont typeface="Noto Sans Symbols"/>
              <a:buChar char="⚫"/>
            </a:pPr>
            <a:r>
              <a:rPr lang="en-US" sz="2700">
                <a:solidFill>
                  <a:schemeClr val="dk1"/>
                </a:solidFill>
                <a:latin typeface="Times New Roman"/>
                <a:ea typeface="Times New Roman"/>
                <a:cs typeface="Times New Roman"/>
                <a:sym typeface="Times New Roman"/>
              </a:rPr>
              <a:t>Queue is also called as FIFO list i.e. First-In First-  Out.</a:t>
            </a:r>
            <a:endParaRPr sz="2700">
              <a:solidFill>
                <a:schemeClr val="dk1"/>
              </a:solidFill>
              <a:latin typeface="Times New Roman"/>
              <a:ea typeface="Times New Roman"/>
              <a:cs typeface="Times New Roman"/>
              <a:sym typeface="Times New Roman"/>
            </a:endParaRPr>
          </a:p>
          <a:p>
            <a:pPr indent="-283844" lvl="0" marL="295910" marR="5080" rtl="0" algn="l">
              <a:lnSpc>
                <a:spcPct val="95925"/>
              </a:lnSpc>
              <a:spcBef>
                <a:spcPts val="605"/>
              </a:spcBef>
              <a:spcAft>
                <a:spcPts val="0"/>
              </a:spcAft>
              <a:buClr>
                <a:srgbClr val="3891A7"/>
              </a:buClr>
              <a:buSzPts val="2150"/>
              <a:buFont typeface="Noto Sans Symbols"/>
              <a:buChar char="⚫"/>
            </a:pPr>
            <a:r>
              <a:rPr lang="en-US" sz="2700">
                <a:solidFill>
                  <a:schemeClr val="dk1"/>
                </a:solidFill>
                <a:latin typeface="Times New Roman"/>
                <a:ea typeface="Times New Roman"/>
                <a:cs typeface="Times New Roman"/>
                <a:sym typeface="Times New Roman"/>
              </a:rPr>
              <a:t>In the queue only two operations are allowed enqueue  and dequeue.</a:t>
            </a:r>
            <a:endParaRPr sz="2700">
              <a:solidFill>
                <a:schemeClr val="dk1"/>
              </a:solidFill>
              <a:latin typeface="Times New Roman"/>
              <a:ea typeface="Times New Roman"/>
              <a:cs typeface="Times New Roman"/>
              <a:sym typeface="Times New Roman"/>
            </a:endParaRPr>
          </a:p>
          <a:p>
            <a:pPr indent="-283844" lvl="0" marL="295910" marR="724535" rtl="0" algn="l">
              <a:lnSpc>
                <a:spcPct val="95925"/>
              </a:lnSpc>
              <a:spcBef>
                <a:spcPts val="610"/>
              </a:spcBef>
              <a:spcAft>
                <a:spcPts val="0"/>
              </a:spcAft>
              <a:buClr>
                <a:srgbClr val="3891A7"/>
              </a:buClr>
              <a:buSzPts val="2150"/>
              <a:buFont typeface="Noto Sans Symbols"/>
              <a:buChar char="⚫"/>
            </a:pPr>
            <a:r>
              <a:rPr lang="en-US" sz="2700">
                <a:solidFill>
                  <a:schemeClr val="dk1"/>
                </a:solidFill>
                <a:latin typeface="Times New Roman"/>
                <a:ea typeface="Times New Roman"/>
                <a:cs typeface="Times New Roman"/>
                <a:sym typeface="Times New Roman"/>
              </a:rPr>
              <a:t>Enqueue means to insert an item into back of the  queue.</a:t>
            </a:r>
            <a:endParaRPr sz="2700">
              <a:solidFill>
                <a:schemeClr val="dk1"/>
              </a:solidFill>
              <a:latin typeface="Times New Roman"/>
              <a:ea typeface="Times New Roman"/>
              <a:cs typeface="Times New Roman"/>
              <a:sym typeface="Times New Roman"/>
            </a:endParaRPr>
          </a:p>
          <a:p>
            <a:pPr indent="-283844" lvl="0" marL="295910" marR="158115" rtl="0" algn="just">
              <a:lnSpc>
                <a:spcPct val="80000"/>
              </a:lnSpc>
              <a:spcBef>
                <a:spcPts val="625"/>
              </a:spcBef>
              <a:spcAft>
                <a:spcPts val="0"/>
              </a:spcAft>
              <a:buClr>
                <a:srgbClr val="3891A7"/>
              </a:buClr>
              <a:buSzPts val="2150"/>
              <a:buFont typeface="Noto Sans Symbols"/>
              <a:buChar char="⚫"/>
            </a:pPr>
            <a:r>
              <a:rPr lang="en-US" sz="2700">
                <a:solidFill>
                  <a:schemeClr val="dk1"/>
                </a:solidFill>
                <a:latin typeface="Times New Roman"/>
                <a:ea typeface="Times New Roman"/>
                <a:cs typeface="Times New Roman"/>
                <a:sym typeface="Times New Roman"/>
              </a:rPr>
              <a:t>Dequeue means removing the front item.The people  standing in a railway reservation row are an example  of queue.</a:t>
            </a:r>
            <a:endParaRPr sz="2700">
              <a:solidFill>
                <a:schemeClr val="dk1"/>
              </a:solidFill>
              <a:latin typeface="Times New Roman"/>
              <a:ea typeface="Times New Roman"/>
              <a:cs typeface="Times New Roman"/>
              <a:sym typeface="Times New Roman"/>
            </a:endParaRPr>
          </a:p>
        </p:txBody>
      </p:sp>
      <p:sp>
        <p:nvSpPr>
          <p:cNvPr id="196" name="Google Shape;196;p10"/>
          <p:cNvSpPr txBox="1"/>
          <p:nvPr/>
        </p:nvSpPr>
        <p:spPr>
          <a:xfrm>
            <a:off x="8750934" y="6543243"/>
            <a:ext cx="1905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B5A787"/>
                </a:solidFill>
                <a:latin typeface="Tahoma"/>
                <a:ea typeface="Tahoma"/>
                <a:cs typeface="Tahoma"/>
                <a:sym typeface="Tahoma"/>
              </a:rPr>
              <a:t>48</a:t>
            </a:r>
            <a:endParaRPr sz="1200">
              <a:solidFill>
                <a:schemeClr val="dk1"/>
              </a:solidFill>
              <a:latin typeface="Tahoma"/>
              <a:ea typeface="Tahoma"/>
              <a:cs typeface="Tahoma"/>
              <a:sym typeface="Tahoma"/>
            </a:endParaRPr>
          </a:p>
        </p:txBody>
      </p:sp>
      <p:sp>
        <p:nvSpPr>
          <p:cNvPr id="197" name="Google Shape;197;p10"/>
          <p:cNvSpPr txBox="1"/>
          <p:nvPr/>
        </p:nvSpPr>
        <p:spPr>
          <a:xfrm>
            <a:off x="5795517" y="6543243"/>
            <a:ext cx="115062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lt1"/>
                </a:solidFill>
                <a:latin typeface="Libre Baskerville"/>
                <a:ea typeface="Libre Baskerville"/>
                <a:cs typeface="Libre Baskerville"/>
                <a:sym typeface="Libre Baskerville"/>
              </a:rPr>
              <a:t>Prof. K. Ad</a:t>
            </a:r>
            <a:endParaRPr sz="12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1"/>
          <p:cNvSpPr/>
          <p:nvPr/>
        </p:nvSpPr>
        <p:spPr>
          <a:xfrm>
            <a:off x="902208" y="472440"/>
            <a:ext cx="2094738" cy="11376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03" name="Google Shape;203;p11"/>
          <p:cNvSpPr txBox="1"/>
          <p:nvPr>
            <p:ph type="title"/>
          </p:nvPr>
        </p:nvSpPr>
        <p:spPr>
          <a:xfrm>
            <a:off x="1229969" y="609676"/>
            <a:ext cx="1440815" cy="636905"/>
          </a:xfrm>
          <a:prstGeom prst="rect">
            <a:avLst/>
          </a:prstGeom>
          <a:noFill/>
          <a:ln>
            <a:noFill/>
          </a:ln>
        </p:spPr>
        <p:txBody>
          <a:bodyPr anchorCtr="0" anchor="b" bIns="0" lIns="0" spcFirstLastPara="1" rIns="0" wrap="square" tIns="13950">
            <a:spAutoFit/>
          </a:bodyPr>
          <a:lstStyle/>
          <a:p>
            <a:pPr indent="0" lvl="0" marL="12700" rtl="0" algn="l">
              <a:lnSpc>
                <a:spcPct val="100000"/>
              </a:lnSpc>
              <a:spcBef>
                <a:spcPts val="0"/>
              </a:spcBef>
              <a:spcAft>
                <a:spcPts val="0"/>
              </a:spcAft>
              <a:buClr>
                <a:schemeClr val="dk2"/>
              </a:buClr>
              <a:buSzPts val="4000"/>
              <a:buFont typeface="Times New Roman"/>
              <a:buNone/>
            </a:pPr>
            <a:r>
              <a:rPr b="1" lang="en-US" sz="4000">
                <a:latin typeface="Times New Roman"/>
                <a:ea typeface="Times New Roman"/>
                <a:cs typeface="Times New Roman"/>
                <a:sym typeface="Times New Roman"/>
              </a:rPr>
              <a:t>Queue</a:t>
            </a:r>
            <a:endParaRPr b="1" sz="4000">
              <a:latin typeface="Times New Roman"/>
              <a:ea typeface="Times New Roman"/>
              <a:cs typeface="Times New Roman"/>
              <a:sym typeface="Times New Roman"/>
            </a:endParaRPr>
          </a:p>
        </p:txBody>
      </p:sp>
      <p:sp>
        <p:nvSpPr>
          <p:cNvPr id="204" name="Google Shape;204;p11"/>
          <p:cNvSpPr txBox="1"/>
          <p:nvPr/>
        </p:nvSpPr>
        <p:spPr>
          <a:xfrm>
            <a:off x="1304289" y="1307033"/>
            <a:ext cx="7303770" cy="2128520"/>
          </a:xfrm>
          <a:prstGeom prst="rect">
            <a:avLst/>
          </a:prstGeom>
          <a:noFill/>
          <a:ln>
            <a:noFill/>
          </a:ln>
        </p:spPr>
        <p:txBody>
          <a:bodyPr anchorCtr="0" anchor="t" bIns="0" lIns="0" spcFirstLastPara="1" rIns="0" wrap="square" tIns="12050">
            <a:spAutoFit/>
          </a:bodyPr>
          <a:lstStyle/>
          <a:p>
            <a:pPr indent="-283844" lvl="0" marL="295910" marR="479425"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The queue can be implemented into two  ways:</a:t>
            </a:r>
            <a:endParaRPr sz="3200">
              <a:solidFill>
                <a:schemeClr val="dk1"/>
              </a:solidFill>
              <a:latin typeface="Times New Roman"/>
              <a:ea typeface="Times New Roman"/>
              <a:cs typeface="Times New Roman"/>
              <a:sym typeface="Times New Roman"/>
            </a:endParaRPr>
          </a:p>
          <a:p>
            <a:pPr indent="-238125" lvl="1" marL="570865" marR="0" rtl="0" algn="l">
              <a:lnSpc>
                <a:spcPct val="100000"/>
              </a:lnSpc>
              <a:spcBef>
                <a:spcPts val="605"/>
              </a:spcBef>
              <a:spcAft>
                <a:spcPts val="0"/>
              </a:spcAft>
              <a:buClr>
                <a:srgbClr val="3891A7"/>
              </a:buClr>
              <a:buSzPts val="3200"/>
              <a:buFont typeface="Verdana"/>
              <a:buChar char="◦"/>
            </a:pPr>
            <a:r>
              <a:rPr b="0" i="0" lang="en-US" sz="3200" u="none" cap="none" strike="noStrike">
                <a:solidFill>
                  <a:schemeClr val="dk1"/>
                </a:solidFill>
                <a:latin typeface="Times New Roman"/>
                <a:ea typeface="Times New Roman"/>
                <a:cs typeface="Times New Roman"/>
                <a:sym typeface="Times New Roman"/>
              </a:rPr>
              <a:t>Using arrays (Static implementation)</a:t>
            </a:r>
            <a:endParaRPr b="0" i="0" sz="3200" u="none" cap="none" strike="noStrike">
              <a:solidFill>
                <a:schemeClr val="dk1"/>
              </a:solidFill>
              <a:latin typeface="Times New Roman"/>
              <a:ea typeface="Times New Roman"/>
              <a:cs typeface="Times New Roman"/>
              <a:sym typeface="Times New Roman"/>
            </a:endParaRPr>
          </a:p>
          <a:p>
            <a:pPr indent="-238125" lvl="1" marL="570865" marR="0" rtl="0" algn="l">
              <a:lnSpc>
                <a:spcPct val="100000"/>
              </a:lnSpc>
              <a:spcBef>
                <a:spcPts val="600"/>
              </a:spcBef>
              <a:spcAft>
                <a:spcPts val="0"/>
              </a:spcAft>
              <a:buClr>
                <a:srgbClr val="3891A7"/>
              </a:buClr>
              <a:buSzPts val="3200"/>
              <a:buFont typeface="Verdana"/>
              <a:buChar char="◦"/>
            </a:pPr>
            <a:r>
              <a:rPr b="0" i="0" lang="en-US" sz="3200" u="none" cap="none" strike="noStrike">
                <a:solidFill>
                  <a:schemeClr val="dk1"/>
                </a:solidFill>
                <a:latin typeface="Times New Roman"/>
                <a:ea typeface="Times New Roman"/>
                <a:cs typeface="Times New Roman"/>
                <a:sym typeface="Times New Roman"/>
              </a:rPr>
              <a:t>Using pointer (Dynamic implementation)</a:t>
            </a:r>
            <a:endParaRPr b="0" i="0" sz="3200" u="none" cap="none" strike="noStrike">
              <a:solidFill>
                <a:schemeClr val="dk1"/>
              </a:solidFill>
              <a:latin typeface="Times New Roman"/>
              <a:ea typeface="Times New Roman"/>
              <a:cs typeface="Times New Roman"/>
              <a:sym typeface="Times New Roman"/>
            </a:endParaRPr>
          </a:p>
        </p:txBody>
      </p:sp>
      <p:sp>
        <p:nvSpPr>
          <p:cNvPr id="205" name="Google Shape;205;p11"/>
          <p:cNvSpPr txBox="1"/>
          <p:nvPr/>
        </p:nvSpPr>
        <p:spPr>
          <a:xfrm>
            <a:off x="7901178" y="6462471"/>
            <a:ext cx="19113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B5A787"/>
                </a:solidFill>
                <a:latin typeface="Tahoma"/>
                <a:ea typeface="Tahoma"/>
                <a:cs typeface="Tahoma"/>
                <a:sym typeface="Tahoma"/>
              </a:rPr>
              <a:t>49</a:t>
            </a:r>
            <a:endParaRPr sz="1200">
              <a:solidFill>
                <a:schemeClr val="dk1"/>
              </a:solidFill>
              <a:latin typeface="Tahoma"/>
              <a:ea typeface="Tahoma"/>
              <a:cs typeface="Tahoma"/>
              <a:sym typeface="Tahoma"/>
            </a:endParaRPr>
          </a:p>
        </p:txBody>
      </p:sp>
      <p:sp>
        <p:nvSpPr>
          <p:cNvPr id="206" name="Google Shape;206;p11"/>
          <p:cNvSpPr txBox="1"/>
          <p:nvPr/>
        </p:nvSpPr>
        <p:spPr>
          <a:xfrm>
            <a:off x="5223764" y="6619138"/>
            <a:ext cx="115316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lt1"/>
                </a:solidFill>
                <a:latin typeface="Libre Baskerville"/>
                <a:ea typeface="Libre Baskerville"/>
                <a:cs typeface="Libre Baskerville"/>
                <a:sym typeface="Libre Baskerville"/>
              </a:rPr>
              <a:t>Prof. K. Ad</a:t>
            </a:r>
            <a:endParaRPr sz="1200">
              <a:solidFill>
                <a:schemeClr val="lt1"/>
              </a:solidFill>
              <a:latin typeface="Libre Baskerville"/>
              <a:ea typeface="Libre Baskerville"/>
              <a:cs typeface="Libre Baskerville"/>
              <a:sym typeface="Libre Baskerville"/>
            </a:endParaRPr>
          </a:p>
        </p:txBody>
      </p:sp>
      <p:sp>
        <p:nvSpPr>
          <p:cNvPr id="207" name="Google Shape;207;p11"/>
          <p:cNvSpPr/>
          <p:nvPr/>
        </p:nvSpPr>
        <p:spPr>
          <a:xfrm>
            <a:off x="1143000" y="3858767"/>
            <a:ext cx="3733800" cy="27858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08" name="Google Shape;208;p11"/>
          <p:cNvSpPr/>
          <p:nvPr/>
        </p:nvSpPr>
        <p:spPr>
          <a:xfrm>
            <a:off x="5358384" y="4002023"/>
            <a:ext cx="3572256" cy="2286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2"/>
          <p:cNvSpPr/>
          <p:nvPr/>
        </p:nvSpPr>
        <p:spPr>
          <a:xfrm>
            <a:off x="1158239" y="335279"/>
            <a:ext cx="4917186"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14" name="Google Shape;214;p12"/>
          <p:cNvSpPr txBox="1"/>
          <p:nvPr>
            <p:ph type="title"/>
          </p:nvPr>
        </p:nvSpPr>
        <p:spPr>
          <a:xfrm>
            <a:off x="1514347" y="476441"/>
            <a:ext cx="4210685" cy="689291"/>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400"/>
              <a:buFont typeface="Libre Franklin"/>
              <a:buNone/>
            </a:pPr>
            <a:r>
              <a:rPr lang="en-US" sz="4400"/>
              <a:t> </a:t>
            </a:r>
            <a:r>
              <a:rPr b="1" lang="en-US" sz="4400"/>
              <a:t>Types  of  Queues</a:t>
            </a:r>
            <a:endParaRPr b="1" sz="4400"/>
          </a:p>
        </p:txBody>
      </p:sp>
      <p:sp>
        <p:nvSpPr>
          <p:cNvPr id="215" name="Google Shape;215;p12"/>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216" name="Google Shape;216;p12"/>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17" name="Google Shape;217;p12"/>
          <p:cNvSpPr txBox="1"/>
          <p:nvPr/>
        </p:nvSpPr>
        <p:spPr>
          <a:xfrm>
            <a:off x="1596644" y="1952609"/>
            <a:ext cx="6360160" cy="2846070"/>
          </a:xfrm>
          <a:prstGeom prst="rect">
            <a:avLst/>
          </a:prstGeom>
          <a:noFill/>
          <a:ln>
            <a:noFill/>
          </a:ln>
        </p:spPr>
        <p:txBody>
          <a:bodyPr anchorCtr="0" anchor="t" bIns="0" lIns="0" spcFirstLastPara="1" rIns="0" wrap="square" tIns="12700">
            <a:spAutoFit/>
          </a:bodyPr>
          <a:lstStyle/>
          <a:p>
            <a:pPr indent="-283844" lvl="0" marL="295910" marR="1442720" rtl="0" algn="l">
              <a:lnSpc>
                <a:spcPct val="115700"/>
              </a:lnSpc>
              <a:spcBef>
                <a:spcPts val="0"/>
              </a:spcBef>
              <a:spcAft>
                <a:spcPts val="0"/>
              </a:spcAft>
              <a:buClr>
                <a:srgbClr val="3891A7"/>
              </a:buClr>
              <a:buSzPts val="2550"/>
              <a:buFont typeface="Noto Sans Symbols"/>
              <a:buChar char="⚫"/>
            </a:pPr>
            <a:r>
              <a:rPr lang="en-US" sz="3200">
                <a:solidFill>
                  <a:schemeClr val="dk1"/>
                </a:solidFill>
                <a:latin typeface="Gill Sans"/>
                <a:ea typeface="Gill Sans"/>
                <a:cs typeface="Gill Sans"/>
                <a:sym typeface="Gill Sans"/>
              </a:rPr>
              <a:t>Queue can be of four types:  o Simple Queue</a:t>
            </a:r>
            <a:endParaRPr sz="3200">
              <a:solidFill>
                <a:schemeClr val="dk1"/>
              </a:solidFill>
              <a:latin typeface="Gill Sans"/>
              <a:ea typeface="Gill Sans"/>
              <a:cs typeface="Gill Sans"/>
              <a:sym typeface="Gill Sans"/>
            </a:endParaRPr>
          </a:p>
          <a:p>
            <a:pPr indent="-337185" lvl="1" marL="632460" marR="0" rtl="0" algn="l">
              <a:lnSpc>
                <a:spcPct val="100000"/>
              </a:lnSpc>
              <a:spcBef>
                <a:spcPts val="600"/>
              </a:spcBef>
              <a:spcAft>
                <a:spcPts val="0"/>
              </a:spcAft>
              <a:buClr>
                <a:schemeClr val="dk1"/>
              </a:buClr>
              <a:buSzPts val="3200"/>
              <a:buFont typeface="Gill Sans"/>
              <a:buChar char="o"/>
            </a:pPr>
            <a:r>
              <a:rPr b="0" i="0" lang="en-US" sz="3200" u="none" cap="none" strike="noStrike">
                <a:solidFill>
                  <a:schemeClr val="dk1"/>
                </a:solidFill>
                <a:latin typeface="Gill Sans"/>
                <a:ea typeface="Gill Sans"/>
                <a:cs typeface="Gill Sans"/>
                <a:sym typeface="Gill Sans"/>
              </a:rPr>
              <a:t>Circular Queue</a:t>
            </a:r>
            <a:endParaRPr b="0" i="0" sz="3200" u="none" cap="none" strike="noStrike">
              <a:solidFill>
                <a:schemeClr val="dk1"/>
              </a:solidFill>
              <a:latin typeface="Gill Sans"/>
              <a:ea typeface="Gill Sans"/>
              <a:cs typeface="Gill Sans"/>
              <a:sym typeface="Gill Sans"/>
            </a:endParaRPr>
          </a:p>
          <a:p>
            <a:pPr indent="-337185" lvl="1" marL="632460" marR="0" rtl="0" algn="l">
              <a:lnSpc>
                <a:spcPct val="100000"/>
              </a:lnSpc>
              <a:spcBef>
                <a:spcPts val="605"/>
              </a:spcBef>
              <a:spcAft>
                <a:spcPts val="0"/>
              </a:spcAft>
              <a:buClr>
                <a:schemeClr val="dk1"/>
              </a:buClr>
              <a:buSzPts val="3200"/>
              <a:buFont typeface="Gill Sans"/>
              <a:buChar char="o"/>
            </a:pPr>
            <a:r>
              <a:rPr b="0" i="0" lang="en-US" sz="3200" u="none" cap="none" strike="noStrike">
                <a:solidFill>
                  <a:schemeClr val="dk1"/>
                </a:solidFill>
                <a:latin typeface="Gill Sans"/>
                <a:ea typeface="Gill Sans"/>
                <a:cs typeface="Gill Sans"/>
                <a:sym typeface="Gill Sans"/>
              </a:rPr>
              <a:t>Priority Queue</a:t>
            </a:r>
            <a:endParaRPr b="0" i="0" sz="3200" u="none" cap="none" strike="noStrike">
              <a:solidFill>
                <a:schemeClr val="dk1"/>
              </a:solidFill>
              <a:latin typeface="Gill Sans"/>
              <a:ea typeface="Gill Sans"/>
              <a:cs typeface="Gill Sans"/>
              <a:sym typeface="Gill Sans"/>
            </a:endParaRPr>
          </a:p>
          <a:p>
            <a:pPr indent="-337185" lvl="1" marL="632460" marR="0" rtl="0" algn="l">
              <a:lnSpc>
                <a:spcPct val="100000"/>
              </a:lnSpc>
              <a:spcBef>
                <a:spcPts val="600"/>
              </a:spcBef>
              <a:spcAft>
                <a:spcPts val="0"/>
              </a:spcAft>
              <a:buClr>
                <a:schemeClr val="dk1"/>
              </a:buClr>
              <a:buSzPts val="3200"/>
              <a:buFont typeface="Gill Sans"/>
              <a:buChar char="o"/>
            </a:pPr>
            <a:r>
              <a:rPr b="0" i="0" lang="en-US" sz="3200" u="none" cap="none" strike="noStrike">
                <a:solidFill>
                  <a:schemeClr val="dk1"/>
                </a:solidFill>
                <a:latin typeface="Gill Sans"/>
                <a:ea typeface="Gill Sans"/>
                <a:cs typeface="Gill Sans"/>
                <a:sym typeface="Gill Sans"/>
              </a:rPr>
              <a:t>De-queue ( Double Ended Queue)</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3"/>
          <p:cNvSpPr/>
          <p:nvPr/>
        </p:nvSpPr>
        <p:spPr>
          <a:xfrm>
            <a:off x="1158239" y="335279"/>
            <a:ext cx="4371594"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23" name="Google Shape;223;p13"/>
          <p:cNvSpPr txBox="1"/>
          <p:nvPr>
            <p:ph type="title"/>
          </p:nvPr>
        </p:nvSpPr>
        <p:spPr>
          <a:xfrm>
            <a:off x="1514347" y="476441"/>
            <a:ext cx="3663950" cy="689291"/>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400"/>
              <a:buFont typeface="Libre Franklin"/>
              <a:buNone/>
            </a:pPr>
            <a:r>
              <a:rPr b="1" lang="en-US" sz="4400"/>
              <a:t>Simple   Queue</a:t>
            </a:r>
            <a:endParaRPr b="1" sz="4400"/>
          </a:p>
        </p:txBody>
      </p:sp>
      <p:sp>
        <p:nvSpPr>
          <p:cNvPr id="224" name="Google Shape;224;p13"/>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225" name="Google Shape;225;p13"/>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26" name="Google Shape;226;p13"/>
          <p:cNvSpPr txBox="1"/>
          <p:nvPr/>
        </p:nvSpPr>
        <p:spPr>
          <a:xfrm>
            <a:off x="1304289" y="1469517"/>
            <a:ext cx="7520940" cy="1487805"/>
          </a:xfrm>
          <a:prstGeom prst="rect">
            <a:avLst/>
          </a:prstGeom>
          <a:noFill/>
          <a:ln>
            <a:noFill/>
          </a:ln>
        </p:spPr>
        <p:txBody>
          <a:bodyPr anchorCtr="0" anchor="t" bIns="0" lIns="0" spcFirstLastPara="1" rIns="0" wrap="square" tIns="11425">
            <a:spAutoFit/>
          </a:bodyPr>
          <a:lstStyle/>
          <a:p>
            <a:pPr indent="-283844" lvl="0" marL="295910" marR="5080"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Simple Queue: In simple queue insertion  occurs at the rear end of the list and deletion  occurs at the front end of the list.</a:t>
            </a:r>
            <a:endParaRPr sz="3200">
              <a:solidFill>
                <a:schemeClr val="dk1"/>
              </a:solidFill>
              <a:latin typeface="Times New Roman"/>
              <a:ea typeface="Times New Roman"/>
              <a:cs typeface="Times New Roman"/>
              <a:sym typeface="Times New Roman"/>
            </a:endParaRPr>
          </a:p>
        </p:txBody>
      </p:sp>
      <p:sp>
        <p:nvSpPr>
          <p:cNvPr id="227" name="Google Shape;227;p13"/>
          <p:cNvSpPr/>
          <p:nvPr/>
        </p:nvSpPr>
        <p:spPr>
          <a:xfrm>
            <a:off x="2429255" y="3642359"/>
            <a:ext cx="4657344" cy="17861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4"/>
          <p:cNvSpPr/>
          <p:nvPr/>
        </p:nvSpPr>
        <p:spPr>
          <a:xfrm>
            <a:off x="1158239" y="335279"/>
            <a:ext cx="4673346"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33" name="Google Shape;233;p14"/>
          <p:cNvSpPr txBox="1"/>
          <p:nvPr>
            <p:ph type="title"/>
          </p:nvPr>
        </p:nvSpPr>
        <p:spPr>
          <a:xfrm>
            <a:off x="1514347" y="414885"/>
            <a:ext cx="3966210" cy="750847"/>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800"/>
              <a:buFont typeface="Libre Franklin"/>
              <a:buNone/>
            </a:pPr>
            <a:r>
              <a:rPr b="1" lang="en-US" sz="4800"/>
              <a:t>Circular  Queue</a:t>
            </a:r>
            <a:endParaRPr b="1" sz="4800"/>
          </a:p>
        </p:txBody>
      </p:sp>
      <p:sp>
        <p:nvSpPr>
          <p:cNvPr id="234" name="Google Shape;234;p14"/>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235" name="Google Shape;235;p14"/>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36" name="Google Shape;236;p14"/>
          <p:cNvSpPr txBox="1"/>
          <p:nvPr/>
        </p:nvSpPr>
        <p:spPr>
          <a:xfrm>
            <a:off x="1304289" y="1469517"/>
            <a:ext cx="7714615" cy="1487805"/>
          </a:xfrm>
          <a:prstGeom prst="rect">
            <a:avLst/>
          </a:prstGeom>
          <a:noFill/>
          <a:ln>
            <a:noFill/>
          </a:ln>
        </p:spPr>
        <p:txBody>
          <a:bodyPr anchorCtr="0" anchor="t" bIns="0" lIns="0" spcFirstLastPara="1" rIns="0" wrap="square" tIns="11425">
            <a:spAutoFit/>
          </a:bodyPr>
          <a:lstStyle/>
          <a:p>
            <a:pPr indent="-283844" lvl="0" marL="295910" marR="5080"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Circular Queue: A circular queue is a queue  in which all nodes are treated as circular such  that the last node follows the first node.</a:t>
            </a:r>
            <a:endParaRPr sz="3200">
              <a:solidFill>
                <a:schemeClr val="dk1"/>
              </a:solidFill>
              <a:latin typeface="Times New Roman"/>
              <a:ea typeface="Times New Roman"/>
              <a:cs typeface="Times New Roman"/>
              <a:sym typeface="Times New Roman"/>
            </a:endParaRPr>
          </a:p>
        </p:txBody>
      </p:sp>
      <p:sp>
        <p:nvSpPr>
          <p:cNvPr id="237" name="Google Shape;237;p14"/>
          <p:cNvSpPr/>
          <p:nvPr/>
        </p:nvSpPr>
        <p:spPr>
          <a:xfrm>
            <a:off x="3215639" y="3072383"/>
            <a:ext cx="2932176" cy="25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5"/>
          <p:cNvSpPr/>
          <p:nvPr/>
        </p:nvSpPr>
        <p:spPr>
          <a:xfrm>
            <a:off x="1158239" y="335279"/>
            <a:ext cx="4566666"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43" name="Google Shape;243;p15"/>
          <p:cNvSpPr txBox="1"/>
          <p:nvPr>
            <p:ph type="title"/>
          </p:nvPr>
        </p:nvSpPr>
        <p:spPr>
          <a:xfrm>
            <a:off x="1514347" y="414885"/>
            <a:ext cx="3860165" cy="750847"/>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800"/>
              <a:buFont typeface="Libre Franklin"/>
              <a:buNone/>
            </a:pPr>
            <a:r>
              <a:rPr b="1" lang="en-US" sz="4800"/>
              <a:t>Priority  Queue</a:t>
            </a:r>
            <a:endParaRPr b="1" sz="4800"/>
          </a:p>
        </p:txBody>
      </p:sp>
      <p:sp>
        <p:nvSpPr>
          <p:cNvPr id="244" name="Google Shape;244;p15"/>
          <p:cNvSpPr txBox="1"/>
          <p:nvPr>
            <p:ph idx="11" type="ftr"/>
          </p:nvPr>
        </p:nvSpPr>
        <p:spPr>
          <a:xfrm>
            <a:off x="609600" y="6265330"/>
            <a:ext cx="3962400" cy="456535"/>
          </a:xfrm>
          <a:prstGeom prst="rect">
            <a:avLst/>
          </a:prstGeom>
          <a:noFill/>
          <a:ln>
            <a:noFill/>
          </a:ln>
        </p:spPr>
        <p:txBody>
          <a:bodyPr anchorCtr="0" anchor="ctr" bIns="0" lIns="0" spcFirstLastPara="1" rIns="0" wrap="square" tIns="12700">
            <a:spAutoFit/>
          </a:bodyPr>
          <a:lstStyle/>
          <a:p>
            <a:pPr indent="0" lvl="0" marL="12700" rtl="0" algn="l">
              <a:spcBef>
                <a:spcPts val="0"/>
              </a:spcBef>
              <a:spcAft>
                <a:spcPts val="0"/>
              </a:spcAft>
              <a:buNone/>
            </a:pPr>
            <a:r>
              <a:rPr lang="en-US">
                <a:solidFill>
                  <a:schemeClr val="lt1"/>
                </a:solidFill>
              </a:rPr>
              <a:t>Prof. K. Ad</a:t>
            </a:r>
            <a:endParaRPr/>
          </a:p>
          <a:p>
            <a:pPr indent="0" lvl="0" marL="12700" rtl="0" algn="l">
              <a:lnSpc>
                <a:spcPct val="100000"/>
              </a:lnSpc>
              <a:spcBef>
                <a:spcPts val="100"/>
              </a:spcBef>
              <a:spcAft>
                <a:spcPts val="0"/>
              </a:spcAft>
              <a:buNone/>
            </a:pPr>
            <a:r>
              <a:t/>
            </a:r>
            <a:endParaRPr/>
          </a:p>
        </p:txBody>
      </p:sp>
      <p:sp>
        <p:nvSpPr>
          <p:cNvPr id="245" name="Google Shape;245;p15"/>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46" name="Google Shape;246;p15"/>
          <p:cNvSpPr txBox="1"/>
          <p:nvPr/>
        </p:nvSpPr>
        <p:spPr>
          <a:xfrm>
            <a:off x="1161389" y="1236091"/>
            <a:ext cx="7267575" cy="2463800"/>
          </a:xfrm>
          <a:prstGeom prst="rect">
            <a:avLst/>
          </a:prstGeom>
          <a:noFill/>
          <a:ln>
            <a:noFill/>
          </a:ln>
        </p:spPr>
        <p:txBody>
          <a:bodyPr anchorCtr="0" anchor="t" bIns="0" lIns="0" spcFirstLastPara="1" rIns="0" wrap="square" tIns="11425">
            <a:spAutoFit/>
          </a:bodyPr>
          <a:lstStyle/>
          <a:p>
            <a:pPr indent="-283844" lvl="0" marL="295910" marR="5080" rtl="0" algn="just">
              <a:lnSpc>
                <a:spcPct val="100000"/>
              </a:lnSpc>
              <a:spcBef>
                <a:spcPts val="0"/>
              </a:spcBef>
              <a:spcAft>
                <a:spcPts val="0"/>
              </a:spcAft>
              <a:buClr>
                <a:srgbClr val="3891A7"/>
              </a:buClr>
              <a:buSzPts val="2550"/>
              <a:buFont typeface="Noto Sans Symbols"/>
              <a:buChar char="⚫"/>
            </a:pPr>
            <a:r>
              <a:rPr b="1" lang="en-US" sz="3200">
                <a:solidFill>
                  <a:schemeClr val="dk1"/>
                </a:solidFill>
                <a:latin typeface="Times New Roman"/>
                <a:ea typeface="Times New Roman"/>
                <a:cs typeface="Times New Roman"/>
                <a:sym typeface="Times New Roman"/>
              </a:rPr>
              <a:t>A priority queue is a </a:t>
            </a:r>
            <a:r>
              <a:rPr lang="en-US" sz="3200">
                <a:solidFill>
                  <a:schemeClr val="dk1"/>
                </a:solidFill>
                <a:latin typeface="Times New Roman"/>
                <a:ea typeface="Times New Roman"/>
                <a:cs typeface="Times New Roman"/>
                <a:sym typeface="Times New Roman"/>
              </a:rPr>
              <a:t>queue that contains  items that have some present priority. An  element can be inserted or removed from  any position depending upon some  priority.</a:t>
            </a:r>
            <a:endParaRPr sz="3200">
              <a:solidFill>
                <a:schemeClr val="dk1"/>
              </a:solidFill>
              <a:latin typeface="Times New Roman"/>
              <a:ea typeface="Times New Roman"/>
              <a:cs typeface="Times New Roman"/>
              <a:sym typeface="Times New Roman"/>
            </a:endParaRPr>
          </a:p>
        </p:txBody>
      </p:sp>
      <p:sp>
        <p:nvSpPr>
          <p:cNvPr id="247" name="Google Shape;247;p15"/>
          <p:cNvSpPr/>
          <p:nvPr/>
        </p:nvSpPr>
        <p:spPr>
          <a:xfrm>
            <a:off x="3499103" y="3532632"/>
            <a:ext cx="3401567" cy="284683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6"/>
          <p:cNvSpPr/>
          <p:nvPr/>
        </p:nvSpPr>
        <p:spPr>
          <a:xfrm>
            <a:off x="1158239" y="335279"/>
            <a:ext cx="4901946"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53" name="Google Shape;253;p16"/>
          <p:cNvSpPr txBox="1"/>
          <p:nvPr>
            <p:ph type="title"/>
          </p:nvPr>
        </p:nvSpPr>
        <p:spPr>
          <a:xfrm>
            <a:off x="1514347" y="485012"/>
            <a:ext cx="4194810" cy="6807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Libre Franklin"/>
              <a:buNone/>
            </a:pPr>
            <a:r>
              <a:rPr b="1" lang="en-US" sz="4300"/>
              <a:t>Dequeue    Queue</a:t>
            </a:r>
            <a:endParaRPr b="1" sz="4300"/>
          </a:p>
        </p:txBody>
      </p:sp>
      <p:sp>
        <p:nvSpPr>
          <p:cNvPr id="254" name="Google Shape;254;p16"/>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255" name="Google Shape;255;p16"/>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56" name="Google Shape;256;p16"/>
          <p:cNvSpPr txBox="1"/>
          <p:nvPr/>
        </p:nvSpPr>
        <p:spPr>
          <a:xfrm>
            <a:off x="1233017" y="1307033"/>
            <a:ext cx="6978650" cy="1000760"/>
          </a:xfrm>
          <a:prstGeom prst="rect">
            <a:avLst/>
          </a:prstGeom>
          <a:noFill/>
          <a:ln>
            <a:noFill/>
          </a:ln>
        </p:spPr>
        <p:txBody>
          <a:bodyPr anchorCtr="0" anchor="t" bIns="0" lIns="0" spcFirstLastPara="1" rIns="0" wrap="square" tIns="12050">
            <a:spAutoFit/>
          </a:bodyPr>
          <a:lstStyle/>
          <a:p>
            <a:pPr indent="-283844" lvl="0" marL="295910" marR="5080"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Dequeue: It is a queue in which insertion  and deletion takes place at the both ends.</a:t>
            </a:r>
            <a:endParaRPr sz="3200">
              <a:solidFill>
                <a:schemeClr val="dk1"/>
              </a:solidFill>
              <a:latin typeface="Times New Roman"/>
              <a:ea typeface="Times New Roman"/>
              <a:cs typeface="Times New Roman"/>
              <a:sym typeface="Times New Roman"/>
            </a:endParaRPr>
          </a:p>
        </p:txBody>
      </p:sp>
      <p:sp>
        <p:nvSpPr>
          <p:cNvPr id="257" name="Google Shape;257;p16"/>
          <p:cNvSpPr/>
          <p:nvPr/>
        </p:nvSpPr>
        <p:spPr>
          <a:xfrm>
            <a:off x="2356104" y="2715767"/>
            <a:ext cx="5181600" cy="22128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17"/>
          <p:cNvSpPr/>
          <p:nvPr/>
        </p:nvSpPr>
        <p:spPr>
          <a:xfrm>
            <a:off x="1158239" y="335279"/>
            <a:ext cx="6273546"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63" name="Google Shape;263;p17"/>
          <p:cNvSpPr txBox="1"/>
          <p:nvPr>
            <p:ph type="title"/>
          </p:nvPr>
        </p:nvSpPr>
        <p:spPr>
          <a:xfrm>
            <a:off x="1514347" y="476441"/>
            <a:ext cx="5565140" cy="689291"/>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400"/>
              <a:buFont typeface="Libre Franklin"/>
              <a:buNone/>
            </a:pPr>
            <a:r>
              <a:rPr b="1" lang="en-US" sz="4400"/>
              <a:t>Operation    on Queues</a:t>
            </a:r>
            <a:endParaRPr b="1" sz="4400"/>
          </a:p>
        </p:txBody>
      </p:sp>
      <p:sp>
        <p:nvSpPr>
          <p:cNvPr id="264" name="Google Shape;264;p17"/>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265" name="Google Shape;265;p17"/>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266" name="Google Shape;266;p17"/>
          <p:cNvSpPr txBox="1"/>
          <p:nvPr/>
        </p:nvSpPr>
        <p:spPr>
          <a:xfrm>
            <a:off x="1161389" y="1307033"/>
            <a:ext cx="7525384" cy="5056505"/>
          </a:xfrm>
          <a:prstGeom prst="rect">
            <a:avLst/>
          </a:prstGeom>
          <a:noFill/>
          <a:ln>
            <a:noFill/>
          </a:ln>
        </p:spPr>
        <p:txBody>
          <a:bodyPr anchorCtr="0" anchor="t" bIns="0" lIns="0" spcFirstLastPara="1" rIns="0" wrap="square" tIns="12050">
            <a:spAutoFit/>
          </a:bodyPr>
          <a:lstStyle/>
          <a:p>
            <a:pPr indent="-283844" lvl="0" marL="295910" marR="989964" rtl="0" algn="l">
              <a:lnSpc>
                <a:spcPct val="100000"/>
              </a:lnSpc>
              <a:spcBef>
                <a:spcPts val="0"/>
              </a:spcBef>
              <a:spcAft>
                <a:spcPts val="0"/>
              </a:spcAft>
              <a:buClr>
                <a:srgbClr val="3891A7"/>
              </a:buClr>
              <a:buSzPts val="2450"/>
              <a:buFont typeface="Noto Sans Symbols"/>
              <a:buChar char="⚫"/>
            </a:pPr>
            <a:r>
              <a:rPr b="1" lang="en-US" sz="3100">
                <a:solidFill>
                  <a:schemeClr val="dk1"/>
                </a:solidFill>
                <a:latin typeface="Times New Roman"/>
                <a:ea typeface="Times New Roman"/>
                <a:cs typeface="Times New Roman"/>
                <a:sym typeface="Times New Roman"/>
              </a:rPr>
              <a:t>Queue( ): </a:t>
            </a:r>
            <a:r>
              <a:rPr lang="en-US" sz="3100">
                <a:solidFill>
                  <a:schemeClr val="dk1"/>
                </a:solidFill>
                <a:latin typeface="Times New Roman"/>
                <a:ea typeface="Times New Roman"/>
                <a:cs typeface="Times New Roman"/>
                <a:sym typeface="Times New Roman"/>
              </a:rPr>
              <a:t>It creates a new queue that is  empty.</a:t>
            </a:r>
            <a:endParaRPr sz="3100">
              <a:solidFill>
                <a:schemeClr val="dk1"/>
              </a:solidFill>
              <a:latin typeface="Times New Roman"/>
              <a:ea typeface="Times New Roman"/>
              <a:cs typeface="Times New Roman"/>
              <a:sym typeface="Times New Roman"/>
            </a:endParaRPr>
          </a:p>
          <a:p>
            <a:pPr indent="-283844" lvl="0" marL="295910" marR="5080" rtl="0" algn="l">
              <a:lnSpc>
                <a:spcPct val="100000"/>
              </a:lnSpc>
              <a:spcBef>
                <a:spcPts val="605"/>
              </a:spcBef>
              <a:spcAft>
                <a:spcPts val="0"/>
              </a:spcAft>
              <a:buClr>
                <a:srgbClr val="3891A7"/>
              </a:buClr>
              <a:buSzPts val="2450"/>
              <a:buFont typeface="Noto Sans Symbols"/>
              <a:buChar char="⚫"/>
            </a:pPr>
            <a:r>
              <a:rPr b="1" lang="en-US" sz="3100">
                <a:solidFill>
                  <a:schemeClr val="dk1"/>
                </a:solidFill>
                <a:latin typeface="Times New Roman"/>
                <a:ea typeface="Times New Roman"/>
                <a:cs typeface="Times New Roman"/>
                <a:sym typeface="Times New Roman"/>
              </a:rPr>
              <a:t>enqueue(item): </a:t>
            </a:r>
            <a:r>
              <a:rPr lang="en-US" sz="3100">
                <a:solidFill>
                  <a:schemeClr val="dk1"/>
                </a:solidFill>
                <a:latin typeface="Times New Roman"/>
                <a:ea typeface="Times New Roman"/>
                <a:cs typeface="Times New Roman"/>
                <a:sym typeface="Times New Roman"/>
              </a:rPr>
              <a:t>It adds a new item to the rear  of the queue.</a:t>
            </a:r>
            <a:endParaRPr sz="3100">
              <a:solidFill>
                <a:schemeClr val="dk1"/>
              </a:solidFill>
              <a:latin typeface="Times New Roman"/>
              <a:ea typeface="Times New Roman"/>
              <a:cs typeface="Times New Roman"/>
              <a:sym typeface="Times New Roman"/>
            </a:endParaRPr>
          </a:p>
          <a:p>
            <a:pPr indent="-283844" lvl="0" marL="295910" marR="453390" rtl="0" algn="l">
              <a:lnSpc>
                <a:spcPct val="100000"/>
              </a:lnSpc>
              <a:spcBef>
                <a:spcPts val="605"/>
              </a:spcBef>
              <a:spcAft>
                <a:spcPts val="0"/>
              </a:spcAft>
              <a:buClr>
                <a:srgbClr val="3891A7"/>
              </a:buClr>
              <a:buSzPts val="2450"/>
              <a:buFont typeface="Noto Sans Symbols"/>
              <a:buChar char="⚫"/>
            </a:pPr>
            <a:r>
              <a:rPr b="1" lang="en-US" sz="3100">
                <a:solidFill>
                  <a:schemeClr val="dk1"/>
                </a:solidFill>
                <a:latin typeface="Times New Roman"/>
                <a:ea typeface="Times New Roman"/>
                <a:cs typeface="Times New Roman"/>
                <a:sym typeface="Times New Roman"/>
              </a:rPr>
              <a:t>dequeue( ): </a:t>
            </a:r>
            <a:r>
              <a:rPr lang="en-US" sz="3100">
                <a:solidFill>
                  <a:schemeClr val="dk1"/>
                </a:solidFill>
                <a:latin typeface="Times New Roman"/>
                <a:ea typeface="Times New Roman"/>
                <a:cs typeface="Times New Roman"/>
                <a:sym typeface="Times New Roman"/>
              </a:rPr>
              <a:t>It removes the front item from  the queue.</a:t>
            </a:r>
            <a:endParaRPr sz="3100">
              <a:solidFill>
                <a:schemeClr val="dk1"/>
              </a:solidFill>
              <a:latin typeface="Times New Roman"/>
              <a:ea typeface="Times New Roman"/>
              <a:cs typeface="Times New Roman"/>
              <a:sym typeface="Times New Roman"/>
            </a:endParaRPr>
          </a:p>
          <a:p>
            <a:pPr indent="-283844" lvl="0" marL="295910" marR="194945" rtl="0" algn="l">
              <a:lnSpc>
                <a:spcPct val="100000"/>
              </a:lnSpc>
              <a:spcBef>
                <a:spcPts val="600"/>
              </a:spcBef>
              <a:spcAft>
                <a:spcPts val="0"/>
              </a:spcAft>
              <a:buClr>
                <a:srgbClr val="3891A7"/>
              </a:buClr>
              <a:buSzPts val="2450"/>
              <a:buFont typeface="Noto Sans Symbols"/>
              <a:buChar char="⚫"/>
            </a:pPr>
            <a:r>
              <a:rPr b="1" lang="en-US" sz="3100">
                <a:solidFill>
                  <a:schemeClr val="dk1"/>
                </a:solidFill>
                <a:latin typeface="Times New Roman"/>
                <a:ea typeface="Times New Roman"/>
                <a:cs typeface="Times New Roman"/>
                <a:sym typeface="Times New Roman"/>
              </a:rPr>
              <a:t>isEmpty( ): </a:t>
            </a:r>
            <a:r>
              <a:rPr lang="en-US" sz="3100">
                <a:solidFill>
                  <a:schemeClr val="dk1"/>
                </a:solidFill>
                <a:latin typeface="Times New Roman"/>
                <a:ea typeface="Times New Roman"/>
                <a:cs typeface="Times New Roman"/>
                <a:sym typeface="Times New Roman"/>
              </a:rPr>
              <a:t>It tests to see whether the queue  is empty.</a:t>
            </a:r>
            <a:endParaRPr sz="3100">
              <a:solidFill>
                <a:schemeClr val="dk1"/>
              </a:solidFill>
              <a:latin typeface="Times New Roman"/>
              <a:ea typeface="Times New Roman"/>
              <a:cs typeface="Times New Roman"/>
              <a:sym typeface="Times New Roman"/>
            </a:endParaRPr>
          </a:p>
          <a:p>
            <a:pPr indent="-283844" lvl="0" marL="295910" marR="339090" rtl="0" algn="l">
              <a:lnSpc>
                <a:spcPct val="100000"/>
              </a:lnSpc>
              <a:spcBef>
                <a:spcPts val="605"/>
              </a:spcBef>
              <a:spcAft>
                <a:spcPts val="0"/>
              </a:spcAft>
              <a:buClr>
                <a:srgbClr val="3891A7"/>
              </a:buClr>
              <a:buSzPts val="2450"/>
              <a:buFont typeface="Noto Sans Symbols"/>
              <a:buChar char="⚫"/>
            </a:pPr>
            <a:r>
              <a:rPr b="1" lang="en-US" sz="3100">
                <a:solidFill>
                  <a:schemeClr val="dk1"/>
                </a:solidFill>
                <a:latin typeface="Times New Roman"/>
                <a:ea typeface="Times New Roman"/>
                <a:cs typeface="Times New Roman"/>
                <a:sym typeface="Times New Roman"/>
              </a:rPr>
              <a:t>size( ): </a:t>
            </a:r>
            <a:r>
              <a:rPr lang="en-US" sz="3100">
                <a:solidFill>
                  <a:schemeClr val="dk1"/>
                </a:solidFill>
                <a:latin typeface="Times New Roman"/>
                <a:ea typeface="Times New Roman"/>
                <a:cs typeface="Times New Roman"/>
                <a:sym typeface="Times New Roman"/>
              </a:rPr>
              <a:t>It returns the number of items in the  queue.</a:t>
            </a: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b="1" lang="en-US" sz="3600">
                <a:latin typeface="Times New Roman"/>
                <a:ea typeface="Times New Roman"/>
                <a:cs typeface="Times New Roman"/>
                <a:sym typeface="Times New Roman"/>
              </a:rPr>
              <a:t>Memory Representation of a queue  using array</a:t>
            </a:r>
            <a:endParaRPr sz="3600"/>
          </a:p>
        </p:txBody>
      </p:sp>
      <p:sp>
        <p:nvSpPr>
          <p:cNvPr id="272" name="Google Shape;272;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83844" lvl="0" marL="295910" marR="537210" rtl="0" algn="l">
              <a:spcBef>
                <a:spcPts val="0"/>
              </a:spcBef>
              <a:spcAft>
                <a:spcPts val="0"/>
              </a:spcAft>
              <a:buClr>
                <a:srgbClr val="3891A7"/>
              </a:buClr>
              <a:buSzPts val="1886"/>
              <a:buChar char="⚫"/>
            </a:pPr>
            <a:r>
              <a:rPr lang="en-US" sz="2400">
                <a:latin typeface="Times New Roman"/>
                <a:ea typeface="Times New Roman"/>
                <a:cs typeface="Times New Roman"/>
                <a:sym typeface="Times New Roman"/>
              </a:rPr>
              <a:t>Queue is represented in memory using linear  array.</a:t>
            </a:r>
            <a:endParaRPr sz="2400">
              <a:latin typeface="Times New Roman"/>
              <a:ea typeface="Times New Roman"/>
              <a:cs typeface="Times New Roman"/>
              <a:sym typeface="Times New Roman"/>
            </a:endParaRPr>
          </a:p>
          <a:p>
            <a:pPr indent="-283844" lvl="0" marL="295910" marR="596265" rtl="0" algn="l">
              <a:spcBef>
                <a:spcPts val="605"/>
              </a:spcBef>
              <a:spcAft>
                <a:spcPts val="0"/>
              </a:spcAft>
              <a:buClr>
                <a:srgbClr val="3891A7"/>
              </a:buClr>
              <a:buSzPts val="1886"/>
              <a:buChar char="⚫"/>
            </a:pPr>
            <a:r>
              <a:rPr lang="en-US" sz="2400">
                <a:latin typeface="Times New Roman"/>
                <a:ea typeface="Times New Roman"/>
                <a:cs typeface="Times New Roman"/>
                <a:sym typeface="Times New Roman"/>
              </a:rPr>
              <a:t>Let QUEUE is a array, two pointer variables  called FRONT and REAR are maintained.</a:t>
            </a:r>
            <a:endParaRPr sz="2400">
              <a:latin typeface="Times New Roman"/>
              <a:ea typeface="Times New Roman"/>
              <a:cs typeface="Times New Roman"/>
              <a:sym typeface="Times New Roman"/>
            </a:endParaRPr>
          </a:p>
          <a:p>
            <a:pPr indent="-283844" lvl="0" marL="295910" marR="5080" rtl="0" algn="l">
              <a:spcBef>
                <a:spcPts val="615"/>
              </a:spcBef>
              <a:spcAft>
                <a:spcPts val="0"/>
              </a:spcAft>
              <a:buClr>
                <a:srgbClr val="3891A7"/>
              </a:buClr>
              <a:buSzPts val="1583"/>
              <a:buChar char="⚫"/>
            </a:pPr>
            <a:r>
              <a:rPr lang="en-US" sz="2000">
                <a:latin typeface="Times New Roman"/>
                <a:ea typeface="Times New Roman"/>
                <a:cs typeface="Times New Roman"/>
                <a:sym typeface="Times New Roman"/>
              </a:rPr>
              <a:t>The pointer variable FRONT contains the location of the  element to be removed or deleted.</a:t>
            </a:r>
            <a:endParaRPr sz="2000">
              <a:latin typeface="Times New Roman"/>
              <a:ea typeface="Times New Roman"/>
              <a:cs typeface="Times New Roman"/>
              <a:sym typeface="Times New Roman"/>
            </a:endParaRPr>
          </a:p>
          <a:p>
            <a:pPr indent="-283844" lvl="0" marL="295910" rtl="0" algn="l">
              <a:spcBef>
                <a:spcPts val="605"/>
              </a:spcBef>
              <a:spcAft>
                <a:spcPts val="0"/>
              </a:spcAft>
              <a:buClr>
                <a:srgbClr val="3891A7"/>
              </a:buClr>
              <a:buSzPts val="1583"/>
              <a:buChar char="⚫"/>
            </a:pPr>
            <a:r>
              <a:rPr lang="en-US" sz="2000">
                <a:latin typeface="Times New Roman"/>
                <a:ea typeface="Times New Roman"/>
                <a:cs typeface="Times New Roman"/>
                <a:sym typeface="Times New Roman"/>
              </a:rPr>
              <a:t>The pointer variable REAR contains location of the last</a:t>
            </a:r>
            <a:endParaRPr/>
          </a:p>
          <a:p>
            <a:pPr indent="-274319" lvl="0" marL="295910" rtl="0" algn="l">
              <a:lnSpc>
                <a:spcPct val="100000"/>
              </a:lnSpc>
              <a:spcBef>
                <a:spcPts val="580"/>
              </a:spcBef>
              <a:spcAft>
                <a:spcPts val="0"/>
              </a:spcAft>
              <a:buSzPts val="1700"/>
              <a:buChar char="⚫"/>
            </a:pPr>
            <a:r>
              <a:rPr lang="en-US" sz="2000">
                <a:latin typeface="Times New Roman"/>
                <a:ea typeface="Times New Roman"/>
                <a:cs typeface="Times New Roman"/>
                <a:sym typeface="Times New Roman"/>
              </a:rPr>
              <a:t>element inserted.</a:t>
            </a:r>
            <a:endParaRPr sz="2000">
              <a:latin typeface="Times New Roman"/>
              <a:ea typeface="Times New Roman"/>
              <a:cs typeface="Times New Roman"/>
              <a:sym typeface="Times New Roman"/>
            </a:endParaRPr>
          </a:p>
          <a:p>
            <a:pPr indent="-283844" lvl="0" marL="295910" rtl="0" algn="l">
              <a:spcBef>
                <a:spcPts val="600"/>
              </a:spcBef>
              <a:spcAft>
                <a:spcPts val="0"/>
              </a:spcAft>
              <a:buClr>
                <a:srgbClr val="3891A7"/>
              </a:buClr>
              <a:buSzPts val="1583"/>
              <a:buChar char="⚫"/>
            </a:pPr>
            <a:r>
              <a:rPr lang="en-US" sz="2000">
                <a:latin typeface="Times New Roman"/>
                <a:ea typeface="Times New Roman"/>
                <a:cs typeface="Times New Roman"/>
                <a:sym typeface="Times New Roman"/>
              </a:rPr>
              <a:t>The condition FRONT = NULL indicates that queue is</a:t>
            </a:r>
            <a:endParaRPr/>
          </a:p>
          <a:p>
            <a:pPr indent="-274319" lvl="0" marL="295910" rtl="0" algn="l">
              <a:lnSpc>
                <a:spcPct val="100000"/>
              </a:lnSpc>
              <a:spcBef>
                <a:spcPts val="5"/>
              </a:spcBef>
              <a:spcAft>
                <a:spcPts val="0"/>
              </a:spcAft>
              <a:buSzPts val="1700"/>
              <a:buChar char="⚫"/>
            </a:pPr>
            <a:r>
              <a:rPr lang="en-US" sz="2000">
                <a:latin typeface="Times New Roman"/>
                <a:ea typeface="Times New Roman"/>
                <a:cs typeface="Times New Roman"/>
                <a:sym typeface="Times New Roman"/>
              </a:rPr>
              <a:t>empty.</a:t>
            </a:r>
            <a:endParaRPr sz="2000">
              <a:latin typeface="Times New Roman"/>
              <a:ea typeface="Times New Roman"/>
              <a:cs typeface="Times New Roman"/>
              <a:sym typeface="Times New Roman"/>
            </a:endParaRPr>
          </a:p>
          <a:p>
            <a:pPr indent="-283844" lvl="0" marL="295910" rtl="0" algn="l">
              <a:spcBef>
                <a:spcPts val="600"/>
              </a:spcBef>
              <a:spcAft>
                <a:spcPts val="0"/>
              </a:spcAft>
              <a:buClr>
                <a:srgbClr val="3891A7"/>
              </a:buClr>
              <a:buSzPts val="1583"/>
              <a:buChar char="⚫"/>
            </a:pPr>
            <a:r>
              <a:rPr lang="en-US" sz="2000">
                <a:latin typeface="Times New Roman"/>
                <a:ea typeface="Times New Roman"/>
                <a:cs typeface="Times New Roman"/>
                <a:sym typeface="Times New Roman"/>
              </a:rPr>
              <a:t>The condition REAR = N-1 indicates that queue is full.</a:t>
            </a:r>
            <a:endParaRPr sz="2000">
              <a:latin typeface="Times New Roman"/>
              <a:ea typeface="Times New Roman"/>
              <a:cs typeface="Times New Roman"/>
              <a:sym typeface="Times New Roman"/>
            </a:endParaRPr>
          </a:p>
          <a:p>
            <a:pPr indent="-133985" lvl="0" marL="274320" rtl="0" algn="l">
              <a:spcBef>
                <a:spcPts val="580"/>
              </a:spcBef>
              <a:spcAft>
                <a:spcPts val="0"/>
              </a:spcAft>
              <a:buSzPts val="221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Memory Representation of a queue  using array</a:t>
            </a:r>
            <a:endParaRPr sz="3600"/>
          </a:p>
        </p:txBody>
      </p:sp>
      <p:grpSp>
        <p:nvGrpSpPr>
          <p:cNvPr id="278" name="Google Shape;278;p19"/>
          <p:cNvGrpSpPr/>
          <p:nvPr/>
        </p:nvGrpSpPr>
        <p:grpSpPr>
          <a:xfrm>
            <a:off x="999744" y="1642872"/>
            <a:ext cx="7940038" cy="4047742"/>
            <a:chOff x="999744" y="1642872"/>
            <a:chExt cx="7940038" cy="4047742"/>
          </a:xfrm>
        </p:grpSpPr>
        <p:sp>
          <p:nvSpPr>
            <p:cNvPr id="279" name="Google Shape;279;p19"/>
            <p:cNvSpPr/>
            <p:nvPr/>
          </p:nvSpPr>
          <p:spPr>
            <a:xfrm>
              <a:off x="999744" y="1716024"/>
              <a:ext cx="3657600" cy="37856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80" name="Google Shape;280;p19"/>
            <p:cNvSpPr/>
            <p:nvPr/>
          </p:nvSpPr>
          <p:spPr>
            <a:xfrm>
              <a:off x="4928615" y="1642872"/>
              <a:ext cx="4011167" cy="2209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81" name="Google Shape;281;p19"/>
            <p:cNvSpPr/>
            <p:nvPr/>
          </p:nvSpPr>
          <p:spPr>
            <a:xfrm>
              <a:off x="4572000" y="4501895"/>
              <a:ext cx="4294632" cy="118871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
          <p:cNvSpPr/>
          <p:nvPr/>
        </p:nvSpPr>
        <p:spPr>
          <a:xfrm>
            <a:off x="1216152" y="280415"/>
            <a:ext cx="7578090" cy="1030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12" name="Google Shape;112;p2"/>
          <p:cNvSpPr txBox="1"/>
          <p:nvPr>
            <p:ph type="title"/>
          </p:nvPr>
        </p:nvSpPr>
        <p:spPr>
          <a:xfrm>
            <a:off x="1514347" y="407034"/>
            <a:ext cx="6978650" cy="5740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Clr>
                <a:schemeClr val="dk2"/>
              </a:buClr>
              <a:buSzPts val="3600"/>
              <a:buFont typeface="Times New Roman"/>
              <a:buNone/>
            </a:pPr>
            <a:r>
              <a:rPr b="1" lang="en-US" sz="3600">
                <a:latin typeface="Times New Roman"/>
                <a:ea typeface="Times New Roman"/>
                <a:cs typeface="Times New Roman"/>
                <a:sym typeface="Times New Roman"/>
              </a:rPr>
              <a:t>Representation of Stack in Memory</a:t>
            </a:r>
            <a:endParaRPr/>
          </a:p>
        </p:txBody>
      </p:sp>
      <p:sp>
        <p:nvSpPr>
          <p:cNvPr id="113" name="Google Shape;113;p2"/>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14" name="Google Shape;114;p2"/>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15" name="Google Shape;115;p2"/>
          <p:cNvSpPr txBox="1"/>
          <p:nvPr/>
        </p:nvSpPr>
        <p:spPr>
          <a:xfrm>
            <a:off x="1375917" y="1093088"/>
            <a:ext cx="7312025" cy="2692400"/>
          </a:xfrm>
          <a:prstGeom prst="rect">
            <a:avLst/>
          </a:prstGeom>
          <a:noFill/>
          <a:ln>
            <a:noFill/>
          </a:ln>
        </p:spPr>
        <p:txBody>
          <a:bodyPr anchorCtr="0" anchor="t" bIns="0" lIns="0" spcFirstLastPara="1" rIns="0" wrap="square" tIns="11425">
            <a:spAutoFit/>
          </a:bodyPr>
          <a:lstStyle/>
          <a:p>
            <a:pPr indent="-283844" lvl="0" marL="295910" marR="621030"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The stack can be implemented into two  ways:</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3891A7"/>
              </a:buClr>
              <a:buSzPts val="4350"/>
              <a:buFont typeface="Noto Sans Symbols"/>
              <a:buNone/>
            </a:pPr>
            <a:r>
              <a:t/>
            </a:r>
            <a:endParaRPr sz="4350">
              <a:solidFill>
                <a:schemeClr val="dk1"/>
              </a:solidFill>
              <a:latin typeface="Times New Roman"/>
              <a:ea typeface="Times New Roman"/>
              <a:cs typeface="Times New Roman"/>
              <a:sym typeface="Times New Roman"/>
            </a:endParaRPr>
          </a:p>
          <a:p>
            <a:pPr indent="-238760" lvl="1" marL="570230" marR="0" rtl="0" algn="l">
              <a:lnSpc>
                <a:spcPct val="100000"/>
              </a:lnSpc>
              <a:spcBef>
                <a:spcPts val="5"/>
              </a:spcBef>
              <a:spcAft>
                <a:spcPts val="0"/>
              </a:spcAft>
              <a:buClr>
                <a:srgbClr val="3891A7"/>
              </a:buClr>
              <a:buSzPts val="3200"/>
              <a:buFont typeface="Verdana"/>
              <a:buChar char="◦"/>
            </a:pPr>
            <a:r>
              <a:rPr b="0" i="0" lang="en-US" sz="3200" u="none" cap="none" strike="noStrike">
                <a:solidFill>
                  <a:schemeClr val="dk1"/>
                </a:solidFill>
                <a:latin typeface="Times New Roman"/>
                <a:ea typeface="Times New Roman"/>
                <a:cs typeface="Times New Roman"/>
                <a:sym typeface="Times New Roman"/>
              </a:rPr>
              <a:t>Using arrays (Static implementation)</a:t>
            </a:r>
            <a:endParaRPr b="0" i="0" sz="3200" u="none" cap="none" strike="noStrike">
              <a:solidFill>
                <a:schemeClr val="dk1"/>
              </a:solidFill>
              <a:latin typeface="Times New Roman"/>
              <a:ea typeface="Times New Roman"/>
              <a:cs typeface="Times New Roman"/>
              <a:sym typeface="Times New Roman"/>
            </a:endParaRPr>
          </a:p>
          <a:p>
            <a:pPr indent="-238760" lvl="1" marL="570230" marR="0" rtl="0" algn="l">
              <a:lnSpc>
                <a:spcPct val="100000"/>
              </a:lnSpc>
              <a:spcBef>
                <a:spcPts val="600"/>
              </a:spcBef>
              <a:spcAft>
                <a:spcPts val="0"/>
              </a:spcAft>
              <a:buClr>
                <a:srgbClr val="3891A7"/>
              </a:buClr>
              <a:buSzPts val="3200"/>
              <a:buFont typeface="Verdana"/>
              <a:buChar char="◦"/>
            </a:pPr>
            <a:r>
              <a:rPr b="0" i="0" lang="en-US" sz="3200" u="none" cap="none" strike="noStrike">
                <a:solidFill>
                  <a:schemeClr val="dk1"/>
                </a:solidFill>
                <a:latin typeface="Times New Roman"/>
                <a:ea typeface="Times New Roman"/>
                <a:cs typeface="Times New Roman"/>
                <a:sym typeface="Times New Roman"/>
              </a:rPr>
              <a:t>Using pointer (Dynamic implementation)</a:t>
            </a:r>
            <a:endParaRPr b="0" i="0" sz="3200" u="none" cap="none" strike="noStrike">
              <a:solidFill>
                <a:schemeClr val="dk1"/>
              </a:solidFill>
              <a:latin typeface="Times New Roman"/>
              <a:ea typeface="Times New Roman"/>
              <a:cs typeface="Times New Roman"/>
              <a:sym typeface="Times New Roman"/>
            </a:endParaRPr>
          </a:p>
        </p:txBody>
      </p:sp>
      <p:sp>
        <p:nvSpPr>
          <p:cNvPr id="116" name="Google Shape;116;p2"/>
          <p:cNvSpPr/>
          <p:nvPr/>
        </p:nvSpPr>
        <p:spPr>
          <a:xfrm>
            <a:off x="6288023" y="3858767"/>
            <a:ext cx="2627376" cy="228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17" name="Google Shape;117;p2"/>
          <p:cNvSpPr/>
          <p:nvPr/>
        </p:nvSpPr>
        <p:spPr>
          <a:xfrm>
            <a:off x="3499103" y="1572767"/>
            <a:ext cx="3310128" cy="10698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18" name="Google Shape;118;p2"/>
          <p:cNvSpPr/>
          <p:nvPr/>
        </p:nvSpPr>
        <p:spPr>
          <a:xfrm>
            <a:off x="1072896" y="4002023"/>
            <a:ext cx="5093208" cy="249936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Gill Sans"/>
              <a:buNone/>
            </a:pPr>
            <a:r>
              <a:rPr lang="en-US" sz="3600">
                <a:latin typeface="Gill Sans"/>
                <a:ea typeface="Gill Sans"/>
                <a:cs typeface="Gill Sans"/>
                <a:sym typeface="Gill Sans"/>
              </a:rPr>
              <a:t>Queue Insertion Operation  (ENQUEUE):</a:t>
            </a:r>
            <a:endParaRPr sz="3600"/>
          </a:p>
        </p:txBody>
      </p:sp>
      <p:sp>
        <p:nvSpPr>
          <p:cNvPr id="287" name="Google Shape;287;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83844" lvl="0" marL="295910" rtl="0" algn="l">
              <a:lnSpc>
                <a:spcPct val="80000"/>
              </a:lnSpc>
              <a:spcBef>
                <a:spcPts val="0"/>
              </a:spcBef>
              <a:spcAft>
                <a:spcPts val="0"/>
              </a:spcAft>
              <a:buClr>
                <a:srgbClr val="3891A7"/>
              </a:buClr>
              <a:buSzPts val="1309"/>
              <a:buChar char="⚫"/>
            </a:pPr>
            <a:r>
              <a:rPr lang="en-US" sz="1625"/>
              <a:t>ALGORITHM: ENQUEUE </a:t>
            </a:r>
            <a:r>
              <a:rPr lang="en-US" sz="1625">
                <a:latin typeface="Times New Roman"/>
                <a:ea typeface="Times New Roman"/>
                <a:cs typeface="Times New Roman"/>
                <a:sym typeface="Times New Roman"/>
              </a:rPr>
              <a:t>(</a:t>
            </a:r>
            <a:r>
              <a:rPr lang="en-US" sz="1625"/>
              <a:t>QUEUE, REAR, FRONT, ITEM</a:t>
            </a:r>
            <a:r>
              <a:rPr lang="en-US" sz="1625">
                <a:latin typeface="Times New Roman"/>
                <a:ea typeface="Times New Roman"/>
                <a:cs typeface="Times New Roman"/>
                <a:sym typeface="Times New Roman"/>
              </a:rPr>
              <a:t>)</a:t>
            </a:r>
            <a:endParaRPr/>
          </a:p>
          <a:p>
            <a:pPr indent="-274319" lvl="0" marL="295910" marR="508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QUEUE is the array with N elements. FRONT is the pointer that contains the  location of the element to be deleted and REAR contains the location of the  inserted element. ITEM is the element to be inserted.</a:t>
            </a:r>
            <a:endParaRPr/>
          </a:p>
          <a:p>
            <a:pPr indent="-832485" lvl="0" marL="844550" marR="3025140" rtl="0" algn="l">
              <a:lnSpc>
                <a:spcPct val="107899"/>
              </a:lnSpc>
              <a:spcBef>
                <a:spcPts val="580"/>
              </a:spcBef>
              <a:spcAft>
                <a:spcPts val="0"/>
              </a:spcAft>
              <a:buSzPts val="1381"/>
              <a:buChar char="⚫"/>
            </a:pPr>
            <a:r>
              <a:rPr lang="en-US" sz="1625">
                <a:latin typeface="Times New Roman"/>
                <a:ea typeface="Times New Roman"/>
                <a:cs typeface="Times New Roman"/>
                <a:sym typeface="Times New Roman"/>
              </a:rPr>
              <a:t>Step 1: if REAR = N-1 then [Check Overflow]  </a:t>
            </a:r>
            <a:endParaRPr sz="1625">
              <a:latin typeface="Times New Roman"/>
              <a:ea typeface="Times New Roman"/>
              <a:cs typeface="Times New Roman"/>
              <a:sym typeface="Times New Roman"/>
            </a:endParaRPr>
          </a:p>
          <a:p>
            <a:pPr indent="-832485" lvl="0" marL="844550" marR="3025140" rtl="0" algn="l">
              <a:lnSpc>
                <a:spcPct val="107899"/>
              </a:lnSpc>
              <a:spcBef>
                <a:spcPts val="580"/>
              </a:spcBef>
              <a:spcAft>
                <a:spcPts val="0"/>
              </a:spcAft>
              <a:buSzPts val="1381"/>
              <a:buChar char="⚫"/>
            </a:pPr>
            <a:r>
              <a:rPr lang="en-US" sz="1625">
                <a:latin typeface="Times New Roman"/>
                <a:ea typeface="Times New Roman"/>
                <a:cs typeface="Times New Roman"/>
                <a:sym typeface="Times New Roman"/>
              </a:rPr>
              <a:t>PRINT “QUEUE is Full or Overflow”</a:t>
            </a:r>
            <a:endParaRPr/>
          </a:p>
          <a:p>
            <a:pPr indent="-274319" lvl="0" marL="844550" marR="5808345" rtl="0" algn="l">
              <a:lnSpc>
                <a:spcPct val="169846"/>
              </a:lnSpc>
              <a:spcBef>
                <a:spcPts val="195"/>
              </a:spcBef>
              <a:spcAft>
                <a:spcPts val="0"/>
              </a:spcAft>
              <a:buSzPts val="1381"/>
              <a:buChar char="⚫"/>
            </a:pPr>
            <a:r>
              <a:rPr lang="en-US" sz="1625">
                <a:latin typeface="Times New Roman"/>
                <a:ea typeface="Times New Roman"/>
                <a:cs typeface="Times New Roman"/>
                <a:sym typeface="Times New Roman"/>
              </a:rPr>
              <a:t>Exit  </a:t>
            </a:r>
            <a:endParaRPr sz="1625">
              <a:latin typeface="Times New Roman"/>
              <a:ea typeface="Times New Roman"/>
              <a:cs typeface="Times New Roman"/>
              <a:sym typeface="Times New Roman"/>
            </a:endParaRPr>
          </a:p>
          <a:p>
            <a:pPr indent="-274319" lvl="0" marL="844550" marR="5808345" rtl="0" algn="l">
              <a:lnSpc>
                <a:spcPct val="169846"/>
              </a:lnSpc>
              <a:spcBef>
                <a:spcPts val="195"/>
              </a:spcBef>
              <a:spcAft>
                <a:spcPts val="0"/>
              </a:spcAft>
              <a:buSzPts val="1381"/>
              <a:buChar char="⚫"/>
            </a:pPr>
            <a:r>
              <a:rPr lang="en-US" sz="1625">
                <a:latin typeface="Times New Roman"/>
                <a:ea typeface="Times New Roman"/>
                <a:cs typeface="Times New Roman"/>
                <a:sym typeface="Times New Roman"/>
              </a:rPr>
              <a:t>[End if]</a:t>
            </a:r>
            <a:endParaRPr/>
          </a:p>
          <a:p>
            <a:pPr indent="-832485" lvl="0" marL="844550" marR="1306830" rtl="0" algn="l">
              <a:lnSpc>
                <a:spcPct val="169846"/>
              </a:lnSpc>
              <a:spcBef>
                <a:spcPts val="580"/>
              </a:spcBef>
              <a:spcAft>
                <a:spcPts val="0"/>
              </a:spcAft>
              <a:buSzPts val="1381"/>
              <a:buChar char="⚫"/>
            </a:pPr>
            <a:r>
              <a:rPr lang="en-US" sz="1625">
                <a:latin typeface="Times New Roman"/>
                <a:ea typeface="Times New Roman"/>
                <a:cs typeface="Times New Roman"/>
                <a:sym typeface="Times New Roman"/>
              </a:rPr>
              <a:t>Step 2: if FRONT = NULL then [Check Whether Queue is empty]  FRONT = -1</a:t>
            </a:r>
            <a:endParaRPr/>
          </a:p>
          <a:p>
            <a:pPr indent="-274319" lvl="0" marL="844550" rtl="0" algn="l">
              <a:lnSpc>
                <a:spcPct val="80000"/>
              </a:lnSpc>
              <a:spcBef>
                <a:spcPts val="409"/>
              </a:spcBef>
              <a:spcAft>
                <a:spcPts val="0"/>
              </a:spcAft>
              <a:buSzPts val="1381"/>
              <a:buChar char="⚫"/>
            </a:pPr>
            <a:r>
              <a:rPr lang="en-US" sz="1625">
                <a:latin typeface="Times New Roman"/>
                <a:ea typeface="Times New Roman"/>
                <a:cs typeface="Times New Roman"/>
                <a:sym typeface="Times New Roman"/>
              </a:rPr>
              <a:t>REAR = -1</a:t>
            </a:r>
            <a:endParaRPr/>
          </a:p>
          <a:p>
            <a:pPr indent="-274319" lvl="0" marL="84455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else</a:t>
            </a:r>
            <a:endParaRPr/>
          </a:p>
          <a:p>
            <a:pPr indent="-274320" lvl="0" marL="274320" marR="1335405" rtl="0" algn="ctr">
              <a:lnSpc>
                <a:spcPct val="80000"/>
              </a:lnSpc>
              <a:spcBef>
                <a:spcPts val="605"/>
              </a:spcBef>
              <a:spcAft>
                <a:spcPts val="0"/>
              </a:spcAft>
              <a:buSzPts val="1381"/>
              <a:buChar char="⚫"/>
            </a:pPr>
            <a:r>
              <a:rPr lang="en-US" sz="1625">
                <a:latin typeface="Times New Roman"/>
                <a:ea typeface="Times New Roman"/>
                <a:cs typeface="Times New Roman"/>
                <a:sym typeface="Times New Roman"/>
              </a:rPr>
              <a:t>REAR = REAR + 1 [Increment REAR Pointer]</a:t>
            </a:r>
            <a:endParaRPr/>
          </a:p>
          <a:p>
            <a:pPr indent="-274320" lvl="0" marL="274320" marR="1288415" rtl="0" algn="ctr">
              <a:lnSpc>
                <a:spcPct val="80000"/>
              </a:lnSpc>
              <a:spcBef>
                <a:spcPts val="600"/>
              </a:spcBef>
              <a:spcAft>
                <a:spcPts val="0"/>
              </a:spcAft>
              <a:buSzPts val="1381"/>
              <a:buChar char="⚫"/>
            </a:pPr>
            <a:r>
              <a:rPr lang="en-US" sz="1625">
                <a:latin typeface="Times New Roman"/>
                <a:ea typeface="Times New Roman"/>
                <a:cs typeface="Times New Roman"/>
                <a:sym typeface="Times New Roman"/>
              </a:rPr>
              <a:t>Step 3: QUEUE[REAR] = ITEM [Copy ITEM to REAR position]</a:t>
            </a:r>
            <a:endParaRPr/>
          </a:p>
          <a:p>
            <a:pPr indent="-186610" lvl="0" marL="274320" rtl="0" algn="l">
              <a:lnSpc>
                <a:spcPct val="80000"/>
              </a:lnSpc>
              <a:spcBef>
                <a:spcPts val="580"/>
              </a:spcBef>
              <a:spcAft>
                <a:spcPts val="0"/>
              </a:spcAft>
              <a:buSzPts val="1381"/>
              <a:buNone/>
            </a:pPr>
            <a:r>
              <a:t/>
            </a:r>
            <a:endParaRPr sz="1625"/>
          </a:p>
        </p:txBody>
      </p:sp>
      <p:sp>
        <p:nvSpPr>
          <p:cNvPr id="288" name="Google Shape;288;p20"/>
          <p:cNvSpPr/>
          <p:nvPr/>
        </p:nvSpPr>
        <p:spPr>
          <a:xfrm>
            <a:off x="6428232" y="2929127"/>
            <a:ext cx="2069591" cy="569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89" name="Google Shape;289;p20"/>
          <p:cNvSpPr/>
          <p:nvPr/>
        </p:nvSpPr>
        <p:spPr>
          <a:xfrm>
            <a:off x="6501384" y="4428744"/>
            <a:ext cx="2057400" cy="60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90" name="Google Shape;290;p20"/>
          <p:cNvSpPr/>
          <p:nvPr/>
        </p:nvSpPr>
        <p:spPr>
          <a:xfrm>
            <a:off x="6509851" y="5021411"/>
            <a:ext cx="2057400" cy="56083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600"/>
              <a:t>Queue Deletion Operation  (DEQUEUE)</a:t>
            </a:r>
            <a:endParaRPr/>
          </a:p>
        </p:txBody>
      </p:sp>
      <p:sp>
        <p:nvSpPr>
          <p:cNvPr id="296" name="Google Shape;296;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2700" lvl="0" marL="12700" rtl="0" algn="l">
              <a:lnSpc>
                <a:spcPct val="80000"/>
              </a:lnSpc>
              <a:spcBef>
                <a:spcPts val="0"/>
              </a:spcBef>
              <a:spcAft>
                <a:spcPts val="0"/>
              </a:spcAft>
              <a:buSzPts val="1381"/>
              <a:buChar char="⚫"/>
            </a:pPr>
            <a:r>
              <a:rPr lang="en-US" sz="1625"/>
              <a:t>ALGORITHM: DEQUEUE </a:t>
            </a:r>
            <a:r>
              <a:rPr lang="en-US" sz="1625">
                <a:latin typeface="Times New Roman"/>
                <a:ea typeface="Times New Roman"/>
                <a:cs typeface="Times New Roman"/>
                <a:sym typeface="Times New Roman"/>
              </a:rPr>
              <a:t>(</a:t>
            </a:r>
            <a:r>
              <a:rPr lang="en-US" sz="1625"/>
              <a:t>QUEUE, REAR, FRONT, ITEM</a:t>
            </a:r>
            <a:r>
              <a:rPr lang="en-US" sz="1625">
                <a:latin typeface="Times New Roman"/>
                <a:ea typeface="Times New Roman"/>
                <a:cs typeface="Times New Roman"/>
                <a:sym typeface="Times New Roman"/>
              </a:rPr>
              <a:t>)</a:t>
            </a:r>
            <a:endParaRPr/>
          </a:p>
          <a:p>
            <a:pPr indent="-274319" lvl="0" marL="295910" marR="508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QUEUE is the array with N elements. FRONT is the pointer that contains the  location of the element to be deleted and REAR contains the location of the  inserted element. ITEM is the element to be inserted.</a:t>
            </a:r>
            <a:endParaRPr/>
          </a:p>
          <a:p>
            <a:pPr indent="-283844" lvl="0" marL="295910" marR="1306830" rtl="0" algn="l">
              <a:lnSpc>
                <a:spcPct val="107899"/>
              </a:lnSpc>
              <a:spcBef>
                <a:spcPts val="580"/>
              </a:spcBef>
              <a:spcAft>
                <a:spcPts val="0"/>
              </a:spcAft>
              <a:buSzPts val="1381"/>
              <a:buChar char="⚫"/>
            </a:pPr>
            <a:r>
              <a:rPr lang="en-US" sz="1625">
                <a:latin typeface="Times New Roman"/>
                <a:ea typeface="Times New Roman"/>
                <a:cs typeface="Times New Roman"/>
                <a:sym typeface="Times New Roman"/>
              </a:rPr>
              <a:t>Step 1: if FRONT = NULL then [Check Whether Queue is empty]  PRINT “QUEUE is Empty or Underflow”</a:t>
            </a:r>
            <a:endParaRPr/>
          </a:p>
          <a:p>
            <a:pPr indent="-274319" lvl="0" marL="295910" marR="6356985" rtl="0" algn="l">
              <a:lnSpc>
                <a:spcPct val="169846"/>
              </a:lnSpc>
              <a:spcBef>
                <a:spcPts val="195"/>
              </a:spcBef>
              <a:spcAft>
                <a:spcPts val="0"/>
              </a:spcAft>
              <a:buSzPts val="1381"/>
              <a:buChar char="⚫"/>
            </a:pPr>
            <a:r>
              <a:rPr lang="en-US" sz="1625">
                <a:latin typeface="Times New Roman"/>
                <a:ea typeface="Times New Roman"/>
                <a:cs typeface="Times New Roman"/>
                <a:sym typeface="Times New Roman"/>
              </a:rPr>
              <a:t>Exit  [End if]</a:t>
            </a:r>
            <a:endParaRPr/>
          </a:p>
          <a:p>
            <a:pPr indent="-12700" lvl="0" marL="12700" rtl="0" algn="l">
              <a:lnSpc>
                <a:spcPct val="80000"/>
              </a:lnSpc>
              <a:spcBef>
                <a:spcPts val="409"/>
              </a:spcBef>
              <a:spcAft>
                <a:spcPts val="0"/>
              </a:spcAft>
              <a:buSzPts val="1381"/>
              <a:buChar char="⚫"/>
            </a:pPr>
            <a:r>
              <a:rPr lang="en-US" sz="1625">
                <a:latin typeface="Times New Roman"/>
                <a:ea typeface="Times New Roman"/>
                <a:cs typeface="Times New Roman"/>
                <a:sym typeface="Times New Roman"/>
              </a:rPr>
              <a:t>Step 2: ITEM = QUEUE[FRONT]</a:t>
            </a:r>
            <a:endParaRPr/>
          </a:p>
          <a:p>
            <a:pPr indent="-283844" lvl="0" marL="295910" marR="1246505" rtl="0" algn="l">
              <a:lnSpc>
                <a:spcPct val="107800"/>
              </a:lnSpc>
              <a:spcBef>
                <a:spcPts val="580"/>
              </a:spcBef>
              <a:spcAft>
                <a:spcPts val="0"/>
              </a:spcAft>
              <a:buSzPts val="1381"/>
              <a:buChar char="⚫"/>
            </a:pPr>
            <a:r>
              <a:rPr lang="en-US" sz="1625">
                <a:latin typeface="Times New Roman"/>
                <a:ea typeface="Times New Roman"/>
                <a:cs typeface="Times New Roman"/>
                <a:sym typeface="Times New Roman"/>
              </a:rPr>
              <a:t>Step 3: if FRONT = REAR then [if QUEUE has only one element]  FRONT = NULL				</a:t>
            </a:r>
            <a:endParaRPr sz="1625">
              <a:latin typeface="Times New Roman"/>
              <a:ea typeface="Times New Roman"/>
              <a:cs typeface="Times New Roman"/>
              <a:sym typeface="Times New Roman"/>
            </a:endParaRPr>
          </a:p>
          <a:p>
            <a:pPr indent="-274319" lvl="0" marL="29591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REAR = NULL</a:t>
            </a:r>
            <a:endParaRPr/>
          </a:p>
          <a:p>
            <a:pPr indent="-274319" lvl="0" marL="29591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else</a:t>
            </a:r>
            <a:endParaRPr/>
          </a:p>
          <a:p>
            <a:pPr indent="-274319" lvl="0" marL="295910" rtl="0" algn="l">
              <a:lnSpc>
                <a:spcPct val="80000"/>
              </a:lnSpc>
              <a:spcBef>
                <a:spcPts val="600"/>
              </a:spcBef>
              <a:spcAft>
                <a:spcPts val="0"/>
              </a:spcAft>
              <a:buSzPts val="1381"/>
              <a:buChar char="⚫"/>
            </a:pPr>
            <a:r>
              <a:rPr lang="en-US" sz="1625">
                <a:latin typeface="Times New Roman"/>
                <a:ea typeface="Times New Roman"/>
                <a:cs typeface="Times New Roman"/>
                <a:sym typeface="Times New Roman"/>
              </a:rPr>
              <a:t>FRONT = FRONT + 1 [Increment FRONT pointer]</a:t>
            </a:r>
            <a:endParaRPr/>
          </a:p>
          <a:p>
            <a:pPr indent="-186610" lvl="0" marL="274320" rtl="0" algn="l">
              <a:lnSpc>
                <a:spcPct val="80000"/>
              </a:lnSpc>
              <a:spcBef>
                <a:spcPts val="580"/>
              </a:spcBef>
              <a:spcAft>
                <a:spcPts val="0"/>
              </a:spcAft>
              <a:buSzPts val="1381"/>
              <a:buNone/>
            </a:pPr>
            <a:r>
              <a:t/>
            </a:r>
            <a:endParaRPr sz="1625"/>
          </a:p>
        </p:txBody>
      </p:sp>
      <p:sp>
        <p:nvSpPr>
          <p:cNvPr id="297" name="Google Shape;297;p21"/>
          <p:cNvSpPr/>
          <p:nvPr/>
        </p:nvSpPr>
        <p:spPr>
          <a:xfrm>
            <a:off x="6428232" y="3072383"/>
            <a:ext cx="20574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98" name="Google Shape;298;p21"/>
          <p:cNvSpPr/>
          <p:nvPr/>
        </p:nvSpPr>
        <p:spPr>
          <a:xfrm>
            <a:off x="6397752" y="4343400"/>
            <a:ext cx="2087880" cy="6004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99" name="Google Shape;299;p21"/>
          <p:cNvSpPr/>
          <p:nvPr/>
        </p:nvSpPr>
        <p:spPr>
          <a:xfrm>
            <a:off x="6470904" y="5269992"/>
            <a:ext cx="2057400" cy="5638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2"/>
          <p:cNvSpPr/>
          <p:nvPr/>
        </p:nvSpPr>
        <p:spPr>
          <a:xfrm>
            <a:off x="1158239" y="335279"/>
            <a:ext cx="6179058"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305" name="Google Shape;305;p22"/>
          <p:cNvSpPr txBox="1"/>
          <p:nvPr>
            <p:ph type="title"/>
          </p:nvPr>
        </p:nvSpPr>
        <p:spPr>
          <a:xfrm>
            <a:off x="1514347" y="476441"/>
            <a:ext cx="5470525" cy="689291"/>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400"/>
              <a:buFont typeface="Libre Franklin"/>
              <a:buNone/>
            </a:pPr>
            <a:r>
              <a:rPr b="1" lang="en-US" sz="4400"/>
              <a:t>Application    of Queue</a:t>
            </a:r>
            <a:endParaRPr b="1" sz="4400"/>
          </a:p>
        </p:txBody>
      </p:sp>
      <p:sp>
        <p:nvSpPr>
          <p:cNvPr id="306" name="Google Shape;306;p22"/>
          <p:cNvSpPr txBox="1"/>
          <p:nvPr>
            <p:ph idx="11" type="ftr"/>
          </p:nvPr>
        </p:nvSpPr>
        <p:spPr>
          <a:xfrm>
            <a:off x="914400" y="6286666"/>
            <a:ext cx="3962400" cy="228268"/>
          </a:xfrm>
          <a:prstGeom prst="rect">
            <a:avLst/>
          </a:prstGeom>
          <a:solidFill>
            <a:schemeClr val="lt1"/>
          </a:solid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solidFill>
                <a:schemeClr val="lt1"/>
              </a:solidFill>
            </a:endParaRPr>
          </a:p>
        </p:txBody>
      </p:sp>
      <p:sp>
        <p:nvSpPr>
          <p:cNvPr id="307" name="Google Shape;307;p22"/>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308" name="Google Shape;308;p22"/>
          <p:cNvSpPr txBox="1"/>
          <p:nvPr/>
        </p:nvSpPr>
        <p:spPr>
          <a:xfrm>
            <a:off x="1596644" y="1392460"/>
            <a:ext cx="6885305" cy="4461510"/>
          </a:xfrm>
          <a:prstGeom prst="rect">
            <a:avLst/>
          </a:prstGeom>
          <a:noFill/>
          <a:ln>
            <a:noFill/>
          </a:ln>
        </p:spPr>
        <p:txBody>
          <a:bodyPr anchorCtr="0" anchor="t" bIns="0" lIns="0" spcFirstLastPara="1" rIns="0" wrap="square" tIns="88250">
            <a:spAutoFit/>
          </a:bodyPr>
          <a:lstStyle/>
          <a:p>
            <a:pPr indent="-283844" lvl="0" marL="295910" marR="0" rtl="0" algn="l">
              <a:lnSpc>
                <a:spcPct val="100000"/>
              </a:lnSpc>
              <a:spcBef>
                <a:spcPts val="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Simulation</a:t>
            </a:r>
            <a:endParaRPr sz="3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Various features of Operating system</a:t>
            </a:r>
            <a:endParaRPr sz="3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5"/>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Multi-programming platform systems.</a:t>
            </a:r>
            <a:endParaRPr sz="3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Different types of scheduling algorithms</a:t>
            </a:r>
            <a:endParaRPr sz="3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5"/>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Round robin technique algorithms</a:t>
            </a:r>
            <a:endParaRPr sz="3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Printer server routines</a:t>
            </a:r>
            <a:endParaRPr sz="3200">
              <a:solidFill>
                <a:schemeClr val="dk1"/>
              </a:solidFill>
              <a:latin typeface="Times New Roman"/>
              <a:ea typeface="Times New Roman"/>
              <a:cs typeface="Times New Roman"/>
              <a:sym typeface="Times New Roman"/>
            </a:endParaRPr>
          </a:p>
          <a:p>
            <a:pPr indent="-283844" lvl="0" marL="295910" marR="529590" rtl="0" algn="l">
              <a:lnSpc>
                <a:spcPct val="100000"/>
              </a:lnSpc>
              <a:spcBef>
                <a:spcPts val="600"/>
              </a:spcBef>
              <a:spcAft>
                <a:spcPts val="0"/>
              </a:spcAft>
              <a:buClr>
                <a:srgbClr val="3891A7"/>
              </a:buClr>
              <a:buSzPts val="2550"/>
              <a:buFont typeface="Noto Sans Symbols"/>
              <a:buChar char="⚫"/>
            </a:pPr>
            <a:r>
              <a:rPr lang="en-US" sz="3200">
                <a:solidFill>
                  <a:schemeClr val="dk1"/>
                </a:solidFill>
                <a:latin typeface="Times New Roman"/>
                <a:ea typeface="Times New Roman"/>
                <a:cs typeface="Times New Roman"/>
                <a:sym typeface="Times New Roman"/>
              </a:rPr>
              <a:t>Various application software’s is also  based on queue data structure.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Times New Roman"/>
              <a:buNone/>
            </a:pPr>
            <a:r>
              <a:rPr b="1" i="1" lang="en-US" u="sng">
                <a:latin typeface="Times New Roman"/>
                <a:ea typeface="Times New Roman"/>
                <a:cs typeface="Times New Roman"/>
                <a:sym typeface="Times New Roman"/>
              </a:rPr>
              <a:t>Greedy Algorithm </a:t>
            </a:r>
            <a:endParaRPr i="1" u="sng"/>
          </a:p>
        </p:txBody>
      </p:sp>
      <p:sp>
        <p:nvSpPr>
          <p:cNvPr id="314" name="Google Shape;314;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044"/>
              <a:buFont typeface="Arial"/>
              <a:buChar char="•"/>
            </a:pPr>
            <a:r>
              <a:rPr lang="en-US" sz="2405">
                <a:latin typeface="Times New Roman"/>
                <a:ea typeface="Times New Roman"/>
                <a:cs typeface="Times New Roman"/>
                <a:sym typeface="Times New Roman"/>
              </a:rPr>
              <a:t>Suppose that a problem can be solved by a sequence of decisions.  The greedy method has that </a:t>
            </a:r>
            <a:r>
              <a:rPr lang="en-US" sz="2405" u="sng">
                <a:solidFill>
                  <a:schemeClr val="hlink"/>
                </a:solidFill>
                <a:latin typeface="Times New Roman"/>
                <a:ea typeface="Times New Roman"/>
                <a:cs typeface="Times New Roman"/>
                <a:sym typeface="Times New Roman"/>
              </a:rPr>
              <a:t>each decision is locally optimal.  These locally optimal solutions will finally add up to a globally optimal solution.</a:t>
            </a:r>
            <a:endParaRPr/>
          </a:p>
          <a:p>
            <a:pPr indent="-274320" lvl="0" marL="274320" rtl="0" algn="just">
              <a:lnSpc>
                <a:spcPct val="90000"/>
              </a:lnSpc>
              <a:spcBef>
                <a:spcPts val="580"/>
              </a:spcBef>
              <a:spcAft>
                <a:spcPts val="0"/>
              </a:spcAft>
              <a:buSzPts val="2044"/>
              <a:buNone/>
            </a:pPr>
            <a:r>
              <a:t/>
            </a:r>
            <a:endParaRPr sz="2405" u="sng">
              <a:solidFill>
                <a:schemeClr val="hlink"/>
              </a:solidFill>
              <a:latin typeface="Times New Roman"/>
              <a:ea typeface="Times New Roman"/>
              <a:cs typeface="Times New Roman"/>
              <a:sym typeface="Times New Roman"/>
            </a:endParaRPr>
          </a:p>
          <a:p>
            <a:pPr indent="-274320" lvl="0" marL="274320" rtl="0" algn="l">
              <a:lnSpc>
                <a:spcPct val="90000"/>
              </a:lnSpc>
              <a:spcBef>
                <a:spcPts val="580"/>
              </a:spcBef>
              <a:spcAft>
                <a:spcPts val="0"/>
              </a:spcAft>
              <a:buSzPts val="2044"/>
              <a:buFont typeface="Arial"/>
              <a:buChar char="•"/>
            </a:pPr>
            <a:r>
              <a:rPr lang="en-US" sz="2405">
                <a:latin typeface="Times New Roman"/>
                <a:ea typeface="Times New Roman"/>
                <a:cs typeface="Times New Roman"/>
                <a:sym typeface="Times New Roman"/>
              </a:rPr>
              <a:t>A greedy algorithm works in phases. At each phase:</a:t>
            </a:r>
            <a:endParaRPr/>
          </a:p>
          <a:p>
            <a:pPr indent="-228600" lvl="1" marL="548640" rtl="0" algn="l">
              <a:lnSpc>
                <a:spcPct val="90000"/>
              </a:lnSpc>
              <a:spcBef>
                <a:spcPts val="370"/>
              </a:spcBef>
              <a:spcAft>
                <a:spcPts val="0"/>
              </a:spcAft>
              <a:buSzPts val="2516"/>
              <a:buFont typeface="Arial"/>
              <a:buChar char="–"/>
            </a:pPr>
            <a:r>
              <a:rPr lang="en-US" sz="2960">
                <a:latin typeface="Times New Roman"/>
                <a:ea typeface="Times New Roman"/>
                <a:cs typeface="Times New Roman"/>
                <a:sym typeface="Times New Roman"/>
              </a:rPr>
              <a:t>You take the best you can get right now, without regard for future consequences</a:t>
            </a:r>
            <a:endParaRPr/>
          </a:p>
          <a:p>
            <a:pPr indent="-228600" lvl="1" marL="548640" rtl="0" algn="l">
              <a:lnSpc>
                <a:spcPct val="90000"/>
              </a:lnSpc>
              <a:spcBef>
                <a:spcPts val="370"/>
              </a:spcBef>
              <a:spcAft>
                <a:spcPts val="0"/>
              </a:spcAft>
              <a:buSzPts val="2516"/>
              <a:buFont typeface="Arial"/>
              <a:buChar char="–"/>
            </a:pPr>
            <a:r>
              <a:rPr lang="en-US" sz="2960">
                <a:latin typeface="Times New Roman"/>
                <a:ea typeface="Times New Roman"/>
                <a:cs typeface="Times New Roman"/>
                <a:sym typeface="Times New Roman"/>
              </a:rPr>
              <a:t>You hope that by choosing a local optimum at each step, you will end up at a global optimum</a:t>
            </a:r>
            <a:endParaRPr/>
          </a:p>
          <a:p>
            <a:pPr indent="-274320" lvl="0" marL="274320" rtl="0" algn="just">
              <a:lnSpc>
                <a:spcPct val="90000"/>
              </a:lnSpc>
              <a:spcBef>
                <a:spcPts val="580"/>
              </a:spcBef>
              <a:spcAft>
                <a:spcPts val="0"/>
              </a:spcAft>
              <a:buSzPts val="2044"/>
              <a:buNone/>
            </a:pPr>
            <a:r>
              <a:t/>
            </a:r>
            <a:endParaRPr sz="2405" u="sng">
              <a:solidFill>
                <a:schemeClr val="hlink"/>
              </a:solidFill>
              <a:latin typeface="Times New Roman"/>
              <a:ea typeface="Times New Roman"/>
              <a:cs typeface="Times New Roman"/>
              <a:sym typeface="Times New Roman"/>
            </a:endParaRPr>
          </a:p>
          <a:p>
            <a:pPr indent="-144510" lvl="0" marL="274320" rtl="0" algn="l">
              <a:lnSpc>
                <a:spcPct val="90000"/>
              </a:lnSpc>
              <a:spcBef>
                <a:spcPts val="580"/>
              </a:spcBef>
              <a:spcAft>
                <a:spcPts val="0"/>
              </a:spcAft>
              <a:buSzPts val="2044"/>
              <a:buNone/>
            </a:pPr>
            <a:r>
              <a:t/>
            </a:r>
            <a:endParaRPr sz="2405"/>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		An simple example</a:t>
            </a:r>
            <a:endParaRPr/>
          </a:p>
        </p:txBody>
      </p:sp>
      <p:sp>
        <p:nvSpPr>
          <p:cNvPr id="320" name="Google Shape;320;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295"/>
              <a:buChar char="⚫"/>
            </a:pPr>
            <a:r>
              <a:rPr b="1" lang="en-US" sz="2700">
                <a:latin typeface="Times New Roman"/>
                <a:ea typeface="Times New Roman"/>
                <a:cs typeface="Times New Roman"/>
                <a:sym typeface="Times New Roman"/>
              </a:rPr>
              <a:t>Problem: </a:t>
            </a:r>
            <a:r>
              <a:rPr lang="en-US" sz="2700">
                <a:latin typeface="Times New Roman"/>
                <a:ea typeface="Times New Roman"/>
                <a:cs typeface="Times New Roman"/>
                <a:sym typeface="Times New Roman"/>
              </a:rPr>
              <a:t>Pick k numbers out of n numbers such that the sum of these k numbers is the largest.</a:t>
            </a:r>
            <a:endParaRPr/>
          </a:p>
          <a:p>
            <a:pPr indent="-274320" lvl="0" marL="274320" rtl="0" algn="just">
              <a:spcBef>
                <a:spcPts val="580"/>
              </a:spcBef>
              <a:spcAft>
                <a:spcPts val="0"/>
              </a:spcAft>
              <a:buSzPts val="2295"/>
              <a:buNone/>
            </a:pPr>
            <a:r>
              <a:t/>
            </a:r>
            <a:endParaRPr sz="2700">
              <a:latin typeface="Times New Roman"/>
              <a:ea typeface="Times New Roman"/>
              <a:cs typeface="Times New Roman"/>
              <a:sym typeface="Times New Roman"/>
            </a:endParaRPr>
          </a:p>
          <a:p>
            <a:pPr indent="-274320" lvl="0" marL="274320" rtl="0" algn="just">
              <a:spcBef>
                <a:spcPts val="580"/>
              </a:spcBef>
              <a:spcAft>
                <a:spcPts val="0"/>
              </a:spcAft>
              <a:buSzPts val="2295"/>
              <a:buChar char="⚫"/>
            </a:pPr>
            <a:r>
              <a:rPr b="1" lang="en-US" sz="2700">
                <a:latin typeface="Times New Roman"/>
                <a:ea typeface="Times New Roman"/>
                <a:cs typeface="Times New Roman"/>
                <a:sym typeface="Times New Roman"/>
              </a:rPr>
              <a:t>Algorithm:</a:t>
            </a:r>
            <a:endParaRPr/>
          </a:p>
          <a:p>
            <a:pPr indent="-228600" lvl="2" marL="822960" rtl="0" algn="just">
              <a:spcBef>
                <a:spcPts val="370"/>
              </a:spcBef>
              <a:spcAft>
                <a:spcPts val="0"/>
              </a:spcAft>
              <a:buSzPts val="2295"/>
              <a:buNone/>
            </a:pPr>
            <a:r>
              <a:rPr lang="en-US" sz="2700">
                <a:latin typeface="Times New Roman"/>
                <a:ea typeface="Times New Roman"/>
                <a:cs typeface="Times New Roman"/>
                <a:sym typeface="Times New Roman"/>
              </a:rPr>
              <a:t>	FOR i = 1 to k</a:t>
            </a:r>
            <a:endParaRPr/>
          </a:p>
          <a:p>
            <a:pPr indent="-228600" lvl="2" marL="822960" rtl="0" algn="just">
              <a:spcBef>
                <a:spcPts val="370"/>
              </a:spcBef>
              <a:spcAft>
                <a:spcPts val="0"/>
              </a:spcAft>
              <a:buSzPts val="2295"/>
              <a:buNone/>
            </a:pPr>
            <a:r>
              <a:rPr lang="en-US" sz="2700">
                <a:latin typeface="Times New Roman"/>
                <a:ea typeface="Times New Roman"/>
                <a:cs typeface="Times New Roman"/>
                <a:sym typeface="Times New Roman"/>
              </a:rPr>
              <a:t>		pick out the largest number and </a:t>
            </a:r>
            <a:endParaRPr/>
          </a:p>
          <a:p>
            <a:pPr indent="-228600" lvl="2" marL="822960" rtl="0" algn="just">
              <a:spcBef>
                <a:spcPts val="370"/>
              </a:spcBef>
              <a:spcAft>
                <a:spcPts val="0"/>
              </a:spcAft>
              <a:buSzPts val="2295"/>
              <a:buNone/>
            </a:pPr>
            <a:r>
              <a:rPr lang="en-US" sz="2700">
                <a:latin typeface="Times New Roman"/>
                <a:ea typeface="Times New Roman"/>
                <a:cs typeface="Times New Roman"/>
                <a:sym typeface="Times New Roman"/>
              </a:rPr>
              <a:t>		delete this number from the input.</a:t>
            </a:r>
            <a:endParaRPr/>
          </a:p>
          <a:p>
            <a:pPr indent="-228600" lvl="2" marL="822960" rtl="0" algn="just">
              <a:spcBef>
                <a:spcPts val="370"/>
              </a:spcBef>
              <a:spcAft>
                <a:spcPts val="0"/>
              </a:spcAft>
              <a:buSzPts val="2295"/>
              <a:buNone/>
            </a:pPr>
            <a:r>
              <a:rPr lang="en-US" sz="2700">
                <a:latin typeface="Times New Roman"/>
                <a:ea typeface="Times New Roman"/>
                <a:cs typeface="Times New Roman"/>
                <a:sym typeface="Times New Roman"/>
              </a:rPr>
              <a:t>	ENDFOR</a:t>
            </a:r>
            <a:endParaRPr/>
          </a:p>
          <a:p>
            <a:pPr indent="-123190" lvl="0" marL="274320" rtl="0" algn="just">
              <a:spcBef>
                <a:spcPts val="580"/>
              </a:spcBef>
              <a:spcAft>
                <a:spcPts val="0"/>
              </a:spcAft>
              <a:buSzPts val="2380"/>
              <a:buNone/>
            </a:pPr>
            <a:r>
              <a:t/>
            </a:r>
            <a:endParaRPr sz="2800"/>
          </a:p>
          <a:p>
            <a:pPr indent="-133985" lvl="0" marL="27432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
          <p:cNvSpPr/>
          <p:nvPr/>
        </p:nvSpPr>
        <p:spPr>
          <a:xfrm>
            <a:off x="1152144" y="323088"/>
            <a:ext cx="5432298" cy="1250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24" name="Google Shape;124;p3"/>
          <p:cNvSpPr txBox="1"/>
          <p:nvPr>
            <p:ph type="title"/>
          </p:nvPr>
        </p:nvSpPr>
        <p:spPr>
          <a:xfrm>
            <a:off x="1514347" y="477393"/>
            <a:ext cx="4707255" cy="695325"/>
          </a:xfrm>
          <a:prstGeom prst="rect">
            <a:avLst/>
          </a:prstGeom>
          <a:noFill/>
          <a:ln>
            <a:noFill/>
          </a:ln>
        </p:spPr>
        <p:txBody>
          <a:bodyPr anchorCtr="0" anchor="b" bIns="0" lIns="0" spcFirstLastPara="1" rIns="0" wrap="square" tIns="11425">
            <a:spAutoFit/>
          </a:bodyPr>
          <a:lstStyle/>
          <a:p>
            <a:pPr indent="0" lvl="0" marL="12700" rtl="0" algn="l">
              <a:lnSpc>
                <a:spcPct val="100000"/>
              </a:lnSpc>
              <a:spcBef>
                <a:spcPts val="0"/>
              </a:spcBef>
              <a:spcAft>
                <a:spcPts val="0"/>
              </a:spcAft>
              <a:buClr>
                <a:schemeClr val="dk2"/>
              </a:buClr>
              <a:buSzPts val="4400"/>
              <a:buFont typeface="Times New Roman"/>
              <a:buNone/>
            </a:pPr>
            <a:r>
              <a:rPr b="0" lang="en-US" sz="4400">
                <a:latin typeface="Times New Roman"/>
                <a:ea typeface="Times New Roman"/>
                <a:cs typeface="Times New Roman"/>
                <a:sym typeface="Times New Roman"/>
              </a:rPr>
              <a:t>Operation on Stacks:</a:t>
            </a:r>
            <a:endParaRPr sz="4400">
              <a:latin typeface="Times New Roman"/>
              <a:ea typeface="Times New Roman"/>
              <a:cs typeface="Times New Roman"/>
              <a:sym typeface="Times New Roman"/>
            </a:endParaRPr>
          </a:p>
        </p:txBody>
      </p:sp>
      <p:sp>
        <p:nvSpPr>
          <p:cNvPr id="125" name="Google Shape;125;p3"/>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26" name="Google Shape;126;p3"/>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27" name="Google Shape;127;p3"/>
          <p:cNvSpPr txBox="1"/>
          <p:nvPr/>
        </p:nvSpPr>
        <p:spPr>
          <a:xfrm>
            <a:off x="1304289" y="1469517"/>
            <a:ext cx="7481570" cy="3337452"/>
          </a:xfrm>
          <a:prstGeom prst="rect">
            <a:avLst/>
          </a:prstGeom>
          <a:noFill/>
          <a:ln>
            <a:noFill/>
          </a:ln>
        </p:spPr>
        <p:txBody>
          <a:bodyPr anchorCtr="0" anchor="t" bIns="0" lIns="0" spcFirstLastPara="1" rIns="0" wrap="square" tIns="13325">
            <a:spAutoFit/>
          </a:bodyPr>
          <a:lstStyle/>
          <a:p>
            <a:pPr indent="-283844" lvl="0" marL="295910" marR="427990" rtl="0" algn="l">
              <a:lnSpc>
                <a:spcPct val="100000"/>
              </a:lnSpc>
              <a:spcBef>
                <a:spcPts val="0"/>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Stack( ): It creates a new stack that is empty. It  needs no parameter and returns an empty stack.</a:t>
            </a:r>
            <a:endParaRPr sz="2800">
              <a:solidFill>
                <a:schemeClr val="dk1"/>
              </a:solidFill>
              <a:latin typeface="Times New Roman"/>
              <a:ea typeface="Times New Roman"/>
              <a:cs typeface="Times New Roman"/>
              <a:sym typeface="Times New Roman"/>
            </a:endParaRPr>
          </a:p>
          <a:p>
            <a:pPr indent="-283844" lvl="0" marL="295910" marR="511175" rtl="0" algn="l">
              <a:lnSpc>
                <a:spcPct val="100000"/>
              </a:lnSpc>
              <a:spcBef>
                <a:spcPts val="605"/>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push(item): It adds a new item to the top of the  stack.</a:t>
            </a:r>
            <a:endParaRPr sz="2800">
              <a:solidFill>
                <a:schemeClr val="dk1"/>
              </a:solidFill>
              <a:latin typeface="Times New Roman"/>
              <a:ea typeface="Times New Roman"/>
              <a:cs typeface="Times New Roman"/>
              <a:sym typeface="Times New Roman"/>
            </a:endParaRPr>
          </a:p>
          <a:p>
            <a:pPr indent="-283845" lvl="0" marL="296545" marR="0" rtl="0" algn="l">
              <a:lnSpc>
                <a:spcPct val="100000"/>
              </a:lnSpc>
              <a:spcBef>
                <a:spcPts val="600"/>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pop( ): It removes the top item from the stack.</a:t>
            </a:r>
            <a:endParaRPr sz="2800">
              <a:solidFill>
                <a:schemeClr val="dk1"/>
              </a:solidFill>
              <a:latin typeface="Times New Roman"/>
              <a:ea typeface="Times New Roman"/>
              <a:cs typeface="Times New Roman"/>
              <a:sym typeface="Times New Roman"/>
            </a:endParaRPr>
          </a:p>
          <a:p>
            <a:pPr indent="-283845" lvl="0" marL="296545" marR="0" rtl="0" algn="l">
              <a:lnSpc>
                <a:spcPct val="100000"/>
              </a:lnSpc>
              <a:spcBef>
                <a:spcPts val="600"/>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isEmpty( ): It tests whether the stack is empty.</a:t>
            </a:r>
            <a:endParaRPr sz="2800">
              <a:solidFill>
                <a:schemeClr val="dk1"/>
              </a:solidFill>
              <a:latin typeface="Times New Roman"/>
              <a:ea typeface="Times New Roman"/>
              <a:cs typeface="Times New Roman"/>
              <a:sym typeface="Times New Roman"/>
            </a:endParaRPr>
          </a:p>
          <a:p>
            <a:pPr indent="-283845" lvl="0" marL="296545" marR="0" rtl="0" algn="l">
              <a:lnSpc>
                <a:spcPct val="100000"/>
              </a:lnSpc>
              <a:spcBef>
                <a:spcPts val="605"/>
              </a:spcBef>
              <a:spcAft>
                <a:spcPts val="0"/>
              </a:spcAft>
              <a:buClr>
                <a:srgbClr val="3891A7"/>
              </a:buClr>
              <a:buSzPts val="2200"/>
              <a:buFont typeface="Noto Sans Symbols"/>
              <a:buChar char="⚫"/>
            </a:pPr>
            <a:r>
              <a:rPr lang="en-US" sz="2800">
                <a:solidFill>
                  <a:schemeClr val="dk1"/>
                </a:solidFill>
                <a:latin typeface="Times New Roman"/>
                <a:ea typeface="Times New Roman"/>
                <a:cs typeface="Times New Roman"/>
                <a:sym typeface="Times New Roman"/>
              </a:rPr>
              <a:t>size( ): It returns the number of items on the stack.</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4"/>
          <p:cNvSpPr/>
          <p:nvPr/>
        </p:nvSpPr>
        <p:spPr>
          <a:xfrm>
            <a:off x="1158239" y="335279"/>
            <a:ext cx="4499610"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33" name="Google Shape;133;p4"/>
          <p:cNvSpPr txBox="1"/>
          <p:nvPr>
            <p:ph type="title"/>
          </p:nvPr>
        </p:nvSpPr>
        <p:spPr>
          <a:xfrm>
            <a:off x="1514347" y="485012"/>
            <a:ext cx="3790950" cy="6807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Gill Sans"/>
              <a:buNone/>
            </a:pPr>
            <a:r>
              <a:rPr b="0" lang="en-US" sz="4300">
                <a:latin typeface="Gill Sans"/>
                <a:ea typeface="Gill Sans"/>
                <a:cs typeface="Gill Sans"/>
                <a:sym typeface="Gill Sans"/>
              </a:rPr>
              <a:t>Stack Conditions</a:t>
            </a:r>
            <a:endParaRPr sz="4300">
              <a:latin typeface="Gill Sans"/>
              <a:ea typeface="Gill Sans"/>
              <a:cs typeface="Gill Sans"/>
              <a:sym typeface="Gill Sans"/>
            </a:endParaRPr>
          </a:p>
        </p:txBody>
      </p:sp>
      <p:sp>
        <p:nvSpPr>
          <p:cNvPr id="134" name="Google Shape;134;p4"/>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35" name="Google Shape;135;p4"/>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36" name="Google Shape;136;p4"/>
          <p:cNvSpPr/>
          <p:nvPr/>
        </p:nvSpPr>
        <p:spPr>
          <a:xfrm>
            <a:off x="1139952" y="1642872"/>
            <a:ext cx="7863840" cy="471525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5"/>
          <p:cNvSpPr/>
          <p:nvPr/>
        </p:nvSpPr>
        <p:spPr>
          <a:xfrm>
            <a:off x="1158239" y="335279"/>
            <a:ext cx="4508754"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42" name="Google Shape;142;p5"/>
          <p:cNvSpPr txBox="1"/>
          <p:nvPr>
            <p:ph type="title"/>
          </p:nvPr>
        </p:nvSpPr>
        <p:spPr>
          <a:xfrm>
            <a:off x="1514347" y="485012"/>
            <a:ext cx="3800475" cy="6807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Gill Sans"/>
              <a:buNone/>
            </a:pPr>
            <a:r>
              <a:rPr b="0" lang="en-US" sz="4300">
                <a:latin typeface="Gill Sans"/>
                <a:ea typeface="Gill Sans"/>
                <a:cs typeface="Gill Sans"/>
                <a:sym typeface="Gill Sans"/>
              </a:rPr>
              <a:t>PUSH Operation</a:t>
            </a:r>
            <a:endParaRPr sz="4300">
              <a:latin typeface="Gill Sans"/>
              <a:ea typeface="Gill Sans"/>
              <a:cs typeface="Gill Sans"/>
              <a:sym typeface="Gill Sans"/>
            </a:endParaRPr>
          </a:p>
        </p:txBody>
      </p:sp>
      <p:sp>
        <p:nvSpPr>
          <p:cNvPr id="143" name="Google Shape;143;p5"/>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44" name="Google Shape;144;p5"/>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45" name="Google Shape;145;p5"/>
          <p:cNvSpPr txBox="1"/>
          <p:nvPr/>
        </p:nvSpPr>
        <p:spPr>
          <a:xfrm>
            <a:off x="1447291" y="1236091"/>
            <a:ext cx="7225030" cy="1307465"/>
          </a:xfrm>
          <a:prstGeom prst="rect">
            <a:avLst/>
          </a:prstGeom>
          <a:noFill/>
          <a:ln>
            <a:noFill/>
          </a:ln>
        </p:spPr>
        <p:txBody>
          <a:bodyPr anchorCtr="0" anchor="t" bIns="0" lIns="0" spcFirstLastPara="1" rIns="0" wrap="square" tIns="13325">
            <a:spAutoFit/>
          </a:bodyPr>
          <a:lstStyle/>
          <a:p>
            <a:pPr indent="-283844" lvl="0" marL="295910" marR="5080" rtl="0" algn="l">
              <a:lnSpc>
                <a:spcPct val="100000"/>
              </a:lnSpc>
              <a:spcBef>
                <a:spcPts val="0"/>
              </a:spcBef>
              <a:spcAft>
                <a:spcPts val="0"/>
              </a:spcAft>
              <a:buClr>
                <a:srgbClr val="3891A7"/>
              </a:buClr>
              <a:buSzPts val="2200"/>
              <a:buFont typeface="Noto Sans Symbols"/>
              <a:buChar char="⚫"/>
            </a:pPr>
            <a:r>
              <a:rPr i="1" lang="en-US" sz="2800">
                <a:solidFill>
                  <a:schemeClr val="dk1"/>
                </a:solidFill>
                <a:latin typeface="Times New Roman"/>
                <a:ea typeface="Times New Roman"/>
                <a:cs typeface="Times New Roman"/>
                <a:sym typeface="Times New Roman"/>
              </a:rPr>
              <a:t>The process of adding one element or item to the  stack is represented by an operation called as  the PUSH operation.</a:t>
            </a:r>
            <a:endParaRPr sz="2800">
              <a:solidFill>
                <a:schemeClr val="dk1"/>
              </a:solidFill>
              <a:latin typeface="Times New Roman"/>
              <a:ea typeface="Times New Roman"/>
              <a:cs typeface="Times New Roman"/>
              <a:sym typeface="Times New Roman"/>
            </a:endParaRPr>
          </a:p>
        </p:txBody>
      </p:sp>
      <p:sp>
        <p:nvSpPr>
          <p:cNvPr id="146" name="Google Shape;146;p5"/>
          <p:cNvSpPr/>
          <p:nvPr/>
        </p:nvSpPr>
        <p:spPr>
          <a:xfrm>
            <a:off x="1642872" y="2929127"/>
            <a:ext cx="6714744" cy="3499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6"/>
          <p:cNvSpPr/>
          <p:nvPr/>
        </p:nvSpPr>
        <p:spPr>
          <a:xfrm>
            <a:off x="1158239" y="161544"/>
            <a:ext cx="4627626" cy="12260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52" name="Google Shape;152;p6"/>
          <p:cNvSpPr txBox="1"/>
          <p:nvPr>
            <p:ph type="title"/>
          </p:nvPr>
        </p:nvSpPr>
        <p:spPr>
          <a:xfrm>
            <a:off x="1514347" y="311911"/>
            <a:ext cx="3920490" cy="68072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Gill Sans"/>
              <a:buNone/>
            </a:pPr>
            <a:r>
              <a:rPr b="0" lang="en-US" sz="4300">
                <a:latin typeface="Gill Sans"/>
                <a:ea typeface="Gill Sans"/>
                <a:cs typeface="Gill Sans"/>
                <a:sym typeface="Gill Sans"/>
              </a:rPr>
              <a:t>PUSH Operation:</a:t>
            </a:r>
            <a:endParaRPr sz="4300">
              <a:latin typeface="Gill Sans"/>
              <a:ea typeface="Gill Sans"/>
              <a:cs typeface="Gill Sans"/>
              <a:sym typeface="Gill Sans"/>
            </a:endParaRPr>
          </a:p>
        </p:txBody>
      </p:sp>
      <p:sp>
        <p:nvSpPr>
          <p:cNvPr id="153" name="Google Shape;153;p6"/>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54" name="Google Shape;154;p6"/>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55" name="Google Shape;155;p6"/>
          <p:cNvSpPr txBox="1"/>
          <p:nvPr/>
        </p:nvSpPr>
        <p:spPr>
          <a:xfrm>
            <a:off x="1233017" y="1024509"/>
            <a:ext cx="7583805" cy="3729354"/>
          </a:xfrm>
          <a:prstGeom prst="rect">
            <a:avLst/>
          </a:prstGeom>
          <a:noFill/>
          <a:ln>
            <a:noFill/>
          </a:ln>
        </p:spPr>
        <p:txBody>
          <a:bodyPr anchorCtr="0" anchor="t" bIns="0" lIns="0" spcFirstLastPara="1" rIns="0" wrap="square" tIns="12700">
            <a:spAutoFit/>
          </a:bodyPr>
          <a:lstStyle/>
          <a:p>
            <a:pPr indent="-283844" lvl="0" marL="295910" marR="5080" rtl="0" algn="l">
              <a:lnSpc>
                <a:spcPct val="100000"/>
              </a:lnSpc>
              <a:spcBef>
                <a:spcPts val="0"/>
              </a:spcBef>
              <a:spcAft>
                <a:spcPts val="0"/>
              </a:spcAft>
              <a:buClr>
                <a:srgbClr val="3891A7"/>
              </a:buClr>
              <a:buSzPts val="1900"/>
              <a:buFont typeface="Noto Sans Symbols"/>
              <a:buChar char="⚫"/>
            </a:pPr>
            <a:r>
              <a:rPr b="1" i="1" lang="en-US" sz="2400">
                <a:solidFill>
                  <a:schemeClr val="dk1"/>
                </a:solidFill>
                <a:latin typeface="Times New Roman"/>
                <a:ea typeface="Times New Roman"/>
                <a:cs typeface="Times New Roman"/>
                <a:sym typeface="Times New Roman"/>
              </a:rPr>
              <a:t>The process of adding one element or item to the stack is  represented by an operation called as the PUSH </a:t>
            </a:r>
            <a:r>
              <a:rPr b="1" i="1" lang="en-US" sz="2200">
                <a:solidFill>
                  <a:schemeClr val="dk1"/>
                </a:solidFill>
                <a:latin typeface="Times New Roman"/>
                <a:ea typeface="Times New Roman"/>
                <a:cs typeface="Times New Roman"/>
                <a:sym typeface="Times New Roman"/>
              </a:rPr>
              <a:t>operation.</a:t>
            </a:r>
            <a:endParaRPr sz="2200">
              <a:solidFill>
                <a:schemeClr val="dk1"/>
              </a:solidFill>
              <a:latin typeface="Times New Roman"/>
              <a:ea typeface="Times New Roman"/>
              <a:cs typeface="Times New Roman"/>
              <a:sym typeface="Times New Roman"/>
            </a:endParaRPr>
          </a:p>
          <a:p>
            <a:pPr indent="-283844" lvl="0" marL="295910" marR="0" rtl="0" algn="l">
              <a:lnSpc>
                <a:spcPct val="100000"/>
              </a:lnSpc>
              <a:spcBef>
                <a:spcPts val="595"/>
              </a:spcBef>
              <a:spcAft>
                <a:spcPts val="0"/>
              </a:spcAft>
              <a:buClr>
                <a:srgbClr val="3891A7"/>
              </a:buClr>
              <a:buSzPts val="1600"/>
              <a:buFont typeface="Noto Sans Symbols"/>
              <a:buChar char="⚫"/>
            </a:pPr>
            <a:r>
              <a:rPr lang="en-US" sz="2000">
                <a:solidFill>
                  <a:schemeClr val="dk1"/>
                </a:solidFill>
                <a:latin typeface="Times New Roman"/>
                <a:ea typeface="Times New Roman"/>
                <a:cs typeface="Times New Roman"/>
                <a:sym typeface="Times New Roman"/>
              </a:rPr>
              <a:t>The new element is added at the topmost position of the stack.</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b="1" lang="en-US" sz="2000">
                <a:solidFill>
                  <a:schemeClr val="dk1"/>
                </a:solidFill>
                <a:latin typeface="Times New Roman"/>
                <a:ea typeface="Times New Roman"/>
                <a:cs typeface="Times New Roman"/>
                <a:sym typeface="Times New Roman"/>
              </a:rPr>
              <a:t>ALGORITHM:</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PUSH (STACK, TOP, SIZE, ITEM)</a:t>
            </a:r>
            <a:endParaRPr sz="2000">
              <a:solidFill>
                <a:schemeClr val="dk1"/>
              </a:solidFill>
              <a:latin typeface="Times New Roman"/>
              <a:ea typeface="Times New Roman"/>
              <a:cs typeface="Times New Roman"/>
              <a:sym typeface="Times New Roman"/>
            </a:endParaRPr>
          </a:p>
          <a:p>
            <a:pPr indent="-283844" lvl="0" marL="295910" marR="198755"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STACK is the array with N elements. TOP is the pointer to the top of the  element of the array. ITEM to be inserted.</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5"/>
              </a:spcBef>
              <a:spcAft>
                <a:spcPts val="0"/>
              </a:spcAft>
              <a:buNone/>
            </a:pPr>
            <a:r>
              <a:rPr lang="en-US" sz="2000">
                <a:solidFill>
                  <a:schemeClr val="dk1"/>
                </a:solidFill>
                <a:latin typeface="Times New Roman"/>
                <a:ea typeface="Times New Roman"/>
                <a:cs typeface="Times New Roman"/>
                <a:sym typeface="Times New Roman"/>
              </a:rPr>
              <a:t>Step 1: if TOP = N then	[Check Overflow]</a:t>
            </a:r>
            <a:endParaRPr sz="2000">
              <a:solidFill>
                <a:schemeClr val="dk1"/>
              </a:solidFill>
              <a:latin typeface="Times New Roman"/>
              <a:ea typeface="Times New Roman"/>
              <a:cs typeface="Times New Roman"/>
              <a:sym typeface="Times New Roman"/>
            </a:endParaRPr>
          </a:p>
          <a:p>
            <a:pPr indent="0" lvl="0" marL="1759585"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PRINT “ STACK is Full or Overflow”</a:t>
            </a:r>
            <a:endParaRPr sz="2000">
              <a:solidFill>
                <a:schemeClr val="dk1"/>
              </a:solidFill>
              <a:latin typeface="Times New Roman"/>
              <a:ea typeface="Times New Roman"/>
              <a:cs typeface="Times New Roman"/>
              <a:sym typeface="Times New Roman"/>
            </a:endParaRPr>
          </a:p>
          <a:p>
            <a:pPr indent="0" lvl="0" marL="1759585"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Exit</a:t>
            </a:r>
            <a:endParaRPr sz="2000">
              <a:solidFill>
                <a:schemeClr val="dk1"/>
              </a:solidFill>
              <a:latin typeface="Times New Roman"/>
              <a:ea typeface="Times New Roman"/>
              <a:cs typeface="Times New Roman"/>
              <a:sym typeface="Times New Roman"/>
            </a:endParaRPr>
          </a:p>
        </p:txBody>
      </p:sp>
      <p:sp>
        <p:nvSpPr>
          <p:cNvPr id="156" name="Google Shape;156;p6"/>
          <p:cNvSpPr txBox="1"/>
          <p:nvPr/>
        </p:nvSpPr>
        <p:spPr>
          <a:xfrm>
            <a:off x="4809490" y="5109962"/>
            <a:ext cx="2129155" cy="787400"/>
          </a:xfrm>
          <a:prstGeom prst="rect">
            <a:avLst/>
          </a:prstGeom>
          <a:noFill/>
          <a:ln>
            <a:noFill/>
          </a:ln>
        </p:spPr>
        <p:txBody>
          <a:bodyPr anchorCtr="0" anchor="t" bIns="0" lIns="0" spcFirstLastPara="1" rIns="0" wrap="square" tIns="882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[Increment the TOP]</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[Insert the ITEM]</a:t>
            </a:r>
            <a:endParaRPr sz="2000">
              <a:solidFill>
                <a:schemeClr val="dk1"/>
              </a:solidFill>
              <a:latin typeface="Times New Roman"/>
              <a:ea typeface="Times New Roman"/>
              <a:cs typeface="Times New Roman"/>
              <a:sym typeface="Times New Roman"/>
            </a:endParaRPr>
          </a:p>
        </p:txBody>
      </p:sp>
      <p:sp>
        <p:nvSpPr>
          <p:cNvPr id="157" name="Google Shape;157;p6"/>
          <p:cNvSpPr txBox="1"/>
          <p:nvPr/>
        </p:nvSpPr>
        <p:spPr>
          <a:xfrm>
            <a:off x="1233017" y="4727415"/>
            <a:ext cx="3152775" cy="1551305"/>
          </a:xfrm>
          <a:prstGeom prst="rect">
            <a:avLst/>
          </a:prstGeom>
          <a:noFill/>
          <a:ln>
            <a:noFill/>
          </a:ln>
        </p:spPr>
        <p:txBody>
          <a:bodyPr anchorCtr="0" anchor="t" bIns="0" lIns="0" spcFirstLastPara="1" rIns="0" wrap="square" tIns="89525">
            <a:spAutoFit/>
          </a:bodyPr>
          <a:lstStyle/>
          <a:p>
            <a:pPr indent="0" lvl="0" marL="84455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[End if]</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5"/>
              </a:spcBef>
              <a:spcAft>
                <a:spcPts val="0"/>
              </a:spcAft>
              <a:buNone/>
            </a:pPr>
            <a:r>
              <a:rPr lang="en-US" sz="2000">
                <a:solidFill>
                  <a:schemeClr val="dk1"/>
                </a:solidFill>
                <a:latin typeface="Times New Roman"/>
                <a:ea typeface="Times New Roman"/>
                <a:cs typeface="Times New Roman"/>
                <a:sym typeface="Times New Roman"/>
              </a:rPr>
              <a:t>Step 2: TOP = TOP + 1</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Step 3: STACK[TOP] = ITEM</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Step 4: Return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7"/>
          <p:cNvSpPr/>
          <p:nvPr/>
        </p:nvSpPr>
        <p:spPr>
          <a:xfrm>
            <a:off x="1158239" y="335279"/>
            <a:ext cx="4722114"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63" name="Google Shape;163;p7"/>
          <p:cNvSpPr txBox="1"/>
          <p:nvPr>
            <p:ph type="title"/>
          </p:nvPr>
        </p:nvSpPr>
        <p:spPr>
          <a:xfrm>
            <a:off x="1514347" y="414885"/>
            <a:ext cx="4016375" cy="750847"/>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800"/>
              <a:buFont typeface="Libre Franklin"/>
              <a:buNone/>
            </a:pPr>
            <a:r>
              <a:rPr b="1" lang="en-US" sz="4800"/>
              <a:t>POP  Operation</a:t>
            </a:r>
            <a:endParaRPr b="1" sz="4800"/>
          </a:p>
        </p:txBody>
      </p:sp>
      <p:sp>
        <p:nvSpPr>
          <p:cNvPr id="164" name="Google Shape;164;p7"/>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65" name="Google Shape;165;p7"/>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66" name="Google Shape;166;p7"/>
          <p:cNvSpPr/>
          <p:nvPr/>
        </p:nvSpPr>
        <p:spPr>
          <a:xfrm>
            <a:off x="2215895" y="3499103"/>
            <a:ext cx="5855208" cy="26548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67" name="Google Shape;167;p7"/>
          <p:cNvSpPr txBox="1"/>
          <p:nvPr/>
        </p:nvSpPr>
        <p:spPr>
          <a:xfrm>
            <a:off x="1222044" y="1236091"/>
            <a:ext cx="7185659" cy="2160905"/>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i="1" lang="en-US" sz="2800">
                <a:solidFill>
                  <a:schemeClr val="dk1"/>
                </a:solidFill>
                <a:latin typeface="Times New Roman"/>
                <a:ea typeface="Times New Roman"/>
                <a:cs typeface="Times New Roman"/>
                <a:sym typeface="Times New Roman"/>
              </a:rPr>
              <a:t>The process of deleting one element or item from  the stack is represented by an operation called as  the POP operation.</a:t>
            </a:r>
            <a:endParaRPr sz="2800">
              <a:solidFill>
                <a:schemeClr val="dk1"/>
              </a:solidFill>
              <a:latin typeface="Times New Roman"/>
              <a:ea typeface="Times New Roman"/>
              <a:cs typeface="Times New Roman"/>
              <a:sym typeface="Times New Roman"/>
            </a:endParaRPr>
          </a:p>
          <a:p>
            <a:pPr indent="0" lvl="0" marL="12700" marR="165100" rtl="0" algn="just">
              <a:lnSpc>
                <a:spcPct val="100000"/>
              </a:lnSpc>
              <a:spcBef>
                <a:spcPts val="5"/>
              </a:spcBef>
              <a:spcAft>
                <a:spcPts val="0"/>
              </a:spcAft>
              <a:buNone/>
            </a:pPr>
            <a:r>
              <a:rPr lang="en-US" sz="2800">
                <a:solidFill>
                  <a:schemeClr val="dk1"/>
                </a:solidFill>
                <a:latin typeface="Times New Roman"/>
                <a:ea typeface="Times New Roman"/>
                <a:cs typeface="Times New Roman"/>
                <a:sym typeface="Times New Roman"/>
              </a:rPr>
              <a:t>When elements are removed continuously from a  stack, it shrinks at same end i.e., </a:t>
            </a:r>
            <a:r>
              <a:rPr b="1" i="1" lang="en-US" sz="2800">
                <a:solidFill>
                  <a:schemeClr val="dk1"/>
                </a:solidFill>
                <a:latin typeface="Times New Roman"/>
                <a:ea typeface="Times New Roman"/>
                <a:cs typeface="Times New Roman"/>
                <a:sym typeface="Times New Roman"/>
              </a:rPr>
              <a:t>top</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8"/>
          <p:cNvSpPr/>
          <p:nvPr/>
        </p:nvSpPr>
        <p:spPr>
          <a:xfrm>
            <a:off x="1158239" y="335279"/>
            <a:ext cx="4722114" cy="12230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73" name="Google Shape;173;p8"/>
          <p:cNvSpPr txBox="1"/>
          <p:nvPr>
            <p:ph type="title"/>
          </p:nvPr>
        </p:nvSpPr>
        <p:spPr>
          <a:xfrm>
            <a:off x="1514347" y="414885"/>
            <a:ext cx="4016375" cy="750847"/>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800"/>
              <a:buFont typeface="Libre Franklin"/>
              <a:buNone/>
            </a:pPr>
            <a:r>
              <a:rPr b="1" lang="en-US" sz="4800"/>
              <a:t>POP  Operation</a:t>
            </a:r>
            <a:endParaRPr b="1" sz="4800"/>
          </a:p>
        </p:txBody>
      </p:sp>
      <p:sp>
        <p:nvSpPr>
          <p:cNvPr id="174" name="Google Shape;174;p8"/>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75" name="Google Shape;175;p8"/>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76" name="Google Shape;176;p8"/>
          <p:cNvSpPr txBox="1"/>
          <p:nvPr/>
        </p:nvSpPr>
        <p:spPr>
          <a:xfrm>
            <a:off x="1304289" y="1239139"/>
            <a:ext cx="7396480" cy="3713479"/>
          </a:xfrm>
          <a:prstGeom prst="rect">
            <a:avLst/>
          </a:prstGeom>
          <a:noFill/>
          <a:ln>
            <a:noFill/>
          </a:ln>
        </p:spPr>
        <p:txBody>
          <a:bodyPr anchorCtr="0" anchor="t" bIns="0" lIns="0" spcFirstLastPara="1" rIns="0" wrap="square" tIns="12700">
            <a:spAutoFit/>
          </a:bodyPr>
          <a:lstStyle/>
          <a:p>
            <a:pPr indent="-283844" lvl="0" marL="295910" marR="46355" rtl="0" algn="l">
              <a:lnSpc>
                <a:spcPct val="100000"/>
              </a:lnSpc>
              <a:spcBef>
                <a:spcPts val="0"/>
              </a:spcBef>
              <a:spcAft>
                <a:spcPts val="0"/>
              </a:spcAft>
              <a:buNone/>
            </a:pPr>
            <a:r>
              <a:rPr b="1" i="1" lang="en-US" sz="2400">
                <a:solidFill>
                  <a:schemeClr val="dk1"/>
                </a:solidFill>
                <a:latin typeface="Times New Roman"/>
                <a:ea typeface="Times New Roman"/>
                <a:cs typeface="Times New Roman"/>
                <a:sym typeface="Times New Roman"/>
              </a:rPr>
              <a:t>The process of deleting one element or item from the stack  is represented by an operation called as the POP  operation.</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590"/>
              </a:spcBef>
              <a:spcAft>
                <a:spcPts val="0"/>
              </a:spcAft>
              <a:buNone/>
            </a:pPr>
            <a:r>
              <a:rPr b="1" lang="en-US" sz="2000">
                <a:solidFill>
                  <a:schemeClr val="dk1"/>
                </a:solidFill>
                <a:latin typeface="Times New Roman"/>
                <a:ea typeface="Times New Roman"/>
                <a:cs typeface="Times New Roman"/>
                <a:sym typeface="Times New Roman"/>
              </a:rPr>
              <a:t>ALGORITHM</a:t>
            </a:r>
            <a:r>
              <a:rPr lang="en-US" sz="2000">
                <a:solidFill>
                  <a:schemeClr val="dk1"/>
                </a:solidFill>
                <a:latin typeface="Times New Roman"/>
                <a:ea typeface="Times New Roman"/>
                <a:cs typeface="Times New Roman"/>
                <a:sym typeface="Times New Roman"/>
              </a:rPr>
              <a:t>: POP (STACK, TOP, ITEM)</a:t>
            </a:r>
            <a:endParaRPr sz="2000">
              <a:solidFill>
                <a:schemeClr val="dk1"/>
              </a:solidFill>
              <a:latin typeface="Times New Roman"/>
              <a:ea typeface="Times New Roman"/>
              <a:cs typeface="Times New Roman"/>
              <a:sym typeface="Times New Roman"/>
            </a:endParaRPr>
          </a:p>
          <a:p>
            <a:pPr indent="-283844" lvl="0" marL="295910" marR="5080" rtl="0" algn="l">
              <a:lnSpc>
                <a:spcPct val="100000"/>
              </a:lnSpc>
              <a:spcBef>
                <a:spcPts val="605"/>
              </a:spcBef>
              <a:spcAft>
                <a:spcPts val="0"/>
              </a:spcAft>
              <a:buNone/>
            </a:pPr>
            <a:r>
              <a:rPr lang="en-US" sz="2000">
                <a:solidFill>
                  <a:schemeClr val="dk1"/>
                </a:solidFill>
                <a:latin typeface="Times New Roman"/>
                <a:ea typeface="Times New Roman"/>
                <a:cs typeface="Times New Roman"/>
                <a:sym typeface="Times New Roman"/>
              </a:rPr>
              <a:t>STACK is the array with N elements. TOP is the pointer to the top of the  element of the array. ITEM to be inserted.</a:t>
            </a:r>
            <a:endParaRPr sz="2000">
              <a:solidFill>
                <a:schemeClr val="dk1"/>
              </a:solidFill>
              <a:latin typeface="Times New Roman"/>
              <a:ea typeface="Times New Roman"/>
              <a:cs typeface="Times New Roman"/>
              <a:sym typeface="Times New Roman"/>
            </a:endParaRPr>
          </a:p>
          <a:p>
            <a:pPr indent="-1278255" lvl="0" marL="1290320" marR="1804035" rtl="0" algn="l">
              <a:lnSpc>
                <a:spcPct val="125000"/>
              </a:lnSpc>
              <a:spcBef>
                <a:spcPts val="0"/>
              </a:spcBef>
              <a:spcAft>
                <a:spcPts val="0"/>
              </a:spcAft>
              <a:buNone/>
            </a:pPr>
            <a:r>
              <a:rPr lang="en-US" sz="2000">
                <a:solidFill>
                  <a:schemeClr val="dk1"/>
                </a:solidFill>
                <a:latin typeface="Times New Roman"/>
                <a:ea typeface="Times New Roman"/>
                <a:cs typeface="Times New Roman"/>
                <a:sym typeface="Times New Roman"/>
              </a:rPr>
              <a:t>Step 1: if TOP = 0 then	[Check Underflow]  PRINT “ STACK is Empty or Underflow”</a:t>
            </a:r>
            <a:endParaRPr sz="2000">
              <a:solidFill>
                <a:schemeClr val="dk1"/>
              </a:solidFill>
              <a:latin typeface="Times New Roman"/>
              <a:ea typeface="Times New Roman"/>
              <a:cs typeface="Times New Roman"/>
              <a:sym typeface="Times New Roman"/>
            </a:endParaRPr>
          </a:p>
          <a:p>
            <a:pPr indent="445133" lvl="0" marL="845185" marR="5676900" rtl="0" algn="l">
              <a:lnSpc>
                <a:spcPct val="125000"/>
              </a:lnSpc>
              <a:spcBef>
                <a:spcPts val="5"/>
              </a:spcBef>
              <a:spcAft>
                <a:spcPts val="0"/>
              </a:spcAft>
              <a:buNone/>
            </a:pPr>
            <a:r>
              <a:rPr lang="en-US" sz="2000">
                <a:solidFill>
                  <a:schemeClr val="dk1"/>
                </a:solidFill>
                <a:latin typeface="Times New Roman"/>
                <a:ea typeface="Times New Roman"/>
                <a:cs typeface="Times New Roman"/>
                <a:sym typeface="Times New Roman"/>
              </a:rPr>
              <a:t>Exit  [End if]</a:t>
            </a:r>
            <a:endParaRPr sz="2000">
              <a:solidFill>
                <a:schemeClr val="dk1"/>
              </a:solidFill>
              <a:latin typeface="Times New Roman"/>
              <a:ea typeface="Times New Roman"/>
              <a:cs typeface="Times New Roman"/>
              <a:sym typeface="Times New Roman"/>
            </a:endParaRPr>
          </a:p>
        </p:txBody>
      </p:sp>
      <p:sp>
        <p:nvSpPr>
          <p:cNvPr id="177" name="Google Shape;177;p8"/>
          <p:cNvSpPr txBox="1"/>
          <p:nvPr/>
        </p:nvSpPr>
        <p:spPr>
          <a:xfrm>
            <a:off x="4880864" y="4927549"/>
            <a:ext cx="2486025" cy="787400"/>
          </a:xfrm>
          <a:prstGeom prst="rect">
            <a:avLst/>
          </a:prstGeom>
          <a:noFill/>
          <a:ln>
            <a:noFill/>
          </a:ln>
        </p:spPr>
        <p:txBody>
          <a:bodyPr anchorCtr="0" anchor="t" bIns="0" lIns="0" spcFirstLastPara="1" rIns="0" wrap="square" tIns="12700">
            <a:spAutoFit/>
          </a:bodyPr>
          <a:lstStyle/>
          <a:p>
            <a:pPr indent="0" lvl="0" marL="12700" marR="5080" rtl="0" algn="l">
              <a:lnSpc>
                <a:spcPct val="125000"/>
              </a:lnSpc>
              <a:spcBef>
                <a:spcPts val="0"/>
              </a:spcBef>
              <a:spcAft>
                <a:spcPts val="0"/>
              </a:spcAft>
              <a:buNone/>
            </a:pPr>
            <a:r>
              <a:rPr lang="en-US" sz="2000">
                <a:solidFill>
                  <a:schemeClr val="dk1"/>
                </a:solidFill>
                <a:latin typeface="Times New Roman"/>
                <a:ea typeface="Times New Roman"/>
                <a:cs typeface="Times New Roman"/>
                <a:sym typeface="Times New Roman"/>
              </a:rPr>
              <a:t>[copy the TOP Element]  [Decrement the TOP]</a:t>
            </a:r>
            <a:endParaRPr sz="2000">
              <a:solidFill>
                <a:schemeClr val="dk1"/>
              </a:solidFill>
              <a:latin typeface="Times New Roman"/>
              <a:ea typeface="Times New Roman"/>
              <a:cs typeface="Times New Roman"/>
              <a:sym typeface="Times New Roman"/>
            </a:endParaRPr>
          </a:p>
        </p:txBody>
      </p:sp>
      <p:sp>
        <p:nvSpPr>
          <p:cNvPr id="178" name="Google Shape;178;p8"/>
          <p:cNvSpPr txBox="1"/>
          <p:nvPr/>
        </p:nvSpPr>
        <p:spPr>
          <a:xfrm>
            <a:off x="1304289" y="4927549"/>
            <a:ext cx="3147695" cy="1169035"/>
          </a:xfrm>
          <a:prstGeom prst="rect">
            <a:avLst/>
          </a:prstGeom>
          <a:noFill/>
          <a:ln>
            <a:noFill/>
          </a:ln>
        </p:spPr>
        <p:txBody>
          <a:bodyPr anchorCtr="0" anchor="t" bIns="0" lIns="0" spcFirstLastPara="1" rIns="0" wrap="square" tIns="12700">
            <a:spAutoFit/>
          </a:bodyPr>
          <a:lstStyle/>
          <a:p>
            <a:pPr indent="0" lvl="0" marL="12700" marR="5080" rtl="0" algn="l">
              <a:lnSpc>
                <a:spcPct val="125000"/>
              </a:lnSpc>
              <a:spcBef>
                <a:spcPts val="0"/>
              </a:spcBef>
              <a:spcAft>
                <a:spcPts val="0"/>
              </a:spcAft>
              <a:buNone/>
            </a:pPr>
            <a:r>
              <a:rPr lang="en-US" sz="2000">
                <a:solidFill>
                  <a:schemeClr val="dk1"/>
                </a:solidFill>
                <a:latin typeface="Times New Roman"/>
                <a:ea typeface="Times New Roman"/>
                <a:cs typeface="Times New Roman"/>
                <a:sym typeface="Times New Roman"/>
              </a:rPr>
              <a:t>Step 2: ITEM = STACK[TOP]  Step 3: TOP = TOP - 1</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Step 4: Return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9"/>
          <p:cNvSpPr/>
          <p:nvPr/>
        </p:nvSpPr>
        <p:spPr>
          <a:xfrm>
            <a:off x="1152144" y="182879"/>
            <a:ext cx="5837682" cy="1250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184" name="Google Shape;184;p9"/>
          <p:cNvSpPr txBox="1"/>
          <p:nvPr>
            <p:ph type="title"/>
          </p:nvPr>
        </p:nvSpPr>
        <p:spPr>
          <a:xfrm>
            <a:off x="1514347" y="339674"/>
            <a:ext cx="5114925" cy="695325"/>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Clr>
                <a:schemeClr val="dk2"/>
              </a:buClr>
              <a:buSzPts val="4400"/>
              <a:buFont typeface="Times New Roman"/>
              <a:buNone/>
            </a:pPr>
            <a:r>
              <a:rPr lang="en-US" sz="4400">
                <a:latin typeface="Times New Roman"/>
                <a:ea typeface="Times New Roman"/>
                <a:cs typeface="Times New Roman"/>
                <a:sym typeface="Times New Roman"/>
              </a:rPr>
              <a:t>Application of Stacks</a:t>
            </a:r>
            <a:endParaRPr sz="4400">
              <a:latin typeface="Times New Roman"/>
              <a:ea typeface="Times New Roman"/>
              <a:cs typeface="Times New Roman"/>
              <a:sym typeface="Times New Roman"/>
            </a:endParaRPr>
          </a:p>
        </p:txBody>
      </p:sp>
      <p:sp>
        <p:nvSpPr>
          <p:cNvPr id="185" name="Google Shape;185;p9"/>
          <p:cNvSpPr txBox="1"/>
          <p:nvPr>
            <p:ph idx="11" type="ftr"/>
          </p:nvPr>
        </p:nvSpPr>
        <p:spPr>
          <a:xfrm>
            <a:off x="914400" y="6286666"/>
            <a:ext cx="3962400" cy="228268"/>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None/>
            </a:pPr>
            <a:r>
              <a:rPr lang="en-US">
                <a:solidFill>
                  <a:schemeClr val="lt1"/>
                </a:solidFill>
              </a:rPr>
              <a:t>Prof. K. Ad</a:t>
            </a:r>
            <a:endParaRPr/>
          </a:p>
        </p:txBody>
      </p:sp>
      <p:sp>
        <p:nvSpPr>
          <p:cNvPr id="186" name="Google Shape;186;p9"/>
          <p:cNvSpPr txBox="1"/>
          <p:nvPr>
            <p:ph idx="12" type="sldNum"/>
          </p:nvPr>
        </p:nvSpPr>
        <p:spPr>
          <a:xfrm>
            <a:off x="146304" y="6210300"/>
            <a:ext cx="457200" cy="457200"/>
          </a:xfrm>
          <a:prstGeom prst="rect">
            <a:avLst/>
          </a:prstGeom>
          <a:solidFill>
            <a:schemeClr val="accent1"/>
          </a:solidFill>
          <a:ln>
            <a:noFill/>
          </a:ln>
        </p:spPr>
        <p:txBody>
          <a:bodyPr anchorCtr="1" anchor="ctr" bIns="0" lIns="0" spcFirstLastPara="1" rIns="0" wrap="square" tIns="12700">
            <a:spAutoFit/>
          </a:bodyPr>
          <a:lstStyle/>
          <a:p>
            <a:pPr indent="0" lvl="0" marL="38100" rtl="0" algn="ctr">
              <a:lnSpc>
                <a:spcPct val="100000"/>
              </a:lnSpc>
              <a:spcBef>
                <a:spcPts val="0"/>
              </a:spcBef>
              <a:spcAft>
                <a:spcPts val="0"/>
              </a:spcAft>
              <a:buNone/>
            </a:pPr>
            <a:fld id="{00000000-1234-1234-1234-123412341234}" type="slidenum">
              <a:rPr lang="en-US"/>
              <a:t>‹#›</a:t>
            </a:fld>
            <a:endParaRPr/>
          </a:p>
        </p:txBody>
      </p:sp>
      <p:sp>
        <p:nvSpPr>
          <p:cNvPr id="187" name="Google Shape;187;p9"/>
          <p:cNvSpPr txBox="1"/>
          <p:nvPr/>
        </p:nvSpPr>
        <p:spPr>
          <a:xfrm>
            <a:off x="1161389" y="6129628"/>
            <a:ext cx="4152265" cy="363855"/>
          </a:xfrm>
          <a:prstGeom prst="rect">
            <a:avLst/>
          </a:prstGeom>
          <a:noFill/>
          <a:ln>
            <a:noFill/>
          </a:ln>
        </p:spPr>
        <p:txBody>
          <a:bodyPr anchorCtr="0" anchor="t" bIns="0" lIns="0" spcFirstLastPara="1" rIns="0" wrap="square" tIns="0">
            <a:spAutoFit/>
          </a:bodyPr>
          <a:lstStyle/>
          <a:p>
            <a:pPr indent="0" lvl="0" marL="12700" marR="0" rtl="0" algn="l">
              <a:lnSpc>
                <a:spcPct val="113333"/>
              </a:lnSpc>
              <a:spcBef>
                <a:spcPts val="0"/>
              </a:spcBef>
              <a:spcAft>
                <a:spcPts val="0"/>
              </a:spcAft>
              <a:buNone/>
            </a:pPr>
            <a:r>
              <a:rPr lang="en-US" sz="1900">
                <a:solidFill>
                  <a:srgbClr val="3891A7"/>
                </a:solidFill>
                <a:latin typeface="Noto Sans Symbols"/>
                <a:ea typeface="Noto Sans Symbols"/>
                <a:cs typeface="Noto Sans Symbols"/>
                <a:sym typeface="Noto Sans Symbols"/>
              </a:rPr>
              <a:t>⚫</a:t>
            </a:r>
            <a:r>
              <a:rPr lang="en-US" sz="1900">
                <a:solidFill>
                  <a:srgbClr val="3891A7"/>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Runtime memory management.</a:t>
            </a:r>
            <a:endParaRPr sz="2400">
              <a:solidFill>
                <a:schemeClr val="dk1"/>
              </a:solidFill>
              <a:latin typeface="Times New Roman"/>
              <a:ea typeface="Times New Roman"/>
              <a:cs typeface="Times New Roman"/>
              <a:sym typeface="Times New Roman"/>
            </a:endParaRPr>
          </a:p>
        </p:txBody>
      </p:sp>
      <p:sp>
        <p:nvSpPr>
          <p:cNvPr id="188" name="Google Shape;188;p9"/>
          <p:cNvSpPr txBox="1"/>
          <p:nvPr/>
        </p:nvSpPr>
        <p:spPr>
          <a:xfrm>
            <a:off x="1161389" y="1096136"/>
            <a:ext cx="7602220" cy="4949825"/>
          </a:xfrm>
          <a:prstGeom prst="rect">
            <a:avLst/>
          </a:prstGeom>
          <a:noFill/>
          <a:ln>
            <a:noFill/>
          </a:ln>
        </p:spPr>
        <p:txBody>
          <a:bodyPr anchorCtr="0" anchor="t" bIns="0" lIns="0" spcFirstLastPara="1" rIns="0" wrap="square" tIns="12700">
            <a:spAutoFit/>
          </a:bodyPr>
          <a:lstStyle/>
          <a:p>
            <a:pPr indent="-283844" lvl="0" marL="295910" marR="0" rtl="0" algn="l">
              <a:lnSpc>
                <a:spcPct val="100000"/>
              </a:lnSpc>
              <a:spcBef>
                <a:spcPts val="0"/>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It is used to reverse a word. You push a given word to stack</a:t>
            </a:r>
            <a:endParaRPr sz="2400">
              <a:solidFill>
                <a:schemeClr val="dk1"/>
              </a:solidFill>
              <a:latin typeface="Times New Roman"/>
              <a:ea typeface="Times New Roman"/>
              <a:cs typeface="Times New Roman"/>
              <a:sym typeface="Times New Roman"/>
            </a:endParaRPr>
          </a:p>
          <a:p>
            <a:pPr indent="0" lvl="0" marL="29591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letter by letter and then pop letter from the stack.</a:t>
            </a:r>
            <a:endParaRPr sz="24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“Undo” mechanism in text editor.</a:t>
            </a:r>
            <a:endParaRPr sz="2400">
              <a:solidFill>
                <a:schemeClr val="dk1"/>
              </a:solidFill>
              <a:latin typeface="Times New Roman"/>
              <a:ea typeface="Times New Roman"/>
              <a:cs typeface="Times New Roman"/>
              <a:sym typeface="Times New Roman"/>
            </a:endParaRPr>
          </a:p>
          <a:p>
            <a:pPr indent="-283844" lvl="0" marL="295910" marR="245109" rtl="0" algn="l">
              <a:lnSpc>
                <a:spcPct val="100000"/>
              </a:lnSpc>
              <a:spcBef>
                <a:spcPts val="600"/>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Backtracking: This is a process when you need to access  the most recent data element in a series of elements. Once  you reach a dead end, you must backtrack.</a:t>
            </a:r>
            <a:endParaRPr sz="2400">
              <a:solidFill>
                <a:schemeClr val="dk1"/>
              </a:solidFill>
              <a:latin typeface="Times New Roman"/>
              <a:ea typeface="Times New Roman"/>
              <a:cs typeface="Times New Roman"/>
              <a:sym typeface="Times New Roman"/>
            </a:endParaRPr>
          </a:p>
          <a:p>
            <a:pPr indent="-283844" lvl="0" marL="295910" marR="5080" rtl="0" algn="l">
              <a:lnSpc>
                <a:spcPct val="100000"/>
              </a:lnSpc>
              <a:spcBef>
                <a:spcPts val="605"/>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Language Processing: Compiler’ syntax check for matching  braces in implemented by using stack.</a:t>
            </a:r>
            <a:endParaRPr sz="24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5"/>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Conversion of decimal number to binary.</a:t>
            </a:r>
            <a:endParaRPr sz="24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To solve tower of Hanoi.</a:t>
            </a:r>
            <a:endParaRPr sz="24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0"/>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Conversion of infix expression into prefix and postfix.</a:t>
            </a:r>
            <a:endParaRPr sz="2400">
              <a:solidFill>
                <a:schemeClr val="dk1"/>
              </a:solidFill>
              <a:latin typeface="Times New Roman"/>
              <a:ea typeface="Times New Roman"/>
              <a:cs typeface="Times New Roman"/>
              <a:sym typeface="Times New Roman"/>
            </a:endParaRPr>
          </a:p>
          <a:p>
            <a:pPr indent="-283844" lvl="0" marL="295910" marR="0" rtl="0" algn="l">
              <a:lnSpc>
                <a:spcPct val="100000"/>
              </a:lnSpc>
              <a:spcBef>
                <a:spcPts val="605"/>
              </a:spcBef>
              <a:spcAft>
                <a:spcPts val="0"/>
              </a:spcAft>
              <a:buClr>
                <a:srgbClr val="3891A7"/>
              </a:buClr>
              <a:buSzPts val="1900"/>
              <a:buFont typeface="Noto Sans Symbols"/>
              <a:buChar char="⚫"/>
            </a:pPr>
            <a:r>
              <a:rPr lang="en-US" sz="2400">
                <a:solidFill>
                  <a:schemeClr val="dk1"/>
                </a:solidFill>
                <a:latin typeface="Times New Roman"/>
                <a:ea typeface="Times New Roman"/>
                <a:cs typeface="Times New Roman"/>
                <a:sym typeface="Times New Roman"/>
              </a:rPr>
              <a:t>Quick sort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2020-04-30T12:45:39Z</dcterms:created>
  <dc:creator>swetu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2019-03-27T00:00:00Z</vt:filetime>
  </property>
  <property fmtid="{D5CDD505-2E9C-101B-9397-08002B2CF9AE}" pid="3" name="Creator">
    <vt:lpwstr>Microsoft® PowerPoint® 2016</vt:lpwstr>
  </property>
  <property fmtid="{D5CDD505-2E9C-101B-9397-08002B2CF9AE}" pid="4" name="LastSaved">
    <vt:filetime>2020-04-30T00:00:00Z</vt:filetime>
  </property>
</Properties>
</file>