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vUlOJyx8dycb1i+vUibtbU8+V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3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3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4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3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3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5"/>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3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36"/>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3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36"/>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9" name="Shape 59"/>
        <p:cNvGrpSpPr/>
        <p:nvPr/>
      </p:nvGrpSpPr>
      <p:grpSpPr>
        <a:xfrm>
          <a:off x="0" y="0"/>
          <a:ext cx="0" cy="0"/>
          <a:chOff x="0" y="0"/>
          <a:chExt cx="0" cy="0"/>
        </a:xfrm>
      </p:grpSpPr>
      <p:sp>
        <p:nvSpPr>
          <p:cNvPr id="60" name="Google Shape;60;p3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3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3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3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4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0"/>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0"/>
          <p:cNvSpPr/>
          <p:nvPr>
            <p:ph idx="2" type="pic"/>
          </p:nvPr>
        </p:nvSpPr>
        <p:spPr>
          <a:xfrm>
            <a:off x="15" y="0"/>
            <a:ext cx="12191985" cy="4915076"/>
          </a:xfrm>
          <a:prstGeom prst="rect">
            <a:avLst/>
          </a:prstGeom>
          <a:solidFill>
            <a:srgbClr val="BECAD4"/>
          </a:solid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40"/>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3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3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Dynamic Programming</a:t>
            </a:r>
            <a:endParaRPr/>
          </a:p>
        </p:txBody>
      </p:sp>
      <p:sp>
        <p:nvSpPr>
          <p:cNvPr id="102" name="Google Shape;102;p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4400"/>
              <a:buFont typeface="Calibri"/>
              <a:buNone/>
            </a:pPr>
            <a:r>
              <a:rPr lang="en-US" sz="4400"/>
              <a:t>Pattern 1: </a:t>
            </a:r>
            <a:br>
              <a:rPr lang="en-US" sz="4400"/>
            </a:br>
            <a:r>
              <a:rPr lang="en-US" sz="4400"/>
              <a:t>Minimum (Maximum) Path to Reach a Target</a:t>
            </a:r>
            <a:endParaRPr sz="4400"/>
          </a:p>
        </p:txBody>
      </p:sp>
      <p:sp>
        <p:nvSpPr>
          <p:cNvPr id="159" name="Google Shape;159;p1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Problems on DP: </a:t>
            </a:r>
            <a:endParaRPr/>
          </a:p>
        </p:txBody>
      </p:sp>
      <p:sp>
        <p:nvSpPr>
          <p:cNvPr id="165" name="Google Shape;165;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01600" lvl="0" marL="91440" rtl="0" algn="l">
              <a:lnSpc>
                <a:spcPct val="90000"/>
              </a:lnSpc>
              <a:spcBef>
                <a:spcPts val="0"/>
              </a:spcBef>
              <a:spcAft>
                <a:spcPts val="0"/>
              </a:spcAft>
              <a:buSzPts val="1600"/>
              <a:buChar char=" "/>
            </a:pPr>
            <a:r>
              <a:rPr lang="en-US" sz="1600"/>
              <a:t>Problem Statement: </a:t>
            </a:r>
            <a:br>
              <a:rPr lang="en-US" sz="1600"/>
            </a:br>
            <a:br>
              <a:rPr lang="en-US" sz="1600"/>
            </a:br>
            <a:r>
              <a:rPr lang="en-US" sz="1600"/>
              <a:t>On a staircase, the i-th step has some non-negative cost cost[i] assigned (0 indexed). Once you pay the cost, you can either climb one or two steps. You need to find minimum cost to reach the top of the floor, and you can either start from the step with index 0, or the step with index 1.</a:t>
            </a:r>
            <a:endParaRPr/>
          </a:p>
          <a:p>
            <a:pPr indent="0" lvl="0" marL="91440" rtl="0" algn="l">
              <a:lnSpc>
                <a:spcPct val="90000"/>
              </a:lnSpc>
              <a:spcBef>
                <a:spcPts val="1400"/>
              </a:spcBef>
              <a:spcAft>
                <a:spcPts val="0"/>
              </a:spcAft>
              <a:buSzPts val="1600"/>
              <a:buNone/>
            </a:pPr>
            <a:r>
              <a:t/>
            </a:r>
            <a:endParaRPr sz="1600"/>
          </a:p>
          <a:p>
            <a:pPr indent="-101600" lvl="0" marL="91440" rtl="0" algn="l">
              <a:lnSpc>
                <a:spcPct val="90000"/>
              </a:lnSpc>
              <a:spcBef>
                <a:spcPts val="1400"/>
              </a:spcBef>
              <a:spcAft>
                <a:spcPts val="0"/>
              </a:spcAft>
              <a:buSzPts val="1600"/>
              <a:buChar char=" "/>
            </a:pPr>
            <a:r>
              <a:rPr lang="en-US" sz="1600"/>
              <a:t>Input: cost = [10, 15, 20]</a:t>
            </a:r>
            <a:endParaRPr/>
          </a:p>
          <a:p>
            <a:pPr indent="-101600" lvl="0" marL="91440" rtl="0" algn="l">
              <a:lnSpc>
                <a:spcPct val="90000"/>
              </a:lnSpc>
              <a:spcBef>
                <a:spcPts val="1400"/>
              </a:spcBef>
              <a:spcAft>
                <a:spcPts val="0"/>
              </a:spcAft>
              <a:buSzPts val="1600"/>
              <a:buChar char=" "/>
            </a:pPr>
            <a:r>
              <a:rPr lang="en-US" sz="1600"/>
              <a:t>Output: 15</a:t>
            </a:r>
            <a:endParaRPr/>
          </a:p>
          <a:p>
            <a:pPr indent="-101600" lvl="0" marL="91440" rtl="0" algn="l">
              <a:lnSpc>
                <a:spcPct val="90000"/>
              </a:lnSpc>
              <a:spcBef>
                <a:spcPts val="1400"/>
              </a:spcBef>
              <a:spcAft>
                <a:spcPts val="0"/>
              </a:spcAft>
              <a:buSzPts val="1600"/>
              <a:buChar char=" "/>
            </a:pPr>
            <a:r>
              <a:rPr lang="en-US" sz="1600"/>
              <a:t>Explanation: Cheapest is start on cost[1], pay that cost and go to the top.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1: Solution</a:t>
            </a:r>
            <a:endParaRPr/>
          </a:p>
        </p:txBody>
      </p:sp>
      <p:sp>
        <p:nvSpPr>
          <p:cNvPr id="171" name="Google Shape;171;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Step 1 - Identify a recurrence relation between subproblems. In this problem,</a:t>
            </a:r>
            <a:endParaRPr/>
          </a:p>
          <a:p>
            <a:pPr indent="-127000" lvl="0" marL="91440" rtl="0" algn="l">
              <a:lnSpc>
                <a:spcPct val="90000"/>
              </a:lnSpc>
              <a:spcBef>
                <a:spcPts val="1400"/>
              </a:spcBef>
              <a:spcAft>
                <a:spcPts val="0"/>
              </a:spcAft>
              <a:buSzPts val="2000"/>
              <a:buChar char=" "/>
            </a:pPr>
            <a:r>
              <a:rPr b="1" lang="en-US"/>
              <a:t>Recurrence Relation:</a:t>
            </a:r>
            <a:endParaRPr/>
          </a:p>
          <a:p>
            <a:pPr indent="-127000" lvl="0" marL="91440" rtl="0" algn="l">
              <a:lnSpc>
                <a:spcPct val="90000"/>
              </a:lnSpc>
              <a:spcBef>
                <a:spcPts val="1400"/>
              </a:spcBef>
              <a:spcAft>
                <a:spcPts val="0"/>
              </a:spcAft>
              <a:buSzPts val="2000"/>
              <a:buChar char=" "/>
            </a:pPr>
            <a:r>
              <a:rPr lang="en-US"/>
              <a:t>mincost(i) = cost[i]+min(mincost(i-1), mincost(i-2))</a:t>
            </a:r>
            <a:endParaRPr/>
          </a:p>
          <a:p>
            <a:pPr indent="-127000" lvl="0" marL="91440" rtl="0" algn="l">
              <a:lnSpc>
                <a:spcPct val="90000"/>
              </a:lnSpc>
              <a:spcBef>
                <a:spcPts val="1400"/>
              </a:spcBef>
              <a:spcAft>
                <a:spcPts val="0"/>
              </a:spcAft>
              <a:buSzPts val="2000"/>
              <a:buChar char=" "/>
            </a:pPr>
            <a:r>
              <a:rPr b="1" lang="en-US"/>
              <a:t>Base cases:</a:t>
            </a:r>
            <a:endParaRPr/>
          </a:p>
          <a:p>
            <a:pPr indent="-127000" lvl="0" marL="91440" rtl="0" algn="l">
              <a:lnSpc>
                <a:spcPct val="90000"/>
              </a:lnSpc>
              <a:spcBef>
                <a:spcPts val="1400"/>
              </a:spcBef>
              <a:spcAft>
                <a:spcPts val="0"/>
              </a:spcAft>
              <a:buSzPts val="2000"/>
              <a:buChar char=" "/>
            </a:pPr>
            <a:r>
              <a:rPr lang="en-US"/>
              <a:t>mincost(0) = cost[0]</a:t>
            </a:r>
            <a:endParaRPr/>
          </a:p>
          <a:p>
            <a:pPr indent="-127000" lvl="0" marL="91440" rtl="0" algn="l">
              <a:lnSpc>
                <a:spcPct val="90000"/>
              </a:lnSpc>
              <a:spcBef>
                <a:spcPts val="1400"/>
              </a:spcBef>
              <a:spcAft>
                <a:spcPts val="0"/>
              </a:spcAft>
              <a:buSzPts val="2000"/>
              <a:buChar char=" "/>
            </a:pPr>
            <a:r>
              <a:rPr lang="en-US"/>
              <a:t>mincost(1) = cost[1]</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1: Recursion</a:t>
            </a:r>
            <a:endParaRPr/>
          </a:p>
        </p:txBody>
      </p:sp>
      <p:pic>
        <p:nvPicPr>
          <p:cNvPr id="177" name="Google Shape;177;p13"/>
          <p:cNvPicPr preferRelativeResize="0"/>
          <p:nvPr>
            <p:ph idx="1" type="body"/>
          </p:nvPr>
        </p:nvPicPr>
        <p:blipFill rotWithShape="1">
          <a:blip r:embed="rId3">
            <a:alphaModFix/>
          </a:blip>
          <a:srcRect b="0" l="0" r="0" t="0"/>
          <a:stretch/>
        </p:blipFill>
        <p:spPr>
          <a:xfrm>
            <a:off x="1328015" y="2564994"/>
            <a:ext cx="6373464" cy="2397252"/>
          </a:xfrm>
          <a:prstGeom prst="rect">
            <a:avLst/>
          </a:prstGeom>
          <a:noFill/>
          <a:ln>
            <a:noFill/>
          </a:ln>
        </p:spPr>
      </p:pic>
      <p:sp>
        <p:nvSpPr>
          <p:cNvPr id="178" name="Google Shape;178;p13"/>
          <p:cNvSpPr txBox="1"/>
          <p:nvPr/>
        </p:nvSpPr>
        <p:spPr>
          <a:xfrm>
            <a:off x="1182737" y="1845892"/>
            <a:ext cx="558338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Step 2 - Covert the recurrence relation to recursion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1: Top down DP</a:t>
            </a:r>
            <a:endParaRPr/>
          </a:p>
        </p:txBody>
      </p:sp>
      <p:sp>
        <p:nvSpPr>
          <p:cNvPr id="184" name="Google Shape;184;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Step 3: Optimization 1 - Top Down DP - Add memoization to recursion</a:t>
            </a:r>
            <a:endParaRPr/>
          </a:p>
        </p:txBody>
      </p:sp>
      <p:pic>
        <p:nvPicPr>
          <p:cNvPr id="185" name="Google Shape;185;p14"/>
          <p:cNvPicPr preferRelativeResize="0"/>
          <p:nvPr/>
        </p:nvPicPr>
        <p:blipFill rotWithShape="1">
          <a:blip r:embed="rId3">
            <a:alphaModFix/>
          </a:blip>
          <a:srcRect b="0" l="0" r="0" t="0"/>
          <a:stretch/>
        </p:blipFill>
        <p:spPr>
          <a:xfrm>
            <a:off x="1234014" y="2387944"/>
            <a:ext cx="7353110" cy="29389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1 : Bottom Up DP</a:t>
            </a:r>
            <a:endParaRPr/>
          </a:p>
        </p:txBody>
      </p:sp>
      <p:sp>
        <p:nvSpPr>
          <p:cNvPr id="191" name="Google Shape;191;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Step 4 - Optimization 2 -Bottom Up DP - Convert recursion to iteration</a:t>
            </a:r>
            <a:endParaRPr/>
          </a:p>
        </p:txBody>
      </p:sp>
      <p:pic>
        <p:nvPicPr>
          <p:cNvPr id="192" name="Google Shape;192;p15"/>
          <p:cNvPicPr preferRelativeResize="0"/>
          <p:nvPr/>
        </p:nvPicPr>
        <p:blipFill rotWithShape="1">
          <a:blip r:embed="rId3">
            <a:alphaModFix/>
          </a:blip>
          <a:srcRect b="0" l="0" r="0" t="0"/>
          <a:stretch/>
        </p:blipFill>
        <p:spPr>
          <a:xfrm>
            <a:off x="2113331" y="2478005"/>
            <a:ext cx="6580918" cy="24318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4400"/>
              <a:buFont typeface="Calibri"/>
              <a:buNone/>
            </a:pPr>
            <a:r>
              <a:rPr lang="en-US" sz="4400"/>
              <a:t>Pattern 2: </a:t>
            </a:r>
            <a:br>
              <a:rPr lang="en-US" sz="4400"/>
            </a:br>
            <a:r>
              <a:rPr lang="en-US" sz="4400"/>
              <a:t>Distinct Ways</a:t>
            </a:r>
            <a:endParaRPr sz="4400"/>
          </a:p>
        </p:txBody>
      </p:sp>
      <p:sp>
        <p:nvSpPr>
          <p:cNvPr id="198" name="Google Shape;198;p17"/>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2: Ways to Climb Stairs</a:t>
            </a:r>
            <a:endParaRPr/>
          </a:p>
        </p:txBody>
      </p:sp>
      <p:sp>
        <p:nvSpPr>
          <p:cNvPr id="204" name="Google Shape;204;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Problem Statement: </a:t>
            </a:r>
            <a:br>
              <a:rPr lang="en-US"/>
            </a:br>
            <a:r>
              <a:rPr lang="en-US"/>
              <a:t>You are climbing a stair case. It takes </a:t>
            </a:r>
            <a:r>
              <a:rPr i="1" lang="en-US"/>
              <a:t>n</a:t>
            </a:r>
            <a:r>
              <a:rPr lang="en-US"/>
              <a:t> steps to reach to the top.</a:t>
            </a:r>
            <a:endParaRPr/>
          </a:p>
          <a:p>
            <a:pPr indent="-127000" lvl="0" marL="91440" rtl="0" algn="l">
              <a:lnSpc>
                <a:spcPct val="90000"/>
              </a:lnSpc>
              <a:spcBef>
                <a:spcPts val="1400"/>
              </a:spcBef>
              <a:spcAft>
                <a:spcPts val="0"/>
              </a:spcAft>
              <a:buSzPts val="2000"/>
              <a:buChar char=" "/>
            </a:pPr>
            <a:r>
              <a:rPr lang="en-US"/>
              <a:t>Each time you can either climb 1 or 2 steps. In how many distinct ways can you climb to the top?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2 : Recursion</a:t>
            </a:r>
            <a:endParaRPr/>
          </a:p>
        </p:txBody>
      </p:sp>
      <p:pic>
        <p:nvPicPr>
          <p:cNvPr id="210" name="Google Shape;210;p19"/>
          <p:cNvPicPr preferRelativeResize="0"/>
          <p:nvPr/>
        </p:nvPicPr>
        <p:blipFill rotWithShape="1">
          <a:blip r:embed="rId3">
            <a:alphaModFix/>
          </a:blip>
          <a:srcRect b="0" l="0" r="0" t="0"/>
          <a:stretch/>
        </p:blipFill>
        <p:spPr>
          <a:xfrm>
            <a:off x="901068" y="1737360"/>
            <a:ext cx="5993130" cy="2957549"/>
          </a:xfrm>
          <a:prstGeom prst="rect">
            <a:avLst/>
          </a:prstGeom>
          <a:noFill/>
          <a:ln>
            <a:noFill/>
          </a:ln>
        </p:spPr>
      </p:pic>
      <p:pic>
        <p:nvPicPr>
          <p:cNvPr descr="Climbing_Stairs" id="211" name="Google Shape;211;p19"/>
          <p:cNvPicPr preferRelativeResize="0"/>
          <p:nvPr>
            <p:ph idx="1" type="body"/>
          </p:nvPr>
        </p:nvPicPr>
        <p:blipFill rotWithShape="1">
          <a:blip r:embed="rId4">
            <a:alphaModFix/>
          </a:blip>
          <a:srcRect b="0" l="0" r="0" t="0"/>
          <a:stretch/>
        </p:blipFill>
        <p:spPr>
          <a:xfrm>
            <a:off x="6894198" y="1737360"/>
            <a:ext cx="5480736" cy="3082914"/>
          </a:xfrm>
          <a:prstGeom prst="rect">
            <a:avLst/>
          </a:prstGeom>
          <a:noFill/>
          <a:ln>
            <a:noFill/>
          </a:ln>
        </p:spPr>
      </p:pic>
      <p:sp>
        <p:nvSpPr>
          <p:cNvPr id="212" name="Google Shape;212;p19"/>
          <p:cNvSpPr txBox="1"/>
          <p:nvPr/>
        </p:nvSpPr>
        <p:spPr>
          <a:xfrm>
            <a:off x="1097280" y="5048015"/>
            <a:ext cx="676903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Time complexity : O(2^n)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Space complexity : </a:t>
            </a:r>
            <a:r>
              <a:rPr i="1" lang="en-US" sz="1800">
                <a:solidFill>
                  <a:schemeClr val="dk1"/>
                </a:solidFill>
                <a:latin typeface="Calibri"/>
                <a:ea typeface="Calibri"/>
                <a:cs typeface="Calibri"/>
                <a:sym typeface="Calibri"/>
              </a:rPr>
              <a:t>O</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The depth of the recursion tree can go upto </a:t>
            </a:r>
            <a:r>
              <a:rPr i="1"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2: DP Approach</a:t>
            </a:r>
            <a:endParaRPr/>
          </a:p>
        </p:txBody>
      </p:sp>
      <p:sp>
        <p:nvSpPr>
          <p:cNvPr id="218" name="Google Shape;218;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219" name="Google Shape;219;p20"/>
          <p:cNvPicPr preferRelativeResize="0"/>
          <p:nvPr/>
        </p:nvPicPr>
        <p:blipFill rotWithShape="1">
          <a:blip r:embed="rId3">
            <a:alphaModFix/>
          </a:blip>
          <a:srcRect b="0" l="0" r="0" t="0"/>
          <a:stretch/>
        </p:blipFill>
        <p:spPr>
          <a:xfrm>
            <a:off x="3275493" y="1963802"/>
            <a:ext cx="4725353" cy="2627757"/>
          </a:xfrm>
          <a:prstGeom prst="rect">
            <a:avLst/>
          </a:prstGeom>
          <a:noFill/>
          <a:ln>
            <a:noFill/>
          </a:ln>
        </p:spPr>
      </p:pic>
      <p:sp>
        <p:nvSpPr>
          <p:cNvPr id="220" name="Google Shape;220;p20"/>
          <p:cNvSpPr txBox="1"/>
          <p:nvPr/>
        </p:nvSpPr>
        <p:spPr>
          <a:xfrm>
            <a:off x="3275493" y="4709627"/>
            <a:ext cx="485062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Time complexity : O(n). Single loop upto 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Space complexity : O(n). dp array of size n is used.</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Introduction</a:t>
            </a:r>
            <a:endParaRPr/>
          </a:p>
        </p:txBody>
      </p:sp>
      <p:sp>
        <p:nvSpPr>
          <p:cNvPr id="108" name="Google Shape;108;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 Dynamic programming is a methodology that often yield polynomial time algorithms; it solves problems by combining the results of solved overlapping subproblems.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To understand what overlapping subproblems are, let’s start with the maybe most popular example when it comes to dynamic programming — calculate Fibonacci numbers.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4400"/>
              <a:buFont typeface="Calibri"/>
              <a:buNone/>
            </a:pPr>
            <a:r>
              <a:rPr lang="en-US" sz="4400"/>
              <a:t>Pattern 3: </a:t>
            </a:r>
            <a:br>
              <a:rPr lang="en-US" sz="4400"/>
            </a:br>
            <a:r>
              <a:rPr lang="en-US" sz="4400"/>
              <a:t>Merging Intervals</a:t>
            </a:r>
            <a:endParaRPr sz="4400"/>
          </a:p>
        </p:txBody>
      </p:sp>
      <p:sp>
        <p:nvSpPr>
          <p:cNvPr id="226" name="Google Shape;226;p2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3: Unique BST</a:t>
            </a:r>
            <a:endParaRPr/>
          </a:p>
        </p:txBody>
      </p:sp>
      <p:sp>
        <p:nvSpPr>
          <p:cNvPr id="232" name="Google Shape;232;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Problem Statement: </a:t>
            </a:r>
            <a:endParaRPr/>
          </a:p>
          <a:p>
            <a:pPr indent="-127000" lvl="0" marL="91440" rtl="0" algn="l">
              <a:lnSpc>
                <a:spcPct val="90000"/>
              </a:lnSpc>
              <a:spcBef>
                <a:spcPts val="1400"/>
              </a:spcBef>
              <a:spcAft>
                <a:spcPts val="0"/>
              </a:spcAft>
              <a:buSzPts val="2000"/>
              <a:buChar char=" "/>
            </a:pPr>
            <a:r>
              <a:rPr lang="en-US"/>
              <a:t>Given </a:t>
            </a:r>
            <a:r>
              <a:rPr i="1" lang="en-US"/>
              <a:t>n</a:t>
            </a:r>
            <a:r>
              <a:rPr lang="en-US"/>
              <a:t>, how many structurally unique </a:t>
            </a:r>
            <a:r>
              <a:rPr b="1" lang="en-US"/>
              <a:t>BST's</a:t>
            </a:r>
            <a:r>
              <a:rPr lang="en-US"/>
              <a:t> (binary search trees) that store values 1 ... </a:t>
            </a:r>
            <a:r>
              <a:rPr i="1" lang="en-US"/>
              <a:t>n</a:t>
            </a:r>
            <a:r>
              <a:rPr lang="en-US"/>
              <a:t>?</a:t>
            </a:r>
            <a:endParaRPr/>
          </a:p>
          <a:p>
            <a:pPr indent="-127000" lvl="0" marL="91440" rtl="0" algn="l">
              <a:lnSpc>
                <a:spcPct val="90000"/>
              </a:lnSpc>
              <a:spcBef>
                <a:spcPts val="1400"/>
              </a:spcBef>
              <a:spcAft>
                <a:spcPts val="0"/>
              </a:spcAft>
              <a:buSzPts val="2000"/>
              <a:buChar char=" "/>
            </a:pPr>
            <a:r>
              <a:rPr lang="en-US"/>
              <a:t>Example:</a:t>
            </a:r>
            <a:br>
              <a:rPr lang="en-US"/>
            </a:br>
            <a:endParaRPr/>
          </a:p>
        </p:txBody>
      </p:sp>
      <p:pic>
        <p:nvPicPr>
          <p:cNvPr id="233" name="Google Shape;233;p22"/>
          <p:cNvPicPr preferRelativeResize="0"/>
          <p:nvPr/>
        </p:nvPicPr>
        <p:blipFill rotWithShape="1">
          <a:blip r:embed="rId3">
            <a:alphaModFix/>
          </a:blip>
          <a:srcRect b="0" l="0" r="0" t="0"/>
          <a:stretch/>
        </p:blipFill>
        <p:spPr>
          <a:xfrm>
            <a:off x="1097280" y="3085833"/>
            <a:ext cx="4800600" cy="2686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3: DP Approach</a:t>
            </a:r>
            <a:endParaRPr/>
          </a:p>
        </p:txBody>
      </p:sp>
      <p:pic>
        <p:nvPicPr>
          <p:cNvPr id="239" name="Google Shape;239;p23"/>
          <p:cNvPicPr preferRelativeResize="0"/>
          <p:nvPr>
            <p:ph idx="1" type="body"/>
          </p:nvPr>
        </p:nvPicPr>
        <p:blipFill rotWithShape="1">
          <a:blip r:embed="rId3">
            <a:alphaModFix/>
          </a:blip>
          <a:srcRect b="0" l="0" r="0" t="0"/>
          <a:stretch/>
        </p:blipFill>
        <p:spPr>
          <a:xfrm>
            <a:off x="1384419" y="1969980"/>
            <a:ext cx="5213721" cy="2566548"/>
          </a:xfrm>
          <a:prstGeom prst="rect">
            <a:avLst/>
          </a:prstGeom>
          <a:noFill/>
          <a:ln>
            <a:noFill/>
          </a:ln>
        </p:spPr>
      </p:pic>
      <p:sp>
        <p:nvSpPr>
          <p:cNvPr id="240" name="Google Shape;240;p23"/>
          <p:cNvSpPr txBox="1"/>
          <p:nvPr/>
        </p:nvSpPr>
        <p:spPr>
          <a:xfrm>
            <a:off x="2093720" y="5076202"/>
            <a:ext cx="485062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Time complexity : O(n^2).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Space complexity : O(n). dp array of size n is used.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4400"/>
              <a:buFont typeface="Calibri"/>
              <a:buNone/>
            </a:pPr>
            <a:r>
              <a:rPr lang="en-US" sz="4400"/>
              <a:t>Pattern 4: </a:t>
            </a:r>
            <a:br>
              <a:rPr lang="en-US" sz="4400"/>
            </a:br>
            <a:r>
              <a:rPr lang="en-US" sz="4400"/>
              <a:t>DP on Strings</a:t>
            </a:r>
            <a:endParaRPr sz="4400"/>
          </a:p>
        </p:txBody>
      </p:sp>
      <p:sp>
        <p:nvSpPr>
          <p:cNvPr id="246" name="Google Shape;246;p24"/>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4: Longest Common Subsequence</a:t>
            </a:r>
            <a:endParaRPr/>
          </a:p>
        </p:txBody>
      </p:sp>
      <p:sp>
        <p:nvSpPr>
          <p:cNvPr id="252" name="Google Shape;252;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Problem Statement: </a:t>
            </a:r>
            <a:endParaRPr/>
          </a:p>
          <a:p>
            <a:pPr indent="-127000" lvl="0" marL="91440" rtl="0" algn="l">
              <a:lnSpc>
                <a:spcPct val="90000"/>
              </a:lnSpc>
              <a:spcBef>
                <a:spcPts val="1400"/>
              </a:spcBef>
              <a:spcAft>
                <a:spcPts val="0"/>
              </a:spcAft>
              <a:buSzPts val="2000"/>
              <a:buChar char=" "/>
            </a:pPr>
            <a:r>
              <a:rPr lang="en-US"/>
              <a:t>Given two strings text1 and text2, return the length of their longest common subsequence.</a:t>
            </a:r>
            <a:endParaRPr/>
          </a:p>
          <a:p>
            <a:pPr indent="-127000" lvl="0" marL="91440" rtl="0" algn="l">
              <a:lnSpc>
                <a:spcPct val="90000"/>
              </a:lnSpc>
              <a:spcBef>
                <a:spcPts val="1400"/>
              </a:spcBef>
              <a:spcAft>
                <a:spcPts val="0"/>
              </a:spcAft>
              <a:buSzPts val="2000"/>
              <a:buChar char=" "/>
            </a:pPr>
            <a:r>
              <a:rPr lang="en-US"/>
              <a:t>A subsequence of a string is a new string generated from the original string with some characters(can be none) deleted without changing the relative order of the remaining characters. (eg, "ace" is a subsequence of "abcde" while "aec" is not). A common subsequence of two strings is a subsequence that is common to both strings.</a:t>
            </a:r>
            <a:endParaRPr/>
          </a:p>
          <a:p>
            <a:pPr indent="-127000" lvl="0" marL="91440" rtl="0" algn="l">
              <a:lnSpc>
                <a:spcPct val="90000"/>
              </a:lnSpc>
              <a:spcBef>
                <a:spcPts val="1400"/>
              </a:spcBef>
              <a:spcAft>
                <a:spcPts val="0"/>
              </a:spcAft>
              <a:buSzPts val="2000"/>
              <a:buChar char=" "/>
            </a:pPr>
            <a:r>
              <a:rPr lang="en-US"/>
              <a:t>If there is no common subsequence, return 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4 : LCS contd</a:t>
            </a:r>
            <a:endParaRPr/>
          </a:p>
        </p:txBody>
      </p:sp>
      <p:pic>
        <p:nvPicPr>
          <p:cNvPr id="258" name="Google Shape;258;p26"/>
          <p:cNvPicPr preferRelativeResize="0"/>
          <p:nvPr>
            <p:ph idx="1" type="body"/>
          </p:nvPr>
        </p:nvPicPr>
        <p:blipFill rotWithShape="1">
          <a:blip r:embed="rId3">
            <a:alphaModFix/>
          </a:blip>
          <a:srcRect b="0" l="0" r="0" t="0"/>
          <a:stretch/>
        </p:blipFill>
        <p:spPr>
          <a:xfrm>
            <a:off x="1097280" y="1863354"/>
            <a:ext cx="5930498" cy="4022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4: DP Solution</a:t>
            </a:r>
            <a:endParaRPr/>
          </a:p>
        </p:txBody>
      </p:sp>
      <p:sp>
        <p:nvSpPr>
          <p:cNvPr id="264" name="Google Shape;264;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265" name="Google Shape;265;p27"/>
          <p:cNvPicPr preferRelativeResize="0"/>
          <p:nvPr/>
        </p:nvPicPr>
        <p:blipFill rotWithShape="1">
          <a:blip r:embed="rId3">
            <a:alphaModFix/>
          </a:blip>
          <a:srcRect b="0" l="0" r="0" t="0"/>
          <a:stretch/>
        </p:blipFill>
        <p:spPr>
          <a:xfrm>
            <a:off x="2742755" y="1845734"/>
            <a:ext cx="6381750" cy="3352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4400"/>
              <a:buFont typeface="Calibri"/>
              <a:buNone/>
            </a:pPr>
            <a:r>
              <a:rPr lang="en-US" sz="4400"/>
              <a:t>Pattern 5: </a:t>
            </a:r>
            <a:br>
              <a:rPr lang="en-US" sz="4400"/>
            </a:br>
            <a:r>
              <a:rPr lang="en-US" sz="4400"/>
              <a:t>Decision Making</a:t>
            </a:r>
            <a:endParaRPr sz="4400"/>
          </a:p>
        </p:txBody>
      </p:sp>
      <p:sp>
        <p:nvSpPr>
          <p:cNvPr id="271" name="Google Shape;271;p28"/>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5: Max Sum Non-Contiguous</a:t>
            </a:r>
            <a:endParaRPr/>
          </a:p>
        </p:txBody>
      </p:sp>
      <p:sp>
        <p:nvSpPr>
          <p:cNvPr id="277" name="Google Shape;277;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Problem Statement: </a:t>
            </a:r>
            <a:endParaRPr/>
          </a:p>
          <a:p>
            <a:pPr indent="0" lvl="0" marL="0" rtl="0" algn="l">
              <a:lnSpc>
                <a:spcPct val="90000"/>
              </a:lnSpc>
              <a:spcBef>
                <a:spcPts val="1400"/>
              </a:spcBef>
              <a:spcAft>
                <a:spcPts val="0"/>
              </a:spcAft>
              <a:buSzPts val="2000"/>
              <a:buNone/>
            </a:pPr>
            <a:r>
              <a:rPr lang="en-US"/>
              <a:t> Given an array of positive numbers, find the maximum sum of a subsequence with the constraint that no 2 numbers in the sequence should be adjacent in the array.</a:t>
            </a:r>
            <a:endParaRPr/>
          </a:p>
          <a:p>
            <a:pPr indent="0" lvl="0" marL="0" rtl="0" algn="l">
              <a:lnSpc>
                <a:spcPct val="90000"/>
              </a:lnSpc>
              <a:spcBef>
                <a:spcPts val="1400"/>
              </a:spcBef>
              <a:spcAft>
                <a:spcPts val="0"/>
              </a:spcAft>
              <a:buSzPts val="2000"/>
              <a:buNone/>
            </a:pPr>
            <a:r>
              <a:rPr lang="en-US"/>
              <a:t>Example:</a:t>
            </a:r>
            <a:endParaRPr/>
          </a:p>
        </p:txBody>
      </p:sp>
      <p:pic>
        <p:nvPicPr>
          <p:cNvPr id="278" name="Google Shape;278;p29"/>
          <p:cNvPicPr preferRelativeResize="0"/>
          <p:nvPr/>
        </p:nvPicPr>
        <p:blipFill rotWithShape="1">
          <a:blip r:embed="rId3">
            <a:alphaModFix/>
          </a:blip>
          <a:srcRect b="0" l="0" r="0" t="0"/>
          <a:stretch/>
        </p:blipFill>
        <p:spPr>
          <a:xfrm>
            <a:off x="1097280" y="3410261"/>
            <a:ext cx="5143500" cy="2276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Problem 5: DP Approach</a:t>
            </a:r>
            <a:endParaRPr/>
          </a:p>
        </p:txBody>
      </p:sp>
      <p:sp>
        <p:nvSpPr>
          <p:cNvPr id="284" name="Google Shape;284;p3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285" name="Google Shape;285;p30"/>
          <p:cNvPicPr preferRelativeResize="0"/>
          <p:nvPr/>
        </p:nvPicPr>
        <p:blipFill rotWithShape="1">
          <a:blip r:embed="rId3">
            <a:alphaModFix/>
          </a:blip>
          <a:srcRect b="0" l="0" r="0" t="0"/>
          <a:stretch/>
        </p:blipFill>
        <p:spPr>
          <a:xfrm>
            <a:off x="1097280" y="1845734"/>
            <a:ext cx="5438766" cy="25862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Introduction</a:t>
            </a:r>
            <a:endParaRPr/>
          </a:p>
        </p:txBody>
      </p:sp>
      <p:sp>
        <p:nvSpPr>
          <p:cNvPr id="114" name="Google Shape;114;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1400"/>
              <a:buChar char=" "/>
            </a:pPr>
            <a:r>
              <a:rPr lang="en-US" sz="1400"/>
              <a:t>Fibonacci numbers are number that following fibonacci sequence, starting form the basic cases F(1) = 1(some references mention F(1) as 0), F(2) = 1. F(n) = F(n-1) + F(n-2) for n larger than 2.</a:t>
            </a:r>
            <a:endParaRPr/>
          </a:p>
          <a:p>
            <a:pPr indent="0" lvl="0" marL="0" rtl="0" algn="l">
              <a:lnSpc>
                <a:spcPct val="90000"/>
              </a:lnSpc>
              <a:spcBef>
                <a:spcPts val="1400"/>
              </a:spcBef>
              <a:spcAft>
                <a:spcPts val="0"/>
              </a:spcAft>
              <a:buSzPts val="1400"/>
              <a:buNone/>
            </a:pPr>
            <a:r>
              <a:rPr lang="en-US" sz="1400"/>
              <a:t> To calculate F(n) for a giving n:</a:t>
            </a:r>
            <a:endParaRPr/>
          </a:p>
          <a:p>
            <a:pPr indent="-91440" lvl="0" marL="91440" rtl="0" algn="l">
              <a:lnSpc>
                <a:spcPct val="90000"/>
              </a:lnSpc>
              <a:spcBef>
                <a:spcPts val="1400"/>
              </a:spcBef>
              <a:spcAft>
                <a:spcPts val="0"/>
              </a:spcAft>
              <a:buSzPts val="1400"/>
              <a:buChar char=" "/>
            </a:pPr>
            <a:r>
              <a:rPr b="1" lang="en-US" sz="1400"/>
              <a:t>What’re the subproblems?</a:t>
            </a:r>
            <a:br>
              <a:rPr lang="en-US" sz="1400"/>
            </a:br>
            <a:r>
              <a:rPr lang="en-US" sz="1400"/>
              <a:t>Solving the F(i) for positive number i smaller than n, F(6) for example, solves subproblems as the diagram.</a:t>
            </a:r>
            <a:endParaRPr sz="1400"/>
          </a:p>
          <a:p>
            <a:pPr indent="0" lvl="0" marL="0" rtl="0" algn="l">
              <a:lnSpc>
                <a:spcPct val="90000"/>
              </a:lnSpc>
              <a:spcBef>
                <a:spcPts val="1400"/>
              </a:spcBef>
              <a:spcAft>
                <a:spcPts val="0"/>
              </a:spcAft>
              <a:buSzPts val="1400"/>
              <a:buNone/>
            </a:pPr>
            <a:r>
              <a:rPr lang="en-US" sz="1400"/>
              <a:t>  </a:t>
            </a:r>
            <a:r>
              <a:rPr b="1" lang="en-US" sz="1400"/>
              <a:t>What’re the overlapping subproblems?</a:t>
            </a:r>
            <a:br>
              <a:rPr b="1" lang="en-US" sz="1400"/>
            </a:br>
            <a:r>
              <a:rPr lang="en-US" sz="1400"/>
              <a:t>  From the diagram, there are some subproblems being calculated multiple times. By caching the results, we make solving the same  subproblem the second time effortless.</a:t>
            </a:r>
            <a:endParaRPr/>
          </a:p>
        </p:txBody>
      </p:sp>
      <p:pic>
        <p:nvPicPr>
          <p:cNvPr descr="https://miro.medium.com/max/2593/1*8gHPIbL050Lq8hpz7_oN-g.png" id="115" name="Google Shape;115;p3"/>
          <p:cNvPicPr preferRelativeResize="0"/>
          <p:nvPr/>
        </p:nvPicPr>
        <p:blipFill rotWithShape="1">
          <a:blip r:embed="rId3">
            <a:alphaModFix/>
          </a:blip>
          <a:srcRect b="0" l="0" r="0" t="0"/>
          <a:stretch/>
        </p:blipFill>
        <p:spPr>
          <a:xfrm>
            <a:off x="3232254" y="4059811"/>
            <a:ext cx="4299232" cy="21102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Introduction</a:t>
            </a:r>
            <a:endParaRPr/>
          </a:p>
        </p:txBody>
      </p:sp>
      <p:sp>
        <p:nvSpPr>
          <p:cNvPr id="121" name="Google Shape;121;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Another property of Dynamic Programming is : Optimal Substructure property</a:t>
            </a:r>
            <a:endParaRPr/>
          </a:p>
          <a:p>
            <a:pPr indent="-127000" lvl="0" marL="91440" rtl="0" algn="l">
              <a:lnSpc>
                <a:spcPct val="90000"/>
              </a:lnSpc>
              <a:spcBef>
                <a:spcPts val="1400"/>
              </a:spcBef>
              <a:spcAft>
                <a:spcPts val="0"/>
              </a:spcAft>
              <a:buSzPts val="2000"/>
              <a:buChar char=" "/>
            </a:pPr>
            <a:r>
              <a:rPr lang="en-US"/>
              <a:t>A given problem has Optimal Substructure Property, if the optimal solution of the given problem can be obtained using optimal solutions of its sub-problems.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We’ll see the practical implementation of this property in upcoming optimization DP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Introduction:</a:t>
            </a:r>
            <a:endParaRPr/>
          </a:p>
        </p:txBody>
      </p:sp>
      <p:sp>
        <p:nvSpPr>
          <p:cNvPr id="127" name="Google Shape;127;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There are following two different ways to store the values so that these values can be reused:</a:t>
            </a:r>
            <a:br>
              <a:rPr lang="en-US"/>
            </a:br>
            <a:endParaRPr/>
          </a:p>
          <a:p>
            <a:pPr indent="-127000" lvl="0" marL="91440" rtl="0" algn="l">
              <a:lnSpc>
                <a:spcPct val="90000"/>
              </a:lnSpc>
              <a:spcBef>
                <a:spcPts val="1400"/>
              </a:spcBef>
              <a:spcAft>
                <a:spcPts val="0"/>
              </a:spcAft>
              <a:buSzPts val="2000"/>
              <a:buChar char=" "/>
            </a:pPr>
            <a:r>
              <a:rPr b="1" lang="en-US"/>
              <a:t>Memoization (Top-down approach)</a:t>
            </a:r>
            <a:r>
              <a:rPr lang="en-US"/>
              <a:t>: start with the original problem(F(n) in this case), and recursively solving smaller and smaller cases(F(i)) until we have all the ingredient to the original problem.</a:t>
            </a:r>
            <a:br>
              <a:rPr lang="en-US"/>
            </a:br>
            <a:br>
              <a:rPr lang="en-US"/>
            </a:br>
            <a:r>
              <a:rPr b="1" lang="en-US"/>
              <a:t>Tabulation (Bottom-up approach)</a:t>
            </a:r>
            <a:r>
              <a:rPr lang="en-US"/>
              <a:t>: start with the basic cases(F(1) and F(2) in this case), and solving larger and larger cases.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Memoization</a:t>
            </a:r>
            <a:endParaRPr/>
          </a:p>
        </p:txBody>
      </p:sp>
      <p:sp>
        <p:nvSpPr>
          <p:cNvPr id="133" name="Google Shape;133;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01600" lvl="0" marL="91440" rtl="0" algn="l">
              <a:lnSpc>
                <a:spcPct val="90000"/>
              </a:lnSpc>
              <a:spcBef>
                <a:spcPts val="0"/>
              </a:spcBef>
              <a:spcAft>
                <a:spcPts val="0"/>
              </a:spcAft>
              <a:buSzPts val="1600"/>
              <a:buChar char=" "/>
            </a:pPr>
            <a:r>
              <a:rPr lang="en-US" sz="1600"/>
              <a:t>The memoized program for a problem is similar to the recursive </a:t>
            </a:r>
            <a:br>
              <a:rPr lang="en-US" sz="1600"/>
            </a:br>
            <a:r>
              <a:rPr lang="en-US" sz="1600"/>
              <a:t>version with a small modification that it looks into a lookup table </a:t>
            </a:r>
            <a:br>
              <a:rPr lang="en-US" sz="1600"/>
            </a:br>
            <a:r>
              <a:rPr lang="en-US" sz="1600"/>
              <a:t>before computing solutions. We initialize a lookup array with all </a:t>
            </a:r>
            <a:br>
              <a:rPr lang="en-US" sz="1600"/>
            </a:br>
            <a:r>
              <a:rPr lang="en-US" sz="1600"/>
              <a:t>initial values as “Empty”. Whenever we need the solution to a </a:t>
            </a:r>
            <a:br>
              <a:rPr lang="en-US" sz="1600"/>
            </a:br>
            <a:r>
              <a:rPr lang="en-US" sz="1600"/>
              <a:t>subproblem, we first look into the lookup table. If the </a:t>
            </a:r>
            <a:br>
              <a:rPr lang="en-US" sz="1600"/>
            </a:br>
            <a:r>
              <a:rPr lang="en-US" sz="1600"/>
              <a:t>precomputed value is there then we return that value, otherwise,</a:t>
            </a:r>
            <a:br>
              <a:rPr lang="en-US" sz="1600"/>
            </a:br>
            <a:r>
              <a:rPr lang="en-US" sz="1600"/>
              <a:t> we calculate the value and put the result in the lookup table so </a:t>
            </a:r>
            <a:br>
              <a:rPr lang="en-US" sz="1600"/>
            </a:br>
            <a:r>
              <a:rPr lang="en-US" sz="1600"/>
              <a:t>that it can be reused later.</a:t>
            </a:r>
            <a:endParaRPr sz="1600"/>
          </a:p>
        </p:txBody>
      </p:sp>
      <p:pic>
        <p:nvPicPr>
          <p:cNvPr id="134" name="Google Shape;134;p6"/>
          <p:cNvPicPr preferRelativeResize="0"/>
          <p:nvPr/>
        </p:nvPicPr>
        <p:blipFill rotWithShape="1">
          <a:blip r:embed="rId3">
            <a:alphaModFix/>
          </a:blip>
          <a:srcRect b="0" l="0" r="0" t="0"/>
          <a:stretch/>
        </p:blipFill>
        <p:spPr>
          <a:xfrm>
            <a:off x="6690947" y="1952414"/>
            <a:ext cx="4876800" cy="38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Tabulation</a:t>
            </a:r>
            <a:endParaRPr/>
          </a:p>
        </p:txBody>
      </p:sp>
      <p:sp>
        <p:nvSpPr>
          <p:cNvPr id="140" name="Google Shape;140;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 tabulated program for a given problem builds a table in bottom up fashion and returns the last entry from table. For example, for the same Fibonacci number, we first calculate fib(0) then fib(1) then fib(2) then fib(3) and so on. So literally, we are building the solutions of subproblems bottom-up.</a:t>
            </a:r>
            <a:endParaRPr/>
          </a:p>
        </p:txBody>
      </p:sp>
      <p:pic>
        <p:nvPicPr>
          <p:cNvPr id="141" name="Google Shape;141;p7"/>
          <p:cNvPicPr preferRelativeResize="0"/>
          <p:nvPr/>
        </p:nvPicPr>
        <p:blipFill rotWithShape="1">
          <a:blip r:embed="rId3">
            <a:alphaModFix/>
          </a:blip>
          <a:srcRect b="0" l="0" r="0" t="0"/>
          <a:stretch/>
        </p:blipFill>
        <p:spPr>
          <a:xfrm>
            <a:off x="3852417" y="2859194"/>
            <a:ext cx="4162425" cy="300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Steps of Dynamic Programming Approach</a:t>
            </a:r>
            <a:endParaRPr/>
          </a:p>
        </p:txBody>
      </p:sp>
      <p:sp>
        <p:nvSpPr>
          <p:cNvPr id="147" name="Google Shape;147;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Dynamic Programming algorithm is designed using the following four steps −</a:t>
            </a:r>
            <a:endParaRPr/>
          </a:p>
          <a:p>
            <a:pPr indent="-457200" lvl="0" marL="457200" rtl="0" algn="l">
              <a:lnSpc>
                <a:spcPct val="90000"/>
              </a:lnSpc>
              <a:spcBef>
                <a:spcPts val="1400"/>
              </a:spcBef>
              <a:spcAft>
                <a:spcPts val="0"/>
              </a:spcAft>
              <a:buSzPts val="2000"/>
              <a:buFont typeface="Calibri"/>
              <a:buAutoNum type="arabicPeriod"/>
            </a:pPr>
            <a:r>
              <a:rPr lang="en-US"/>
              <a:t>Characterize the structure of an optimal solution.</a:t>
            </a:r>
            <a:endParaRPr/>
          </a:p>
          <a:p>
            <a:pPr indent="-457200" lvl="0" marL="457200" rtl="0" algn="l">
              <a:lnSpc>
                <a:spcPct val="90000"/>
              </a:lnSpc>
              <a:spcBef>
                <a:spcPts val="1400"/>
              </a:spcBef>
              <a:spcAft>
                <a:spcPts val="0"/>
              </a:spcAft>
              <a:buSzPts val="2000"/>
              <a:buFont typeface="Calibri"/>
              <a:buAutoNum type="arabicPeriod"/>
            </a:pPr>
            <a:r>
              <a:rPr lang="en-US"/>
              <a:t>Recursively define the value of an optimal solution.</a:t>
            </a:r>
            <a:endParaRPr/>
          </a:p>
          <a:p>
            <a:pPr indent="-457200" lvl="0" marL="457200" rtl="0" algn="l">
              <a:lnSpc>
                <a:spcPct val="90000"/>
              </a:lnSpc>
              <a:spcBef>
                <a:spcPts val="1400"/>
              </a:spcBef>
              <a:spcAft>
                <a:spcPts val="0"/>
              </a:spcAft>
              <a:buSzPts val="2000"/>
              <a:buFont typeface="Calibri"/>
              <a:buAutoNum type="arabicPeriod"/>
            </a:pPr>
            <a:r>
              <a:rPr lang="en-US"/>
              <a:t>Compute the value of an optimal solution, typically in a bottom-up fashion.</a:t>
            </a:r>
            <a:endParaRPr/>
          </a:p>
          <a:p>
            <a:pPr indent="-457200" lvl="0" marL="457200" rtl="0" algn="l">
              <a:lnSpc>
                <a:spcPct val="90000"/>
              </a:lnSpc>
              <a:spcBef>
                <a:spcPts val="1400"/>
              </a:spcBef>
              <a:spcAft>
                <a:spcPts val="0"/>
              </a:spcAft>
              <a:buSzPts val="2000"/>
              <a:buFont typeface="Calibri"/>
              <a:buAutoNum type="arabicPeriod"/>
            </a:pPr>
            <a:r>
              <a:rPr lang="en-US"/>
              <a:t>Construct an optimal solution from the computed information.</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Patterns of DP</a:t>
            </a:r>
            <a:endParaRPr/>
          </a:p>
        </p:txBody>
      </p:sp>
      <p:sp>
        <p:nvSpPr>
          <p:cNvPr id="153" name="Google Shape;153;p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000"/>
              <a:buFont typeface="Calibri"/>
              <a:buAutoNum type="arabicPeriod"/>
            </a:pPr>
            <a:r>
              <a:rPr lang="en-US"/>
              <a:t>Minimum (Maximum) Path to Reach a Target</a:t>
            </a:r>
            <a:endParaRPr/>
          </a:p>
          <a:p>
            <a:pPr indent="-457200" lvl="0" marL="457200" rtl="0" algn="l">
              <a:lnSpc>
                <a:spcPct val="90000"/>
              </a:lnSpc>
              <a:spcBef>
                <a:spcPts val="1400"/>
              </a:spcBef>
              <a:spcAft>
                <a:spcPts val="0"/>
              </a:spcAft>
              <a:buSzPts val="2000"/>
              <a:buFont typeface="Calibri"/>
              <a:buAutoNum type="arabicPeriod"/>
            </a:pPr>
            <a:r>
              <a:rPr lang="en-US"/>
              <a:t>Distinct Ways</a:t>
            </a:r>
            <a:endParaRPr/>
          </a:p>
          <a:p>
            <a:pPr indent="-457200" lvl="0" marL="457200" rtl="0" algn="l">
              <a:lnSpc>
                <a:spcPct val="90000"/>
              </a:lnSpc>
              <a:spcBef>
                <a:spcPts val="1400"/>
              </a:spcBef>
              <a:spcAft>
                <a:spcPts val="0"/>
              </a:spcAft>
              <a:buSzPts val="2000"/>
              <a:buFont typeface="Calibri"/>
              <a:buAutoNum type="arabicPeriod"/>
            </a:pPr>
            <a:r>
              <a:rPr lang="en-US"/>
              <a:t>Merging Intervals</a:t>
            </a:r>
            <a:endParaRPr/>
          </a:p>
          <a:p>
            <a:pPr indent="-457200" lvl="0" marL="457200" rtl="0" algn="l">
              <a:lnSpc>
                <a:spcPct val="90000"/>
              </a:lnSpc>
              <a:spcBef>
                <a:spcPts val="1400"/>
              </a:spcBef>
              <a:spcAft>
                <a:spcPts val="0"/>
              </a:spcAft>
              <a:buSzPts val="2000"/>
              <a:buFont typeface="Calibri"/>
              <a:buAutoNum type="arabicPeriod"/>
            </a:pPr>
            <a:r>
              <a:rPr lang="en-US"/>
              <a:t>DP on Strings</a:t>
            </a:r>
            <a:endParaRPr/>
          </a:p>
          <a:p>
            <a:pPr indent="-457200" lvl="0" marL="457200" rtl="0" algn="l">
              <a:lnSpc>
                <a:spcPct val="90000"/>
              </a:lnSpc>
              <a:spcBef>
                <a:spcPts val="1400"/>
              </a:spcBef>
              <a:spcAft>
                <a:spcPts val="0"/>
              </a:spcAft>
              <a:buSzPts val="2000"/>
              <a:buFont typeface="Calibri"/>
              <a:buAutoNum type="arabicPeriod"/>
            </a:pPr>
            <a:r>
              <a:rPr lang="en-US"/>
              <a:t>Decision Making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2020-04-18T08:47:14Z</dcterms:created>
  <dc:creator>Windows User</dc:creator>
</cp:coreProperties>
</file>