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86651e5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86651e5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f363d4a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f363d4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f363d4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f363d4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4f363d4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4f363d4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f363d4a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f363d4a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f363d4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f363d4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f363d4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f363d4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f363d4a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4f363d4a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Ultimately, the smaller piles can be placed one on top of the other to produce a fully sorted and ordered set of papers.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4f363d4a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4f363d4a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4f363d4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4f363d4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i.e to the left of the pivot, the array has all the elements less than it, and to the right greater than it.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4f363d4a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4f363d4a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This is not using </a:t>
            </a:r>
            <a:r>
              <a:rPr lang="en"/>
              <a:t>auxiliary</a:t>
            </a:r>
            <a:r>
              <a:rPr lang="en"/>
              <a:t> arrays like merge sort, it is sorting the array in-place.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rearrangement is happening in the original array only.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842c71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842c71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4f363d4a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4f363d4a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4f363d4a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4f363d4a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4f363d4a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4f363d4a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bb9e47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4bb9e47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4bb9e47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4bb9e47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4f363d4a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4f363d4a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4f363d4a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4f363d4a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4f363d4a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4f363d4a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T(n) = 1 + logn!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O(nlogn)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4f363d4a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4f363d4a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4f363d4a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4f363d4a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T(n) = 2</a:t>
            </a:r>
            <a:r>
              <a:rPr baseline="30000" lang="en"/>
              <a:t>n+1</a:t>
            </a:r>
            <a:r>
              <a:rPr lang="en"/>
              <a:t>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O(2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842c71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4842c71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842c71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842c7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bb9e47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bb9e47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4f363d4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4f363d4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f363d4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f363d4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f363d4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f363d4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f363d4a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f363d4a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368975" y="-431173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22960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2296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22960" y="1936751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466344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4663440" y="1936750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75" y="0"/>
            <a:ext cx="9144000" cy="47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9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mergeSort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n" sz="19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Arr, </a:t>
            </a:r>
            <a:r>
              <a:rPr b="1" lang="en" sz="19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start, </a:t>
            </a:r>
            <a:r>
              <a:rPr b="1" lang="en" sz="19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end) {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 sz="19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(start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end) {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b="1" lang="en" sz="19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mid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(start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end)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900">
                <a:solidFill>
                  <a:srgbClr val="00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mergeSort(Arr, start, mid);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mergeSort(Arr, mid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1900">
                <a:solidFill>
                  <a:srgbClr val="00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end);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merge(Arr, start, mid, end);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}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455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9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n" sz="1900">
                <a:solidFill>
                  <a:srgbClr val="4455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Arr, </a:t>
            </a:r>
            <a:r>
              <a:rPr b="1" lang="en" sz="1900">
                <a:solidFill>
                  <a:srgbClr val="4455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start, </a:t>
            </a:r>
            <a:r>
              <a:rPr b="1" lang="en" sz="1900">
                <a:solidFill>
                  <a:srgbClr val="4455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mid, </a:t>
            </a:r>
            <a:r>
              <a:rPr b="1" lang="en" sz="1900">
                <a:solidFill>
                  <a:srgbClr val="4455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end) {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1" lang="en" sz="1900">
                <a:solidFill>
                  <a:srgbClr val="00F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create a temp array</a:t>
            </a:r>
            <a:endParaRPr i="1" sz="1900">
              <a:solidFill>
                <a:srgbClr val="00F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368300" lvl="0" marL="88900" marR="88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455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temp[end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start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900">
                <a:solidFill>
                  <a:srgbClr val="00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];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1" lang="en" sz="1900">
                <a:solidFill>
                  <a:srgbClr val="00F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crawlers for both intervals and for temp</a:t>
            </a:r>
            <a:endParaRPr sz="1900">
              <a:solidFill>
                <a:srgbClr val="00F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 sz="1900">
                <a:solidFill>
                  <a:srgbClr val="44558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start, j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mid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1900">
                <a:solidFill>
                  <a:srgbClr val="00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k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900">
                <a:solidFill>
                  <a:srgbClr val="00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565225" y="1237325"/>
            <a:ext cx="83991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 sz="16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(i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&lt;=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mid</a:t>
            </a:r>
            <a:r>
              <a:rPr lang="en" sz="16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&amp;&amp;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j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&lt;=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end) {		</a:t>
            </a:r>
            <a:r>
              <a:rPr i="1" lang="en" sz="1600">
                <a:solidFill>
                  <a:srgbClr val="00F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traverse both arrays and in each iteration add</a:t>
            </a:r>
            <a:endParaRPr i="1" sz="1600">
              <a:solidFill>
                <a:srgbClr val="00F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657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F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smaller of both elements in temp </a:t>
            </a:r>
            <a:endParaRPr sz="1600">
              <a:solidFill>
                <a:srgbClr val="00F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b="1" lang="en" sz="16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(Arr[i]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&lt;=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Arr[j]) {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temp[k]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Arr[i];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k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+=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00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 i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+=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00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}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b="1" lang="en" sz="16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else</a:t>
            </a:r>
            <a:r>
              <a:rPr lang="en" sz="16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temp[k]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Arr[j];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k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+=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00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 j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+=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00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}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}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(i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mid) {		</a:t>
            </a:r>
            <a:r>
              <a:rPr i="1" lang="en" sz="1900">
                <a:solidFill>
                  <a:srgbClr val="00F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add elements left in the first interval </a:t>
            </a:r>
            <a:endParaRPr sz="1900">
              <a:solidFill>
                <a:srgbClr val="00F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temp[k]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Arr[i];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k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900">
                <a:solidFill>
                  <a:srgbClr val="00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 i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900">
                <a:solidFill>
                  <a:srgbClr val="00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(j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end) {		</a:t>
            </a:r>
            <a:r>
              <a:rPr i="1" lang="en" sz="1900">
                <a:solidFill>
                  <a:srgbClr val="00F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add elements left in the second interval </a:t>
            </a:r>
            <a:endParaRPr sz="1900">
              <a:solidFill>
                <a:srgbClr val="00F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temp[k]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Arr[j];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k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900">
                <a:solidFill>
                  <a:srgbClr val="00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 j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900">
                <a:solidFill>
                  <a:srgbClr val="00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822960" y="106305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1" lang="en" sz="1900">
                <a:solidFill>
                  <a:srgbClr val="00F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copy temp to original interval</a:t>
            </a:r>
            <a:endParaRPr sz="1900">
              <a:solidFill>
                <a:srgbClr val="00F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 sz="19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(i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start; i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end; i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900">
                <a:solidFill>
                  <a:srgbClr val="00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{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Arr[i]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temp[i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start]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}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O(nlogn) - Worst case running time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O(n) - Space Complexity (not in-place)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QuickSort is one of the most efficient sorting algorithms and is based on the splitting of an array into smaller ones. 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The name comes from the fact that, quick sort is capable of sorting a list of data elements significantly faster than any of the common sorting algorithms.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972175" y="1450025"/>
            <a:ext cx="76983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Consider a situation where one had to sort the papers bearing the names of the students, by name, with quick sort: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Select a splitting value, say L. The splitting value is also known as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Pivot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Divide the stack of papers into two. A-L and M-Z. It is not necessary that the piles should be equal.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Repeat the above two steps with the A-L pile, splitting it into its significant two halves. And M-Z pile, split into its halves. The process is repeated until the piles are small enough to be sorted easily.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925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The approach used here is </a:t>
            </a:r>
            <a:r>
              <a:rPr b="1" lang="en" sz="1900">
                <a:solidFill>
                  <a:srgbClr val="333333"/>
                </a:solidFill>
                <a:highlight>
                  <a:srgbClr val="FFFFFF"/>
                </a:highlight>
              </a:rPr>
              <a:t>recursion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 at each split to get to the single-element array.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925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Calibri"/>
              <a:buAutoNum type="arabicPeriod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At every split, the pile was divided and then the same approach was used for the smaller piles.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925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Due to these features, quick sort is also called as </a:t>
            </a:r>
            <a:r>
              <a:rPr b="1" i="1" lang="en" sz="1900">
                <a:solidFill>
                  <a:srgbClr val="333333"/>
                </a:solidFill>
                <a:highlight>
                  <a:srgbClr val="FFFFFF"/>
                </a:highlight>
              </a:rPr>
              <a:t>partition exchange sort</a:t>
            </a:r>
            <a:r>
              <a:rPr b="1" lang="en" sz="19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b="1"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822949" y="1203425"/>
            <a:ext cx="80283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Consider the following problem: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Decide any value to be the 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pivot from the list (generally the last value) and call the partition function which arranges the array in such a way that pivot comes to its actual position.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375" y="1371250"/>
            <a:ext cx="4807876" cy="9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063" y="3185150"/>
            <a:ext cx="6424714" cy="10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800105" y="1455450"/>
            <a:ext cx="40665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</a:rPr>
              <a:t>After Partitioning, break the problem into two subproblems, i.e. sorting the elements to the left of the pivot and sorting the elements right of the pivot. 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</a:rPr>
              <a:t>And continue this process recursively, till there is only one element remaining in the segment.      (The exit condition)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275" y="1438575"/>
            <a:ext cx="4066400" cy="32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Divide and Conquer is an algorithmic paradigm. A typical Divide and Conquer algorithm solves a problem using following three steps.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8001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</a:rPr>
              <a:t>Divide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: Break the given problem into subproblems of same type.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</a:rPr>
              <a:t>Conquer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: Recursively solve these subproblems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</a:rPr>
              <a:t>Combine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: Appropriately combine the answers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822950" y="1384300"/>
            <a:ext cx="77346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#include</a:t>
            </a:r>
            <a:r>
              <a:rPr lang="en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&lt;iostream&gt;</a:t>
            </a:r>
            <a:endParaRPr sz="1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sing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namespace</a:t>
            </a:r>
            <a:r>
              <a:rPr lang="en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std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nt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Partition(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*A,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int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start, 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end){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nt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pivot = A[end];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nt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partitionIndex = start; 				</a:t>
            </a:r>
            <a:r>
              <a:rPr lang="en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//set partition index as start initially</a:t>
            </a:r>
            <a:endParaRPr sz="14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i=start; i&lt;end; i++){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f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(A[i] &lt;= pivot) {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wap (A[i], A[partitionIndex]); 	</a:t>
            </a:r>
            <a:r>
              <a:rPr lang="en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//swap if element is lesser than pivot</a:t>
            </a:r>
            <a:endParaRPr sz="14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partitionIndex++;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}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}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wap(A[partitionIndex], A[end]);			 </a:t>
            </a:r>
            <a:r>
              <a:rPr lang="en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//swap pivot with element at partition index</a:t>
            </a:r>
            <a:endParaRPr sz="14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eturn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partitionIndex;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}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oid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QuickSort(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*A, 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start, 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end) {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(start &lt; end) {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nt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partitionIndex = Partition(A, start, end);	</a:t>
            </a:r>
            <a:r>
              <a:rPr lang="en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//calling partition</a:t>
            </a:r>
            <a:endParaRPr sz="14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QuickSort(A, start, partitionIndex - 1);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QuickSort(A, partitionIndex + 1, end);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}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}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nt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main(){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nt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A[ ] = {7, 6, 5, 4, 3, 2, 1, 0};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QuickSort(A, 0, 7);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i=0; i &lt; 8; i++)  cout&lt;&lt;A[i]&lt;&lt;” ”;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}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/>
              <a:t>O(nlogn) - Average Case Running Time</a:t>
            </a:r>
            <a:endParaRPr sz="19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/>
              <a:t>O(n</a:t>
            </a:r>
            <a:r>
              <a:rPr baseline="30000" lang="en" sz="1900"/>
              <a:t>2</a:t>
            </a:r>
            <a:r>
              <a:rPr lang="en" sz="1900"/>
              <a:t>) - Worst Case Running Time</a:t>
            </a:r>
            <a:endParaRPr sz="1900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1900"/>
              <a:t>O(1) - Space Complexity (in-place)</a:t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DAC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664710" y="1372975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Many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algorithms are recursive in nature.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When we analyze them, we get a recurrence relation for time complexity.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We get running time on an input of size n as a function of n and the running time on inputs of smaller sizes.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For e.g. In merge sort, recurrence relation is    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T(n) = 2T(n/2) + cn</a:t>
            </a:r>
            <a:endParaRPr i="1" sz="2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</a:t>
            </a:r>
            <a:r>
              <a:rPr lang="en"/>
              <a:t> Relations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5649931" y="1406925"/>
            <a:ext cx="26700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oid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Test(</a:t>
            </a:r>
            <a:r>
              <a:rPr lang="en" sz="1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n){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(n&gt;0) {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(“</a:t>
            </a:r>
            <a:r>
              <a:rPr lang="en" sz="1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%d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”, n);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	Test(n-1);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}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}	</a:t>
            </a:r>
            <a:r>
              <a:rPr lang="en" sz="19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//T(n) = T(n-1) + 1</a:t>
            </a:r>
            <a:endParaRPr sz="19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5358275" y="1495100"/>
            <a:ext cx="124500" cy="429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4744500" y="1483800"/>
            <a:ext cx="700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T(n)</a:t>
            </a:r>
            <a:endParaRPr sz="20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5974575" y="2648150"/>
            <a:ext cx="185400" cy="429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 txBox="1"/>
          <p:nvPr/>
        </p:nvSpPr>
        <p:spPr>
          <a:xfrm>
            <a:off x="5416900" y="2583275"/>
            <a:ext cx="553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5974575" y="3156850"/>
            <a:ext cx="185400" cy="41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5022175" y="3104650"/>
            <a:ext cx="801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T(n-1)</a:t>
            </a:r>
            <a:endParaRPr sz="19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688050" y="1579150"/>
            <a:ext cx="7557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T(n) =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1243525" y="1471875"/>
            <a:ext cx="124500" cy="68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6"/>
          <p:cNvSpPr txBox="1"/>
          <p:nvPr/>
        </p:nvSpPr>
        <p:spPr>
          <a:xfrm>
            <a:off x="1500200" y="1424000"/>
            <a:ext cx="2256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1			n=0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T(n-1)+1		n&gt;0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620375" y="2436400"/>
            <a:ext cx="44019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T(n) = T(n-1) + 1	; similarly  T(n-1) = T(n-2) + 1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Substitute T(n-1)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T(n) = (T(n-2) + 1) + 1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=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T(n-2) + 2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= (T(n-3) + 1) + 2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=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T(n-3) + 3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  …. Continue for k times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T(n) = T(n-k) + k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Relations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/>
              <a:t>Assume n-k = 0</a:t>
            </a:r>
            <a:endParaRPr sz="19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900"/>
              <a:t>i.e. k = n times</a:t>
            </a:r>
            <a:endParaRPr b="1" sz="19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/>
              <a:t>T(n) = T(n - n) + n</a:t>
            </a:r>
            <a:endParaRPr sz="19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/>
              <a:t>T(n) = T(0) + n</a:t>
            </a:r>
            <a:endParaRPr sz="19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/>
              <a:t>        = 1 + n</a:t>
            </a:r>
            <a:endParaRPr sz="1900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1900"/>
              <a:t>	</a:t>
            </a:r>
            <a:r>
              <a:rPr b="1" lang="en" sz="1900"/>
              <a:t>O(n)</a:t>
            </a:r>
            <a:endParaRPr b="1"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Relations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Here, T(n) = T(n-1) + 2n + 2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	        = T(n-1) + n </a:t>
            </a:r>
            <a:r>
              <a:rPr lang="en">
                <a:solidFill>
                  <a:srgbClr val="00FF00"/>
                </a:solidFill>
              </a:rPr>
              <a:t>//as above expression is linear.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Solving this relation using substitution menthod, we get: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T(n) = 1 + n(n+1)/2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	O(n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296" y="1370475"/>
            <a:ext cx="3509126" cy="321182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/>
        </p:nvSpPr>
        <p:spPr>
          <a:xfrm>
            <a:off x="688050" y="2188750"/>
            <a:ext cx="7557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T(n) =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1243525" y="2081475"/>
            <a:ext cx="124500" cy="68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 txBox="1"/>
          <p:nvPr/>
        </p:nvSpPr>
        <p:spPr>
          <a:xfrm>
            <a:off x="1500200" y="2033600"/>
            <a:ext cx="30717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1			n=0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T(n-1)+ n		n&gt;0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for this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/>
              <a:t>Find complexity of this recurrence relation.</a:t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125" y="1404175"/>
            <a:ext cx="2938850" cy="31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Relations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T(n) = T(n-1) + 1		- O(n)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T(n) = T(n-1) + n		-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T(n) = T(n-1) + logn	- O(nlogn)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T(n) = T(n-1) + n</a:t>
            </a:r>
            <a:r>
              <a:rPr baseline="30000" lang="en"/>
              <a:t>2 </a:t>
            </a:r>
            <a:r>
              <a:rPr lang="en"/>
              <a:t>		- O(n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T(n) = T(n-2) + 1		- O(n/2) -&gt; O(n)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/>
              <a:t>T(n) = T(n-100) + n	-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Relations</a:t>
            </a:r>
            <a:endParaRPr/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/>
              <a:t>Solve the given recurrence relation:</a:t>
            </a:r>
            <a:endParaRPr sz="19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/>
              <a:t>T(n) = 2T(n-1) + 1</a:t>
            </a:r>
            <a:endParaRPr sz="19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2000"/>
              <a:t>And study about master theorem.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A classic example of Divide and Conquer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is Merge Sort.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In Merge Sort, we divide array into two halves, 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sort the two halves recursively, 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and then merge the sorted halves.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251" y="1384300"/>
            <a:ext cx="3481950" cy="335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Approach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25529" y="1361675"/>
            <a:ext cx="43545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DAC(P){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(small(P)){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S(P);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Divide P into P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P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P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…, P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Apply DAC(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), DAC(P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), …, DAC(P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Combine(DAC(P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), DAC(P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), …, DAC(P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403625" y="1361675"/>
            <a:ext cx="3673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DAC(a, i, j){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(small(a, i, j)){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(Solution(a, i, j))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else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 = divide(a, i, j)           //f1(n)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 = DAC(a, i, mid)         //T(n/2)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 = DAC(a, mid+1, j)    // T(n/2)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 = combine(b, c)        // f2(n)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A86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(d)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	}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680025" y="2474675"/>
            <a:ext cx="7236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alibri"/>
                <a:ea typeface="Calibri"/>
                <a:cs typeface="Calibri"/>
                <a:sym typeface="Calibri"/>
              </a:rPr>
              <a:t>OR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100"/>
              <a:t>These are the problems that can be solved by Divide and Conquer Approach:</a:t>
            </a:r>
            <a:endParaRPr sz="2100"/>
          </a:p>
          <a:p>
            <a:pPr indent="-355600" lvl="0" marL="457200" rtl="0" algn="l">
              <a:spcBef>
                <a:spcPts val="9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100"/>
              <a:t>Binary Search</a:t>
            </a:r>
            <a:endParaRPr sz="2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100"/>
              <a:t>Finding Maximum and Minimum</a:t>
            </a:r>
            <a:endParaRPr sz="2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100"/>
              <a:t>Merge Sort</a:t>
            </a:r>
            <a:endParaRPr sz="2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100"/>
              <a:t>Quick Sort</a:t>
            </a:r>
            <a:endParaRPr sz="2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100"/>
              <a:t>Strassen’s Matrix Multiplication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Merge sort repeatedly breaks down a list into several sublists until each sublist consists of a single element and merging those sublists in a manner that results into a sorted list.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This can be done in two ways: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Top-down Merge Sort Implementation (Recursive Method)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Bottom-Up Merge Sort Implementation (Iterative Method)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822960" y="130305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It starts at the Top and proceeds downwards, 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with each recursive turn asking the same question such as, 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“What is required to be done to sort the array?”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 and having the answer as,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 “split the array into two, make a recursive call, and merge the results.”,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 until one gets to the bottom of the array-tree.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822950" y="1384300"/>
            <a:ext cx="34275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9250" lvl="0" marL="457200" rtl="0" algn="l"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1900"/>
              <a:buAutoNum type="arabicPeriod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Divide the unsorted list into n sublists, each comprising 1 element (a list of 1 element is supposed sorted).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1900"/>
              <a:buAutoNum type="arabicPeriod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Repeatedly merge sublists to produce newly sorted sublists until there is only 1 sublist remaining. This will be the sorted list.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659" y="1384300"/>
            <a:ext cx="4330942" cy="332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670556" y="1546063"/>
            <a:ext cx="28962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The first element of both lists is compared. 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If sorting in ascending order, the smaller element among two becomes a new element of the sorted list. 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800" y="1384301"/>
            <a:ext cx="5231450" cy="33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