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387055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B4360-14DE-46EC-8D2C-A854F407BE24}"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96467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294323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86453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983738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1601295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672542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1242563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147868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159081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395477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2B4360-14DE-46EC-8D2C-A854F407BE24}"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21640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2B4360-14DE-46EC-8D2C-A854F407BE24}" type="datetimeFigureOut">
              <a:rPr lang="en-US" smtClean="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1552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210138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76102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82B4360-14DE-46EC-8D2C-A854F407BE24}" type="datetimeFigureOut">
              <a:rPr lang="en-US" smtClean="0"/>
              <a:t>4/18/2020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381911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B4360-14DE-46EC-8D2C-A854F407BE24}"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98756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2B4360-14DE-46EC-8D2C-A854F407BE24}" type="datetimeFigureOut">
              <a:rPr lang="en-US" smtClean="0"/>
              <a:t>4/18/2020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26BA8A-0F63-4388-A4BB-817988C714E9}" type="slidenum">
              <a:rPr lang="en-US" smtClean="0"/>
              <a:t>‹#›</a:t>
            </a:fld>
            <a:endParaRPr lang="en-US"/>
          </a:p>
        </p:txBody>
      </p:sp>
    </p:spTree>
    <p:extLst>
      <p:ext uri="{BB962C8B-B14F-4D97-AF65-F5344CB8AC3E}">
        <p14:creationId xmlns:p14="http://schemas.microsoft.com/office/powerpoint/2010/main" val="2041032741"/>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rat-in-a-maze-backtracking-2/" TargetMode="External"/><Relationship Id="rId2" Type="http://schemas.openxmlformats.org/officeDocument/2006/relationships/hyperlink" Target="https://www.geeksforgeeks.org/the-knights-tour-problem-backtracking-1/" TargetMode="External"/><Relationship Id="rId1" Type="http://schemas.openxmlformats.org/officeDocument/2006/relationships/slideLayout" Target="../slideLayouts/slideLayout2.xml"/><Relationship Id="rId4" Type="http://schemas.openxmlformats.org/officeDocument/2006/relationships/hyperlink" Target="https://leetcode.com/problems/permut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Backtracking Algorithm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9914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4" name="Picture 3"/>
          <p:cNvPicPr>
            <a:picLocks noChangeAspect="1"/>
          </p:cNvPicPr>
          <p:nvPr/>
        </p:nvPicPr>
        <p:blipFill>
          <a:blip r:embed="rId2"/>
          <a:stretch>
            <a:fillRect/>
          </a:stretch>
        </p:blipFill>
        <p:spPr>
          <a:xfrm>
            <a:off x="-31089" y="1152983"/>
            <a:ext cx="5603405" cy="3454977"/>
          </a:xfrm>
          <a:prstGeom prst="rect">
            <a:avLst/>
          </a:prstGeom>
        </p:spPr>
      </p:pic>
      <p:sp>
        <p:nvSpPr>
          <p:cNvPr id="7" name="Content Placeholder 6"/>
          <p:cNvSpPr>
            <a:spLocks noGrp="1"/>
          </p:cNvSpPr>
          <p:nvPr>
            <p:ph idx="1"/>
          </p:nvPr>
        </p:nvSpPr>
        <p:spPr/>
        <p:txBody>
          <a:bodyPr/>
          <a:lstStyle/>
          <a:p>
            <a:endParaRPr lang="en-US" dirty="0"/>
          </a:p>
        </p:txBody>
      </p:sp>
      <p:pic>
        <p:nvPicPr>
          <p:cNvPr id="9" name="Picture 8"/>
          <p:cNvPicPr>
            <a:picLocks noChangeAspect="1"/>
          </p:cNvPicPr>
          <p:nvPr/>
        </p:nvPicPr>
        <p:blipFill>
          <a:blip r:embed="rId3"/>
          <a:stretch>
            <a:fillRect/>
          </a:stretch>
        </p:blipFill>
        <p:spPr>
          <a:xfrm>
            <a:off x="5697682" y="3205188"/>
            <a:ext cx="5074227" cy="2346614"/>
          </a:xfrm>
          <a:prstGeom prst="rect">
            <a:avLst/>
          </a:prstGeom>
        </p:spPr>
      </p:pic>
      <p:pic>
        <p:nvPicPr>
          <p:cNvPr id="10" name="Picture 9"/>
          <p:cNvPicPr>
            <a:picLocks noChangeAspect="1"/>
          </p:cNvPicPr>
          <p:nvPr/>
        </p:nvPicPr>
        <p:blipFill>
          <a:blip r:embed="rId4"/>
          <a:stretch>
            <a:fillRect/>
          </a:stretch>
        </p:blipFill>
        <p:spPr>
          <a:xfrm>
            <a:off x="5697682" y="1152983"/>
            <a:ext cx="6494318" cy="2052205"/>
          </a:xfrm>
          <a:prstGeom prst="rect">
            <a:avLst/>
          </a:prstGeom>
        </p:spPr>
      </p:pic>
    </p:spTree>
    <p:extLst>
      <p:ext uri="{BB962C8B-B14F-4D97-AF65-F5344CB8AC3E}">
        <p14:creationId xmlns:p14="http://schemas.microsoft.com/office/powerpoint/2010/main" val="8395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Backtracking Practice Problems:</a:t>
            </a:r>
            <a:endParaRPr lang="en-US" dirty="0"/>
          </a:p>
        </p:txBody>
      </p:sp>
      <p:sp>
        <p:nvSpPr>
          <p:cNvPr id="3" name="Content Placeholder 2"/>
          <p:cNvSpPr>
            <a:spLocks noGrp="1"/>
          </p:cNvSpPr>
          <p:nvPr>
            <p:ph idx="1"/>
          </p:nvPr>
        </p:nvSpPr>
        <p:spPr/>
        <p:txBody>
          <a:bodyPr/>
          <a:lstStyle/>
          <a:p>
            <a:r>
              <a:rPr lang="en-US" dirty="0">
                <a:hlinkClick r:id="rId2"/>
              </a:rPr>
              <a:t>https://www.geeksforgeeks.org/the-knights-tour-problem-backtracking-1</a:t>
            </a:r>
            <a:r>
              <a:rPr lang="en-US" dirty="0" smtClean="0">
                <a:hlinkClick r:id="rId2"/>
              </a:rPr>
              <a:t>/</a:t>
            </a:r>
            <a:endParaRPr lang="en-US" dirty="0" smtClean="0"/>
          </a:p>
          <a:p>
            <a:r>
              <a:rPr lang="en-US" dirty="0">
                <a:hlinkClick r:id="rId3"/>
              </a:rPr>
              <a:t>https://www.geeksforgeeks.org/rat-in-a-maze-backtracking-2</a:t>
            </a:r>
            <a:r>
              <a:rPr lang="en-US" dirty="0" smtClean="0">
                <a:hlinkClick r:id="rId3"/>
              </a:rPr>
              <a:t>/</a:t>
            </a:r>
            <a:endParaRPr lang="en-US" dirty="0" smtClean="0"/>
          </a:p>
          <a:p>
            <a:r>
              <a:rPr lang="en-US" dirty="0">
                <a:hlinkClick r:id="rId4"/>
              </a:rPr>
              <a:t>https://leetcode.com/problems/permutations</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142854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a:t>Backtracking is an algorithmic-technique for solving problems recursively by trying to build a solution incrementally, one piece at a time, removing those solutions that fail to satisfy the constraints of the problem at any point of time (by time, here, is referred to the time elapsed till reaching any level of the search tree</a:t>
            </a:r>
            <a:r>
              <a:rPr lang="en-US" dirty="0" smtClean="0"/>
              <a:t>).</a:t>
            </a:r>
          </a:p>
          <a:p>
            <a:endParaRPr lang="en-US" dirty="0"/>
          </a:p>
          <a:p>
            <a:pPr marL="0" indent="0" fontAlgn="base">
              <a:buNone/>
            </a:pPr>
            <a:r>
              <a:rPr lang="en-US" dirty="0"/>
              <a:t>There are three types of problems in backtracking –</a:t>
            </a:r>
          </a:p>
          <a:p>
            <a:pPr fontAlgn="base"/>
            <a:r>
              <a:rPr lang="en-US" dirty="0"/>
              <a:t>Decision Problem – In this, we search for a feasible solution.</a:t>
            </a:r>
          </a:p>
          <a:p>
            <a:pPr fontAlgn="base"/>
            <a:r>
              <a:rPr lang="en-US" dirty="0"/>
              <a:t>Optimization Problem – In this, we search for the best solution.</a:t>
            </a:r>
          </a:p>
          <a:p>
            <a:pPr fontAlgn="base"/>
            <a:r>
              <a:rPr lang="en-US" dirty="0"/>
              <a:t>Enumeration Problem – In this, we find all feasible solutions.</a:t>
            </a:r>
          </a:p>
          <a:p>
            <a:endParaRPr lang="en-US" dirty="0"/>
          </a:p>
        </p:txBody>
      </p:sp>
    </p:spTree>
    <p:extLst>
      <p:ext uri="{BB962C8B-B14F-4D97-AF65-F5344CB8AC3E}">
        <p14:creationId xmlns:p14="http://schemas.microsoft.com/office/powerpoint/2010/main" val="220890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 Subset Sum</a:t>
            </a:r>
            <a:endParaRPr lang="en-US" dirty="0"/>
          </a:p>
        </p:txBody>
      </p:sp>
      <p:sp>
        <p:nvSpPr>
          <p:cNvPr id="3" name="Content Placeholder 2"/>
          <p:cNvSpPr>
            <a:spLocks noGrp="1"/>
          </p:cNvSpPr>
          <p:nvPr>
            <p:ph idx="1"/>
          </p:nvPr>
        </p:nvSpPr>
        <p:spPr/>
        <p:txBody>
          <a:bodyPr/>
          <a:lstStyle/>
          <a:p>
            <a:pPr marL="0" indent="0">
              <a:buNone/>
            </a:pPr>
            <a:r>
              <a:rPr lang="en-US" dirty="0" smtClean="0"/>
              <a:t>Problem Statement: </a:t>
            </a:r>
          </a:p>
          <a:p>
            <a:pPr marL="0" indent="0">
              <a:buNone/>
            </a:pPr>
            <a:r>
              <a:rPr lang="en-US" dirty="0" smtClean="0"/>
              <a:t>Subset </a:t>
            </a:r>
            <a:r>
              <a:rPr lang="en-US" dirty="0"/>
              <a:t>sum problem is to find subset of elements that are selected from a given set whose sum adds up to a given number K. We are considering the set contains non-negative values. It is assumed that the input set is unique (no duplicates are presented).</a:t>
            </a:r>
          </a:p>
        </p:txBody>
      </p:sp>
    </p:spTree>
    <p:extLst>
      <p:ext uri="{BB962C8B-B14F-4D97-AF65-F5344CB8AC3E}">
        <p14:creationId xmlns:p14="http://schemas.microsoft.com/office/powerpoint/2010/main" val="364534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Subset Sum: Backtracking Approach</a:t>
            </a:r>
            <a:endParaRPr lang="en-US" dirty="0"/>
          </a:p>
        </p:txBody>
      </p:sp>
      <p:sp>
        <p:nvSpPr>
          <p:cNvPr id="3" name="Content Placeholder 2"/>
          <p:cNvSpPr>
            <a:spLocks noGrp="1"/>
          </p:cNvSpPr>
          <p:nvPr>
            <p:ph idx="1"/>
          </p:nvPr>
        </p:nvSpPr>
        <p:spPr/>
        <p:txBody>
          <a:bodyPr/>
          <a:lstStyle/>
          <a:p>
            <a:pPr marL="0" indent="0" fontAlgn="base">
              <a:buNone/>
            </a:pPr>
            <a:r>
              <a:rPr lang="en-US" sz="1600" dirty="0"/>
              <a:t>Using exhaustive search we consider all subsets irrespective of whether they satisfy given constraints or not. Backtracking can be used to make a systematic consideration of the elements to be selected.</a:t>
            </a:r>
          </a:p>
          <a:p>
            <a:pPr marL="0" indent="0" fontAlgn="base">
              <a:buNone/>
            </a:pPr>
            <a:r>
              <a:rPr lang="en-US" sz="1600" dirty="0"/>
              <a:t>Assume given set of 4 elements, say </a:t>
            </a:r>
            <a:r>
              <a:rPr lang="en-US" sz="1600" b="1" dirty="0"/>
              <a:t>w[1] … w[4]</a:t>
            </a:r>
            <a:r>
              <a:rPr lang="en-US" sz="1600" dirty="0"/>
              <a:t>. Tree diagrams can be used to design backtracking algorithms. The following tree diagram depicts approach of generating variable sized </a:t>
            </a:r>
            <a:r>
              <a:rPr lang="en-US" sz="1600" dirty="0" smtClean="0"/>
              <a:t>array</a:t>
            </a:r>
            <a:endParaRPr lang="en-US" sz="1600" dirty="0"/>
          </a:p>
          <a:p>
            <a:endParaRPr lang="en-US" dirty="0"/>
          </a:p>
        </p:txBody>
      </p:sp>
      <p:pic>
        <p:nvPicPr>
          <p:cNvPr id="1026" name="Picture 2" descr="https://media.geeksforgeeks.org/wp-content/uploads/subsetSum_Backtrac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895" y="3783521"/>
            <a:ext cx="5433374" cy="293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68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Sum : </a:t>
            </a:r>
            <a:r>
              <a:rPr lang="en-US" dirty="0" err="1" smtClean="0"/>
              <a:t>Pseudocode</a:t>
            </a:r>
            <a:endParaRPr lang="en-US" dirty="0"/>
          </a:p>
        </p:txBody>
      </p:sp>
      <p:sp>
        <p:nvSpPr>
          <p:cNvPr id="3" name="Content Placeholder 2"/>
          <p:cNvSpPr>
            <a:spLocks noGrp="1"/>
          </p:cNvSpPr>
          <p:nvPr>
            <p:ph idx="1"/>
          </p:nvPr>
        </p:nvSpPr>
        <p:spPr/>
        <p:txBody>
          <a:bodyPr/>
          <a:lstStyle/>
          <a:p>
            <a:pPr marL="0" indent="0">
              <a:buNone/>
            </a:pPr>
            <a:r>
              <a:rPr lang="en-US" dirty="0"/>
              <a:t>if(subset is satisfying the constraint)</a:t>
            </a:r>
          </a:p>
          <a:p>
            <a:pPr marL="0" indent="0">
              <a:buNone/>
            </a:pPr>
            <a:r>
              <a:rPr lang="en-US" dirty="0"/>
              <a:t>    print the subset</a:t>
            </a:r>
          </a:p>
          <a:p>
            <a:pPr marL="0" indent="0">
              <a:buNone/>
            </a:pPr>
            <a:r>
              <a:rPr lang="en-US" dirty="0"/>
              <a:t>    exclude the current element and consider next element</a:t>
            </a:r>
          </a:p>
          <a:p>
            <a:pPr marL="0" indent="0">
              <a:buNone/>
            </a:pPr>
            <a:r>
              <a:rPr lang="en-US" dirty="0"/>
              <a:t>else</a:t>
            </a:r>
          </a:p>
          <a:p>
            <a:pPr marL="0" indent="0">
              <a:buNone/>
            </a:pPr>
            <a:r>
              <a:rPr lang="en-US" dirty="0"/>
              <a:t>    generate the nodes of present level along breadth of tree and</a:t>
            </a:r>
          </a:p>
          <a:p>
            <a:pPr marL="0" indent="0">
              <a:buNone/>
            </a:pPr>
            <a:r>
              <a:rPr lang="en-US" dirty="0"/>
              <a:t>    recur for next levels</a:t>
            </a:r>
          </a:p>
        </p:txBody>
      </p:sp>
    </p:spTree>
    <p:extLst>
      <p:ext uri="{BB962C8B-B14F-4D97-AF65-F5344CB8AC3E}">
        <p14:creationId xmlns:p14="http://schemas.microsoft.com/office/powerpoint/2010/main" val="106446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Sum : Implementation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841833" y="1216210"/>
            <a:ext cx="5216851" cy="5539241"/>
          </a:xfrm>
          <a:prstGeom prst="rect">
            <a:avLst/>
          </a:prstGeom>
        </p:spPr>
      </p:pic>
    </p:spTree>
    <p:extLst>
      <p:ext uri="{BB962C8B-B14F-4D97-AF65-F5344CB8AC3E}">
        <p14:creationId xmlns:p14="http://schemas.microsoft.com/office/powerpoint/2010/main" val="419655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Queens : </a:t>
            </a:r>
            <a:endParaRPr lang="en-US" dirty="0"/>
          </a:p>
        </p:txBody>
      </p:sp>
      <p:sp>
        <p:nvSpPr>
          <p:cNvPr id="3" name="Content Placeholder 2"/>
          <p:cNvSpPr>
            <a:spLocks noGrp="1"/>
          </p:cNvSpPr>
          <p:nvPr>
            <p:ph idx="1"/>
          </p:nvPr>
        </p:nvSpPr>
        <p:spPr/>
        <p:txBody>
          <a:bodyPr/>
          <a:lstStyle/>
          <a:p>
            <a:pPr marL="0" indent="0">
              <a:buNone/>
            </a:pPr>
            <a:r>
              <a:rPr lang="en-US" dirty="0"/>
              <a:t>The N Queen is the problem of placing N chess queens on an N×N chessboard so that no two queens attack each other</a:t>
            </a:r>
            <a:r>
              <a:rPr lang="en-US" dirty="0" smtClean="0"/>
              <a:t>. We’ll be considering 4 queens problem in this example.</a:t>
            </a:r>
            <a:endParaRPr lang="en-US" dirty="0"/>
          </a:p>
        </p:txBody>
      </p:sp>
      <p:pic>
        <p:nvPicPr>
          <p:cNvPr id="3074" name="Picture 2" descr="https://media.geeksforgeeks.org/wp-content/uploads/N_Queen_Problem-1-300x2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807" y="3488820"/>
            <a:ext cx="2857500" cy="2390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84464" y="3714094"/>
            <a:ext cx="1502334" cy="1477328"/>
          </a:xfrm>
          <a:prstGeom prst="rect">
            <a:avLst/>
          </a:prstGeom>
          <a:noFill/>
        </p:spPr>
        <p:txBody>
          <a:bodyPr wrap="none" rtlCol="0">
            <a:spAutoFit/>
          </a:bodyPr>
          <a:lstStyle/>
          <a:p>
            <a:r>
              <a:rPr lang="en-US" dirty="0" smtClean="0"/>
              <a:t>Solution:</a:t>
            </a:r>
          </a:p>
          <a:p>
            <a:r>
              <a:rPr lang="en-US" dirty="0" smtClean="0"/>
              <a:t>{ 0,  1,  0,  0}</a:t>
            </a:r>
          </a:p>
          <a:p>
            <a:r>
              <a:rPr lang="en-US" dirty="0" smtClean="0"/>
              <a:t>{ 0,  0,  0,  1}</a:t>
            </a:r>
          </a:p>
          <a:p>
            <a:r>
              <a:rPr lang="en-US" dirty="0" smtClean="0"/>
              <a:t>{ 1,  0,  0,  0}</a:t>
            </a:r>
          </a:p>
          <a:p>
            <a:r>
              <a:rPr lang="en-US" dirty="0" smtClean="0"/>
              <a:t>{ 0,  0,  1,  0}</a:t>
            </a:r>
            <a:endParaRPr lang="en-US" dirty="0"/>
          </a:p>
        </p:txBody>
      </p:sp>
    </p:spTree>
    <p:extLst>
      <p:ext uri="{BB962C8B-B14F-4D97-AF65-F5344CB8AC3E}">
        <p14:creationId xmlns:p14="http://schemas.microsoft.com/office/powerpoint/2010/main" val="112024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Queens : Backtracking Approach</a:t>
            </a:r>
            <a:endParaRPr lang="en-US" dirty="0"/>
          </a:p>
        </p:txBody>
      </p:sp>
      <p:sp>
        <p:nvSpPr>
          <p:cNvPr id="3" name="Content Placeholder 2"/>
          <p:cNvSpPr>
            <a:spLocks noGrp="1"/>
          </p:cNvSpPr>
          <p:nvPr>
            <p:ph idx="1"/>
          </p:nvPr>
        </p:nvSpPr>
        <p:spPr/>
        <p:txBody>
          <a:bodyPr/>
          <a:lstStyle/>
          <a:p>
            <a:pPr marL="0" indent="0">
              <a:buNone/>
            </a:pPr>
            <a:r>
              <a:rPr lang="en-US" dirty="0"/>
              <a:t>The idea is to place queens one by one in different columns, starting from the leftmost column. </a:t>
            </a:r>
            <a:endParaRPr lang="en-US" dirty="0" smtClean="0"/>
          </a:p>
          <a:p>
            <a:pPr marL="0" indent="0">
              <a:buNone/>
            </a:pPr>
            <a:r>
              <a:rPr lang="en-US" dirty="0" smtClean="0"/>
              <a:t>When </a:t>
            </a:r>
            <a:r>
              <a:rPr lang="en-US" dirty="0"/>
              <a:t>we place a queen in a column, we check for clashes with already placed queens. </a:t>
            </a:r>
            <a:endParaRPr lang="en-US" dirty="0" smtClean="0"/>
          </a:p>
          <a:p>
            <a:pPr marL="0" indent="0">
              <a:buNone/>
            </a:pPr>
            <a:r>
              <a:rPr lang="en-US" dirty="0" smtClean="0"/>
              <a:t>In </a:t>
            </a:r>
            <a:r>
              <a:rPr lang="en-US" dirty="0"/>
              <a:t>the current column, if we find a row for which there is no clash, we mark this row and column as part of the solution. </a:t>
            </a:r>
            <a:endParaRPr lang="en-US" dirty="0" smtClean="0"/>
          </a:p>
          <a:p>
            <a:pPr marL="0" indent="0">
              <a:buNone/>
            </a:pPr>
            <a:r>
              <a:rPr lang="en-US" dirty="0" smtClean="0"/>
              <a:t>If </a:t>
            </a:r>
            <a:r>
              <a:rPr lang="en-US" dirty="0"/>
              <a:t>we do not find such a row due to clashes then we backtrack and return false.</a:t>
            </a:r>
            <a:endParaRPr lang="en-US" dirty="0"/>
          </a:p>
        </p:txBody>
      </p:sp>
    </p:spTree>
    <p:extLst>
      <p:ext uri="{BB962C8B-B14F-4D97-AF65-F5344CB8AC3E}">
        <p14:creationId xmlns:p14="http://schemas.microsoft.com/office/powerpoint/2010/main" val="77972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1) Start in the leftmost column</a:t>
            </a:r>
          </a:p>
          <a:p>
            <a:pPr marL="0" indent="0">
              <a:buNone/>
            </a:pPr>
            <a:r>
              <a:rPr lang="en-US" dirty="0"/>
              <a:t>2) If all queens are placed</a:t>
            </a:r>
          </a:p>
          <a:p>
            <a:pPr marL="0" indent="0">
              <a:buNone/>
            </a:pPr>
            <a:r>
              <a:rPr lang="en-US" dirty="0"/>
              <a:t>    return true</a:t>
            </a:r>
          </a:p>
          <a:p>
            <a:pPr marL="0" indent="0">
              <a:buNone/>
            </a:pPr>
            <a:r>
              <a:rPr lang="en-US" dirty="0"/>
              <a:t>3) Try all rows in the current column.  Do following for every tried row.</a:t>
            </a:r>
          </a:p>
          <a:p>
            <a:pPr marL="0" indent="0">
              <a:buNone/>
            </a:pPr>
            <a:r>
              <a:rPr lang="en-US" dirty="0"/>
              <a:t>    a) If the queen can be placed safely in this row then mark this [row, </a:t>
            </a:r>
          </a:p>
          <a:p>
            <a:pPr marL="0" indent="0">
              <a:buNone/>
            </a:pPr>
            <a:r>
              <a:rPr lang="en-US" dirty="0"/>
              <a:t>        column] as part of the solution and recursively check if placing  </a:t>
            </a:r>
          </a:p>
          <a:p>
            <a:pPr marL="0" indent="0">
              <a:buNone/>
            </a:pPr>
            <a:r>
              <a:rPr lang="en-US" dirty="0"/>
              <a:t>        queen here leads to a solution.</a:t>
            </a:r>
          </a:p>
          <a:p>
            <a:pPr marL="0" indent="0">
              <a:buNone/>
            </a:pPr>
            <a:r>
              <a:rPr lang="en-US" dirty="0"/>
              <a:t>    b) If placing the queen in [row, column] leads to a solution then return </a:t>
            </a:r>
          </a:p>
          <a:p>
            <a:pPr marL="0" indent="0">
              <a:buNone/>
            </a:pPr>
            <a:r>
              <a:rPr lang="en-US" dirty="0"/>
              <a:t>        true.</a:t>
            </a:r>
          </a:p>
          <a:p>
            <a:pPr marL="0" indent="0">
              <a:buNone/>
            </a:pPr>
            <a:r>
              <a:rPr lang="en-US" dirty="0"/>
              <a:t>    c) If placing queen doesn't lead to a solution then unmark this [row, </a:t>
            </a:r>
          </a:p>
          <a:p>
            <a:pPr marL="0" indent="0">
              <a:buNone/>
            </a:pPr>
            <a:r>
              <a:rPr lang="en-US" dirty="0"/>
              <a:t>        column] (Backtrack) and go to step (a) to try other rows.</a:t>
            </a:r>
          </a:p>
          <a:p>
            <a:pPr marL="0" indent="0">
              <a:buNone/>
            </a:pPr>
            <a:r>
              <a:rPr lang="en-US" dirty="0"/>
              <a:t>3) If all rows have been tried and nothing worked, return false to trigger </a:t>
            </a:r>
          </a:p>
          <a:p>
            <a:pPr marL="0" indent="0">
              <a:buNone/>
            </a:pPr>
            <a:r>
              <a:rPr lang="en-US" dirty="0"/>
              <a:t>    backtracking.</a:t>
            </a:r>
          </a:p>
        </p:txBody>
      </p:sp>
    </p:spTree>
    <p:extLst>
      <p:ext uri="{BB962C8B-B14F-4D97-AF65-F5344CB8AC3E}">
        <p14:creationId xmlns:p14="http://schemas.microsoft.com/office/powerpoint/2010/main" val="3095365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TotalTime>
  <Words>529</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Backtracking Algorithm</vt:lpstr>
      <vt:lpstr>Introduction</vt:lpstr>
      <vt:lpstr>Problem 1 : Subset Sum</vt:lpstr>
      <vt:lpstr>Subset Sum: Backtracking Approach</vt:lpstr>
      <vt:lpstr>Subset Sum : Pseudocode</vt:lpstr>
      <vt:lpstr>Subset Sum : Implementation</vt:lpstr>
      <vt:lpstr>N Queens : </vt:lpstr>
      <vt:lpstr>N Queens : Backtracking Approach</vt:lpstr>
      <vt:lpstr>Pseudocode</vt:lpstr>
      <vt:lpstr>Implementation</vt:lpstr>
      <vt:lpstr>Backtracking Practice Problems: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Algorithm</dc:title>
  <dc:creator>Pooja Sabnani</dc:creator>
  <cp:lastModifiedBy>Windows User</cp:lastModifiedBy>
  <cp:revision>4</cp:revision>
  <dcterms:created xsi:type="dcterms:W3CDTF">2020-04-18T08:01:56Z</dcterms:created>
  <dcterms:modified xsi:type="dcterms:W3CDTF">2020-04-18T08:40:21Z</dcterms:modified>
</cp:coreProperties>
</file>