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5143500" cx="9144000"/>
  <p:notesSz cx="6858000" cy="9144000"/>
  <p:embeddedFontLst>
    <p:embeddedFont>
      <p:font typeface="Raleway"/>
      <p:regular r:id="rId42"/>
      <p:bold r:id="rId43"/>
      <p:italic r:id="rId44"/>
      <p:boldItalic r:id="rId45"/>
    </p:embeddedFont>
    <p:embeddedFont>
      <p:font typeface="Roboto"/>
      <p:regular r:id="rId46"/>
      <p:bold r:id="rId47"/>
      <p:italic r:id="rId48"/>
      <p:boldItalic r:id="rId49"/>
    </p:embeddedFont>
    <p:embeddedFont>
      <p:font typeface="Lato"/>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orient="horz" pos="1008">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 pos="1008"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font" Target="fonts/Raleway-regular.fntdata"/><Relationship Id="rId41" Type="http://schemas.openxmlformats.org/officeDocument/2006/relationships/slide" Target="slides/slide36.xml"/><Relationship Id="rId44" Type="http://schemas.openxmlformats.org/officeDocument/2006/relationships/font" Target="fonts/Raleway-italic.fntdata"/><Relationship Id="rId43" Type="http://schemas.openxmlformats.org/officeDocument/2006/relationships/font" Target="fonts/Raleway-bold.fntdata"/><Relationship Id="rId46" Type="http://schemas.openxmlformats.org/officeDocument/2006/relationships/font" Target="fonts/Roboto-regular.fntdata"/><Relationship Id="rId45" Type="http://schemas.openxmlformats.org/officeDocument/2006/relationships/font" Target="fonts/Raleway-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italic.fntdata"/><Relationship Id="rId47" Type="http://schemas.openxmlformats.org/officeDocument/2006/relationships/font" Target="fonts/Roboto-bold.fntdata"/><Relationship Id="rId49"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Lato-bold.fntdata"/><Relationship Id="rId50" Type="http://schemas.openxmlformats.org/officeDocument/2006/relationships/font" Target="fonts/Lato-regular.fntdata"/><Relationship Id="rId53" Type="http://schemas.openxmlformats.org/officeDocument/2006/relationships/font" Target="fonts/Lato-boldItalic.fntdata"/><Relationship Id="rId52"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75334cb53d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75334cb53d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75334cb53d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75334cb53d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75334cb53d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75334cb53d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75334cb53d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75334cb53d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75334cb53d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75334cb53d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75334cb53d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75334cb53d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75334cb53d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5334cb53d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75334cb53d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75334cb53d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75334cb53d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75334cb53d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75334cb53d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75334cb53d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75334cb53d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5334cb53d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75334cb53d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75334cb53d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75334cb53d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75334cb53d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75334cb53d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75334cb53d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75334cb53d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75334cb53d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75334cb53d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75334cb53d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75334cb53d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75334cb53d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75334cb53d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75334cb53d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75334cb53d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75334cb53d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75334cb53d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75334cb53d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75334cb53d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75334cb53d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75334cb53d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75334cb53d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75334cb53d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75334cb53d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75334cb53d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75334cb53d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75334cb53d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75334cb53d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75334cb53d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75334cb53d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75334cb53d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75334cb53d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75334cb53d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75334cb53d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75334cb53d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75334cb53d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75334cb53d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75334cb53d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75334cb53d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75334cb53d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75334cb53d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75334cb53d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75334cb53d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75334cb53d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75334cb53d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75334cb53d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75334cb53d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75334cb53d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9.png"/><Relationship Id="rId4"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1062825" y="141770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4500">
                <a:solidFill>
                  <a:srgbClr val="000000"/>
                </a:solidFill>
                <a:latin typeface="Arial"/>
                <a:ea typeface="Arial"/>
                <a:cs typeface="Arial"/>
                <a:sym typeface="Arial"/>
              </a:rPr>
              <a:t>Linked List </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-Single Linked List</a:t>
            </a:r>
            <a:endParaRPr/>
          </a:p>
          <a:p>
            <a:pPr indent="0" lvl="0" marL="0" rtl="0" algn="l">
              <a:lnSpc>
                <a:spcPct val="115000"/>
              </a:lnSpc>
              <a:spcBef>
                <a:spcPts val="0"/>
              </a:spcBef>
              <a:spcAft>
                <a:spcPts val="0"/>
              </a:spcAft>
              <a:buNone/>
            </a:pPr>
            <a:r>
              <a:rPr lang="en"/>
              <a:t>-</a:t>
            </a:r>
            <a:r>
              <a:rPr lang="en"/>
              <a:t>Doubly</a:t>
            </a:r>
            <a:r>
              <a:rPr lang="en"/>
              <a:t> </a:t>
            </a:r>
            <a:r>
              <a:rPr lang="en"/>
              <a:t>Linked</a:t>
            </a:r>
            <a:r>
              <a:rPr lang="en"/>
              <a:t> List</a:t>
            </a:r>
            <a:endParaRPr/>
          </a:p>
          <a:p>
            <a:pPr indent="0" lvl="0" marL="0" rtl="0" algn="l">
              <a:lnSpc>
                <a:spcPct val="115000"/>
              </a:lnSpc>
              <a:spcBef>
                <a:spcPts val="0"/>
              </a:spcBef>
              <a:spcAft>
                <a:spcPts val="0"/>
              </a:spcAft>
              <a:buNone/>
            </a:pPr>
            <a:r>
              <a:rPr lang="en"/>
              <a:t>-Practise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4400">
                <a:solidFill>
                  <a:srgbClr val="000000"/>
                </a:solidFill>
                <a:latin typeface="Arial"/>
                <a:ea typeface="Arial"/>
                <a:cs typeface="Arial"/>
                <a:sym typeface="Arial"/>
              </a:rPr>
              <a:t>To be called from main() as:-</a:t>
            </a:r>
            <a:endParaRPr/>
          </a:p>
        </p:txBody>
      </p:sp>
      <p:sp>
        <p:nvSpPr>
          <p:cNvPr id="145" name="Google Shape;145;p2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165100" rtl="0" algn="l">
              <a:spcBef>
                <a:spcPts val="700"/>
              </a:spcBef>
              <a:spcAft>
                <a:spcPts val="0"/>
              </a:spcAft>
              <a:buNone/>
            </a:pPr>
            <a:r>
              <a:rPr lang="en" sz="1800">
                <a:solidFill>
                  <a:srgbClr val="0A5294"/>
                </a:solidFill>
                <a:latin typeface="Roboto"/>
                <a:ea typeface="Roboto"/>
                <a:cs typeface="Roboto"/>
                <a:sym typeface="Roboto"/>
              </a:rPr>
              <a:t>void </a:t>
            </a:r>
            <a:r>
              <a:rPr lang="en" sz="1800">
                <a:solidFill>
                  <a:srgbClr val="000000"/>
                </a:solidFill>
                <a:latin typeface="Roboto"/>
                <a:ea typeface="Roboto"/>
                <a:cs typeface="Roboto"/>
                <a:sym typeface="Roboto"/>
              </a:rPr>
              <a:t>main()</a:t>
            </a:r>
            <a:endParaRPr sz="1800">
              <a:solidFill>
                <a:srgbClr val="000000"/>
              </a:solidFill>
              <a:latin typeface="Roboto"/>
              <a:ea typeface="Roboto"/>
              <a:cs typeface="Roboto"/>
              <a:sym typeface="Roboto"/>
            </a:endParaRPr>
          </a:p>
          <a:p>
            <a:pPr indent="0" lvl="0" marL="12700" rtl="0" algn="l">
              <a:spcBef>
                <a:spcPts val="600"/>
              </a:spcBef>
              <a:spcAft>
                <a:spcPts val="0"/>
              </a:spcAft>
              <a:buNone/>
            </a:pPr>
            <a:r>
              <a:rPr lang="en" sz="1800">
                <a:solidFill>
                  <a:srgbClr val="000000"/>
                </a:solidFill>
                <a:latin typeface="Roboto"/>
                <a:ea typeface="Roboto"/>
                <a:cs typeface="Roboto"/>
                <a:sym typeface="Roboto"/>
              </a:rPr>
              <a:t>{</a:t>
            </a:r>
            <a:endParaRPr sz="1800">
              <a:solidFill>
                <a:srgbClr val="000000"/>
              </a:solidFill>
              <a:latin typeface="Roboto"/>
              <a:ea typeface="Roboto"/>
              <a:cs typeface="Roboto"/>
              <a:sym typeface="Roboto"/>
            </a:endParaRPr>
          </a:p>
          <a:p>
            <a:pPr indent="0" lvl="0" marL="508000" marR="927100" rtl="0" algn="l">
              <a:lnSpc>
                <a:spcPct val="120000"/>
              </a:lnSpc>
              <a:spcBef>
                <a:spcPts val="0"/>
              </a:spcBef>
              <a:spcAft>
                <a:spcPts val="0"/>
              </a:spcAft>
              <a:buNone/>
            </a:pPr>
            <a:r>
              <a:rPr lang="en" sz="1800">
                <a:solidFill>
                  <a:srgbClr val="000000"/>
                </a:solidFill>
                <a:latin typeface="Roboto"/>
                <a:ea typeface="Roboto"/>
                <a:cs typeface="Roboto"/>
                <a:sym typeface="Roboto"/>
              </a:rPr>
              <a:t>node* node;  </a:t>
            </a:r>
            <a:endParaRPr sz="1800">
              <a:solidFill>
                <a:srgbClr val="000000"/>
              </a:solidFill>
              <a:latin typeface="Roboto"/>
              <a:ea typeface="Roboto"/>
              <a:cs typeface="Roboto"/>
              <a:sym typeface="Roboto"/>
            </a:endParaRPr>
          </a:p>
          <a:p>
            <a:pPr indent="0" lvl="0" marL="508000" marR="927100" rtl="0" algn="l">
              <a:lnSpc>
                <a:spcPct val="120000"/>
              </a:lnSpc>
              <a:spcBef>
                <a:spcPts val="0"/>
              </a:spcBef>
              <a:spcAft>
                <a:spcPts val="0"/>
              </a:spcAft>
              <a:buNone/>
            </a:pPr>
            <a:r>
              <a:rPr lang="en" sz="1800">
                <a:solidFill>
                  <a:srgbClr val="4A86E8"/>
                </a:solidFill>
                <a:latin typeface="Roboto"/>
                <a:ea typeface="Roboto"/>
                <a:cs typeface="Roboto"/>
                <a:sym typeface="Roboto"/>
              </a:rPr>
              <a:t>int</a:t>
            </a:r>
            <a:r>
              <a:rPr lang="en" sz="1800">
                <a:solidFill>
                  <a:srgbClr val="000000"/>
                </a:solidFill>
                <a:latin typeface="Roboto"/>
                <a:ea typeface="Roboto"/>
                <a:cs typeface="Roboto"/>
                <a:sym typeface="Roboto"/>
              </a:rPr>
              <a:t> data;  </a:t>
            </a:r>
            <a:endParaRPr sz="1800">
              <a:solidFill>
                <a:srgbClr val="000000"/>
              </a:solidFill>
              <a:latin typeface="Roboto"/>
              <a:ea typeface="Roboto"/>
              <a:cs typeface="Roboto"/>
              <a:sym typeface="Roboto"/>
            </a:endParaRPr>
          </a:p>
          <a:p>
            <a:pPr indent="0" lvl="0" marL="508000" marR="927100" rtl="0" algn="l">
              <a:lnSpc>
                <a:spcPct val="120000"/>
              </a:lnSpc>
              <a:spcBef>
                <a:spcPts val="0"/>
              </a:spcBef>
              <a:spcAft>
                <a:spcPts val="0"/>
              </a:spcAft>
              <a:buNone/>
            </a:pPr>
            <a:r>
              <a:rPr lang="en" sz="1800">
                <a:solidFill>
                  <a:srgbClr val="000000"/>
                </a:solidFill>
                <a:latin typeface="Roboto"/>
                <a:ea typeface="Roboto"/>
                <a:cs typeface="Roboto"/>
                <a:sym typeface="Roboto"/>
              </a:rPr>
              <a:t>cout&lt;&lt;”Enter the data to be Inserted”;</a:t>
            </a:r>
            <a:endParaRPr sz="1800">
              <a:solidFill>
                <a:srgbClr val="000000"/>
              </a:solidFill>
              <a:latin typeface="Roboto"/>
              <a:ea typeface="Roboto"/>
              <a:cs typeface="Roboto"/>
              <a:sym typeface="Roboto"/>
            </a:endParaRPr>
          </a:p>
          <a:p>
            <a:pPr indent="0" lvl="0" marL="508000" marR="927100" rtl="0" algn="l">
              <a:lnSpc>
                <a:spcPct val="120000"/>
              </a:lnSpc>
              <a:spcBef>
                <a:spcPts val="0"/>
              </a:spcBef>
              <a:spcAft>
                <a:spcPts val="0"/>
              </a:spcAft>
              <a:buNone/>
            </a:pPr>
            <a:r>
              <a:rPr lang="en" sz="1800">
                <a:solidFill>
                  <a:srgbClr val="000000"/>
                </a:solidFill>
                <a:latin typeface="Roboto"/>
                <a:ea typeface="Roboto"/>
                <a:cs typeface="Roboto"/>
                <a:sym typeface="Roboto"/>
              </a:rPr>
              <a:t>cin&gt;&gt;data;</a:t>
            </a:r>
            <a:endParaRPr sz="1800">
              <a:solidFill>
                <a:srgbClr val="000000"/>
              </a:solidFill>
              <a:latin typeface="Roboto"/>
              <a:ea typeface="Roboto"/>
              <a:cs typeface="Roboto"/>
              <a:sym typeface="Roboto"/>
            </a:endParaRPr>
          </a:p>
          <a:p>
            <a:pPr indent="0" lvl="0" marL="508000" rtl="0" algn="l">
              <a:spcBef>
                <a:spcPts val="600"/>
              </a:spcBef>
              <a:spcAft>
                <a:spcPts val="0"/>
              </a:spcAft>
              <a:buNone/>
            </a:pPr>
            <a:r>
              <a:rPr lang="en" sz="1800">
                <a:solidFill>
                  <a:srgbClr val="000000"/>
                </a:solidFill>
                <a:latin typeface="Roboto"/>
                <a:ea typeface="Roboto"/>
                <a:cs typeface="Roboto"/>
                <a:sym typeface="Roboto"/>
              </a:rPr>
              <a:t>node = GetNode(data);</a:t>
            </a:r>
            <a:endParaRPr sz="1800">
              <a:solidFill>
                <a:srgbClr val="000000"/>
              </a:solidFill>
              <a:latin typeface="Roboto"/>
              <a:ea typeface="Roboto"/>
              <a:cs typeface="Roboto"/>
              <a:sym typeface="Roboto"/>
            </a:endParaRPr>
          </a:p>
          <a:p>
            <a:pPr indent="0" lvl="0" marL="177800" rtl="0" algn="l">
              <a:spcBef>
                <a:spcPts val="600"/>
              </a:spcBef>
              <a:spcAft>
                <a:spcPts val="0"/>
              </a:spcAft>
              <a:buNone/>
            </a:pPr>
            <a:r>
              <a:rPr lang="en" sz="1800">
                <a:solidFill>
                  <a:srgbClr val="000000"/>
                </a:solidFill>
                <a:latin typeface="Roboto"/>
                <a:ea typeface="Roboto"/>
                <a:cs typeface="Roboto"/>
                <a:sym typeface="Roboto"/>
              </a:rPr>
              <a:t>}</a:t>
            </a:r>
            <a:endParaRPr sz="1800">
              <a:solidFill>
                <a:srgbClr val="000000"/>
              </a:solidFill>
              <a:latin typeface="Roboto"/>
              <a:ea typeface="Roboto"/>
              <a:cs typeface="Roboto"/>
              <a:sym typeface="Roboto"/>
            </a:endParaRPr>
          </a:p>
          <a:p>
            <a:pPr indent="0" lvl="0" marL="0" rtl="0" algn="l">
              <a:spcBef>
                <a:spcPts val="0"/>
              </a:spcBef>
              <a:spcAft>
                <a:spcPts val="1600"/>
              </a:spcAft>
              <a:buNone/>
            </a:pPr>
            <a:r>
              <a:t/>
            </a:r>
            <a:endParaRPr>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4400">
                <a:solidFill>
                  <a:srgbClr val="000000"/>
                </a:solidFill>
                <a:latin typeface="Arial"/>
                <a:ea typeface="Arial"/>
                <a:cs typeface="Arial"/>
                <a:sym typeface="Arial"/>
              </a:rPr>
              <a:t>Inserting the node in a SLL</a:t>
            </a:r>
            <a:endParaRPr/>
          </a:p>
        </p:txBody>
      </p:sp>
      <p:sp>
        <p:nvSpPr>
          <p:cNvPr id="151" name="Google Shape;151;p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12700" rtl="0" algn="l">
              <a:spcBef>
                <a:spcPts val="100"/>
              </a:spcBef>
              <a:spcAft>
                <a:spcPts val="0"/>
              </a:spcAft>
              <a:buNone/>
            </a:pPr>
            <a:r>
              <a:rPr lang="en" sz="3200">
                <a:solidFill>
                  <a:srgbClr val="083762"/>
                </a:solidFill>
                <a:latin typeface="Arial"/>
                <a:ea typeface="Arial"/>
                <a:cs typeface="Arial"/>
                <a:sym typeface="Arial"/>
              </a:rPr>
              <a:t>There  are  3 cases  here:-</a:t>
            </a:r>
            <a:endParaRPr sz="3200">
              <a:solidFill>
                <a:srgbClr val="083762"/>
              </a:solidFill>
              <a:latin typeface="Arial"/>
              <a:ea typeface="Arial"/>
              <a:cs typeface="Arial"/>
              <a:sym typeface="Arial"/>
            </a:endParaRPr>
          </a:p>
          <a:p>
            <a:pPr indent="0" lvl="0" marL="0" rtl="0" algn="l">
              <a:spcBef>
                <a:spcPts val="0"/>
              </a:spcBef>
              <a:spcAft>
                <a:spcPts val="0"/>
              </a:spcAft>
              <a:buNone/>
            </a:pPr>
            <a:r>
              <a:rPr lang="en" sz="2900">
                <a:solidFill>
                  <a:srgbClr val="0AD0D9"/>
                </a:solidFill>
                <a:latin typeface="Arial"/>
                <a:ea typeface="Arial"/>
                <a:cs typeface="Arial"/>
                <a:sym typeface="Arial"/>
              </a:rPr>
              <a:t>Ø</a:t>
            </a:r>
            <a:r>
              <a:rPr lang="en" sz="3200">
                <a:solidFill>
                  <a:srgbClr val="083762"/>
                </a:solidFill>
                <a:latin typeface="Arial"/>
                <a:ea typeface="Arial"/>
                <a:cs typeface="Arial"/>
                <a:sym typeface="Arial"/>
              </a:rPr>
              <a:t>Insertion at the beginning</a:t>
            </a:r>
            <a:endParaRPr sz="3200">
              <a:solidFill>
                <a:srgbClr val="083762"/>
              </a:solidFill>
              <a:latin typeface="Arial"/>
              <a:ea typeface="Arial"/>
              <a:cs typeface="Arial"/>
              <a:sym typeface="Arial"/>
            </a:endParaRPr>
          </a:p>
          <a:p>
            <a:pPr indent="0" lvl="0" marL="0" rtl="0" algn="l">
              <a:spcBef>
                <a:spcPts val="800"/>
              </a:spcBef>
              <a:spcAft>
                <a:spcPts val="0"/>
              </a:spcAft>
              <a:buNone/>
            </a:pPr>
            <a:r>
              <a:rPr lang="en" sz="2900">
                <a:solidFill>
                  <a:srgbClr val="0AD0D9"/>
                </a:solidFill>
                <a:latin typeface="Arial"/>
                <a:ea typeface="Arial"/>
                <a:cs typeface="Arial"/>
                <a:sym typeface="Arial"/>
              </a:rPr>
              <a:t>Ø</a:t>
            </a:r>
            <a:r>
              <a:rPr lang="en" sz="3200">
                <a:solidFill>
                  <a:srgbClr val="083762"/>
                </a:solidFill>
                <a:latin typeface="Arial"/>
                <a:ea typeface="Arial"/>
                <a:cs typeface="Arial"/>
                <a:sym typeface="Arial"/>
              </a:rPr>
              <a:t>Insertion at the end</a:t>
            </a:r>
            <a:endParaRPr sz="3200">
              <a:solidFill>
                <a:srgbClr val="083762"/>
              </a:solidFill>
              <a:latin typeface="Arial"/>
              <a:ea typeface="Arial"/>
              <a:cs typeface="Arial"/>
              <a:sym typeface="Arial"/>
            </a:endParaRPr>
          </a:p>
          <a:p>
            <a:pPr indent="0" lvl="0" marL="0" rtl="0" algn="l">
              <a:spcBef>
                <a:spcPts val="800"/>
              </a:spcBef>
              <a:spcAft>
                <a:spcPts val="0"/>
              </a:spcAft>
              <a:buNone/>
            </a:pPr>
            <a:r>
              <a:rPr lang="en" sz="2900">
                <a:solidFill>
                  <a:srgbClr val="0AD0D9"/>
                </a:solidFill>
                <a:latin typeface="Arial"/>
                <a:ea typeface="Arial"/>
                <a:cs typeface="Arial"/>
                <a:sym typeface="Arial"/>
              </a:rPr>
              <a:t>Ø</a:t>
            </a:r>
            <a:r>
              <a:rPr lang="en" sz="3200">
                <a:solidFill>
                  <a:srgbClr val="083762"/>
                </a:solidFill>
                <a:latin typeface="Arial"/>
                <a:ea typeface="Arial"/>
                <a:cs typeface="Arial"/>
                <a:sym typeface="Arial"/>
              </a:rPr>
              <a:t>Insertion after a particular node</a:t>
            </a:r>
            <a:endParaRPr sz="3200">
              <a:solidFill>
                <a:srgbClr val="083762"/>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4400">
                <a:solidFill>
                  <a:srgbClr val="000000"/>
                </a:solidFill>
                <a:latin typeface="Arial"/>
                <a:ea typeface="Arial"/>
                <a:cs typeface="Arial"/>
                <a:sym typeface="Arial"/>
              </a:rPr>
              <a:t>Insertion at the beginning</a:t>
            </a:r>
            <a:endParaRPr/>
          </a:p>
        </p:txBody>
      </p:sp>
      <p:sp>
        <p:nvSpPr>
          <p:cNvPr id="157" name="Google Shape;157;p2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12700" rtl="0" algn="l">
              <a:spcBef>
                <a:spcPts val="100"/>
              </a:spcBef>
              <a:spcAft>
                <a:spcPts val="0"/>
              </a:spcAft>
              <a:buNone/>
            </a:pPr>
            <a:r>
              <a:rPr lang="en" sz="2600">
                <a:solidFill>
                  <a:srgbClr val="000000"/>
                </a:solidFill>
                <a:latin typeface="Arial"/>
                <a:ea typeface="Arial"/>
                <a:cs typeface="Arial"/>
                <a:sym typeface="Arial"/>
              </a:rPr>
              <a:t>There are two steps to be followed:-</a:t>
            </a:r>
            <a:endParaRPr sz="2600">
              <a:solidFill>
                <a:srgbClr val="000000"/>
              </a:solidFill>
              <a:latin typeface="Arial"/>
              <a:ea typeface="Arial"/>
              <a:cs typeface="Arial"/>
              <a:sym typeface="Arial"/>
            </a:endParaRPr>
          </a:p>
          <a:p>
            <a:pPr indent="0" lvl="0" marL="0" rtl="0" algn="l">
              <a:spcBef>
                <a:spcPts val="0"/>
              </a:spcBef>
              <a:spcAft>
                <a:spcPts val="0"/>
              </a:spcAft>
              <a:buNone/>
            </a:pPr>
            <a:r>
              <a:rPr lang="en" sz="1800">
                <a:solidFill>
                  <a:srgbClr val="666666"/>
                </a:solidFill>
                <a:latin typeface="Arial"/>
                <a:ea typeface="Arial"/>
                <a:cs typeface="Arial"/>
                <a:sym typeface="Arial"/>
              </a:rPr>
              <a:t>a)Make the next pointer of the node point towards the  first node of the list</a:t>
            </a:r>
            <a:endParaRPr sz="1800">
              <a:solidFill>
                <a:srgbClr val="666666"/>
              </a:solidFill>
              <a:latin typeface="Arial"/>
              <a:ea typeface="Arial"/>
              <a:cs typeface="Arial"/>
              <a:sym typeface="Arial"/>
            </a:endParaRPr>
          </a:p>
          <a:p>
            <a:pPr indent="0" lvl="0" marL="0" rtl="0" algn="l">
              <a:spcBef>
                <a:spcPts val="0"/>
              </a:spcBef>
              <a:spcAft>
                <a:spcPts val="0"/>
              </a:spcAft>
              <a:buNone/>
            </a:pPr>
            <a:r>
              <a:rPr lang="en" sz="1800">
                <a:solidFill>
                  <a:srgbClr val="666666"/>
                </a:solidFill>
                <a:latin typeface="Arial"/>
                <a:ea typeface="Arial"/>
                <a:cs typeface="Arial"/>
                <a:sym typeface="Arial"/>
              </a:rPr>
              <a:t>b)Make the start pointer point towards this new node</a:t>
            </a:r>
            <a:endParaRPr sz="1800">
              <a:solidFill>
                <a:srgbClr val="666666"/>
              </a:solidFill>
              <a:latin typeface="Arial"/>
              <a:ea typeface="Arial"/>
              <a:cs typeface="Arial"/>
              <a:sym typeface="Arial"/>
            </a:endParaRPr>
          </a:p>
          <a:p>
            <a:pPr indent="0" lvl="0" marL="0" rtl="0" algn="l">
              <a:spcBef>
                <a:spcPts val="0"/>
              </a:spcBef>
              <a:spcAft>
                <a:spcPts val="0"/>
              </a:spcAft>
              <a:buNone/>
            </a:pPr>
            <a:r>
              <a:rPr lang="en" sz="1800">
                <a:solidFill>
                  <a:srgbClr val="666666"/>
                </a:solidFill>
                <a:latin typeface="Arial"/>
                <a:ea typeface="Arial"/>
                <a:cs typeface="Arial"/>
                <a:sym typeface="Arial"/>
              </a:rPr>
              <a:t>-If the list is empty simply make the start pointer  point towards the new node;</a:t>
            </a:r>
            <a:endParaRPr sz="1800">
              <a:solidFill>
                <a:srgbClr val="666666"/>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4" name="Google Shape;164;p25"/>
          <p:cNvPicPr preferRelativeResize="0"/>
          <p:nvPr/>
        </p:nvPicPr>
        <p:blipFill>
          <a:blip r:embed="rId3">
            <a:alphaModFix/>
          </a:blip>
          <a:stretch>
            <a:fillRect/>
          </a:stretch>
        </p:blipFill>
        <p:spPr>
          <a:xfrm>
            <a:off x="447675" y="695325"/>
            <a:ext cx="8248650" cy="3752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0" y="685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Insert Node at </a:t>
            </a:r>
            <a:r>
              <a:rPr lang="en"/>
              <a:t>Beginning</a:t>
            </a:r>
            <a:r>
              <a:rPr lang="en"/>
              <a:t> </a:t>
            </a:r>
            <a:endParaRPr/>
          </a:p>
        </p:txBody>
      </p:sp>
      <p:sp>
        <p:nvSpPr>
          <p:cNvPr id="170" name="Google Shape;170;p26"/>
          <p:cNvSpPr txBox="1"/>
          <p:nvPr>
            <p:ph idx="1" type="body"/>
          </p:nvPr>
        </p:nvSpPr>
        <p:spPr>
          <a:xfrm>
            <a:off x="0" y="1245450"/>
            <a:ext cx="8466900" cy="2261100"/>
          </a:xfrm>
          <a:prstGeom prst="rect">
            <a:avLst/>
          </a:prstGeom>
        </p:spPr>
        <p:txBody>
          <a:bodyPr anchorCtr="0" anchor="t" bIns="91425" lIns="91425" spcFirstLastPara="1" rIns="91425" wrap="square" tIns="91425">
            <a:noAutofit/>
          </a:bodyPr>
          <a:lstStyle/>
          <a:p>
            <a:pPr indent="0" lvl="0" marL="0" rtl="0" algn="l">
              <a:spcBef>
                <a:spcPts val="100"/>
              </a:spcBef>
              <a:spcAft>
                <a:spcPts val="0"/>
              </a:spcAft>
              <a:buNone/>
            </a:pPr>
            <a:r>
              <a:rPr lang="en" sz="1800">
                <a:solidFill>
                  <a:srgbClr val="4A86E8"/>
                </a:solidFill>
                <a:latin typeface="Arial"/>
                <a:ea typeface="Arial"/>
                <a:cs typeface="Arial"/>
                <a:sym typeface="Arial"/>
              </a:rPr>
              <a:t>void</a:t>
            </a:r>
            <a:r>
              <a:rPr lang="en" sz="1800">
                <a:solidFill>
                  <a:srgbClr val="000000"/>
                </a:solidFill>
                <a:latin typeface="Arial"/>
                <a:ea typeface="Arial"/>
                <a:cs typeface="Arial"/>
                <a:sym typeface="Arial"/>
              </a:rPr>
              <a:t> insert_beg(node* p)</a:t>
            </a:r>
            <a:endParaRPr sz="1800">
              <a:solidFill>
                <a:srgbClr val="000000"/>
              </a:solidFill>
              <a:latin typeface="Arial"/>
              <a:ea typeface="Arial"/>
              <a:cs typeface="Arial"/>
              <a:sym typeface="Arial"/>
            </a:endParaRPr>
          </a:p>
          <a:p>
            <a:pPr indent="0" lvl="0" marL="12700" rtl="0" algn="l">
              <a:spcBef>
                <a:spcPts val="0"/>
              </a:spcBef>
              <a:spcAft>
                <a:spcPts val="0"/>
              </a:spcAft>
              <a:buNone/>
            </a:pPr>
            <a:r>
              <a:rPr lang="en" sz="1800">
                <a:solidFill>
                  <a:srgbClr val="000000"/>
                </a:solidFill>
                <a:latin typeface="Arial"/>
                <a:ea typeface="Arial"/>
                <a:cs typeface="Arial"/>
                <a:sym typeface="Arial"/>
              </a:rPr>
              <a:t>{</a:t>
            </a:r>
            <a:endParaRPr sz="1800">
              <a:solidFill>
                <a:srgbClr val="000000"/>
              </a:solidFill>
              <a:latin typeface="Arial"/>
              <a:ea typeface="Arial"/>
              <a:cs typeface="Arial"/>
              <a:sym typeface="Arial"/>
            </a:endParaRPr>
          </a:p>
          <a:p>
            <a:pPr indent="444500" lvl="0" marL="12700" rtl="0" algn="l">
              <a:spcBef>
                <a:spcPts val="0"/>
              </a:spcBef>
              <a:spcAft>
                <a:spcPts val="0"/>
              </a:spcAft>
              <a:buNone/>
            </a:pPr>
            <a:r>
              <a:rPr lang="en" sz="1800">
                <a:solidFill>
                  <a:srgbClr val="000000"/>
                </a:solidFill>
                <a:latin typeface="Arial"/>
                <a:ea typeface="Arial"/>
                <a:cs typeface="Arial"/>
                <a:sym typeface="Arial"/>
              </a:rPr>
              <a:t>node* temp;</a:t>
            </a:r>
            <a:endParaRPr sz="1800">
              <a:solidFill>
                <a:srgbClr val="000000"/>
              </a:solidFill>
              <a:latin typeface="Arial"/>
              <a:ea typeface="Arial"/>
              <a:cs typeface="Arial"/>
              <a:sym typeface="Arial"/>
            </a:endParaRPr>
          </a:p>
          <a:p>
            <a:pPr indent="457200" lvl="0" marL="0" rtl="0" algn="l">
              <a:spcBef>
                <a:spcPts val="0"/>
              </a:spcBef>
              <a:spcAft>
                <a:spcPts val="0"/>
              </a:spcAft>
              <a:buNone/>
            </a:pPr>
            <a:r>
              <a:rPr lang="en" sz="1800">
                <a:solidFill>
                  <a:srgbClr val="4A86E8"/>
                </a:solidFill>
                <a:latin typeface="Arial"/>
                <a:ea typeface="Arial"/>
                <a:cs typeface="Arial"/>
                <a:sym typeface="Arial"/>
              </a:rPr>
              <a:t>i</a:t>
            </a:r>
            <a:r>
              <a:rPr lang="en" sz="1800">
                <a:solidFill>
                  <a:srgbClr val="4A86E8"/>
                </a:solidFill>
                <a:latin typeface="Arial"/>
                <a:ea typeface="Arial"/>
                <a:cs typeface="Arial"/>
                <a:sym typeface="Arial"/>
              </a:rPr>
              <a:t>f</a:t>
            </a:r>
            <a:r>
              <a:rPr lang="en" sz="1800">
                <a:solidFill>
                  <a:srgbClr val="000000"/>
                </a:solidFill>
                <a:latin typeface="Arial"/>
                <a:ea typeface="Arial"/>
                <a:cs typeface="Arial"/>
                <a:sym typeface="Arial"/>
              </a:rPr>
              <a:t> (HEAD == NULL){</a:t>
            </a:r>
            <a:endParaRPr sz="1800">
              <a:solidFill>
                <a:srgbClr val="000000"/>
              </a:solidFill>
              <a:latin typeface="Arial"/>
              <a:ea typeface="Arial"/>
              <a:cs typeface="Arial"/>
              <a:sym typeface="Arial"/>
            </a:endParaRPr>
          </a:p>
          <a:p>
            <a:pPr indent="457200" lvl="0" marL="457200" rtl="0" algn="l">
              <a:spcBef>
                <a:spcPts val="0"/>
              </a:spcBef>
              <a:spcAft>
                <a:spcPts val="0"/>
              </a:spcAft>
              <a:buNone/>
            </a:pPr>
            <a:r>
              <a:rPr lang="en" sz="1800">
                <a:solidFill>
                  <a:srgbClr val="000000"/>
                </a:solidFill>
                <a:latin typeface="Arial"/>
                <a:ea typeface="Arial"/>
                <a:cs typeface="Arial"/>
                <a:sym typeface="Arial"/>
              </a:rPr>
              <a:t>HEAD = p;</a:t>
            </a:r>
            <a:endParaRPr sz="1800">
              <a:solidFill>
                <a:srgbClr val="000000"/>
              </a:solidFill>
              <a:latin typeface="Arial"/>
              <a:ea typeface="Arial"/>
              <a:cs typeface="Arial"/>
              <a:sym typeface="Arial"/>
            </a:endParaRPr>
          </a:p>
          <a:p>
            <a:pPr indent="457200" lvl="0" marL="457200" marR="12700" rtl="0" algn="l">
              <a:spcBef>
                <a:spcPts val="100"/>
              </a:spcBef>
              <a:spcAft>
                <a:spcPts val="0"/>
              </a:spcAft>
              <a:buNone/>
            </a:pPr>
            <a:r>
              <a:rPr lang="en" sz="1800">
                <a:solidFill>
                  <a:srgbClr val="000000"/>
                </a:solidFill>
                <a:latin typeface="Arial"/>
                <a:ea typeface="Arial"/>
                <a:cs typeface="Arial"/>
                <a:sym typeface="Arial"/>
              </a:rPr>
              <a:t>cout&lt;&lt;”\nNode inserted successfully at the beginning”;</a:t>
            </a:r>
            <a:endParaRPr sz="1800">
              <a:solidFill>
                <a:srgbClr val="000000"/>
              </a:solidFill>
              <a:latin typeface="Arial"/>
              <a:ea typeface="Arial"/>
              <a:cs typeface="Arial"/>
              <a:sym typeface="Arial"/>
            </a:endParaRPr>
          </a:p>
          <a:p>
            <a:pPr indent="0" lvl="0" marL="0" marR="12700" rtl="0" algn="l">
              <a:spcBef>
                <a:spcPts val="100"/>
              </a:spcBef>
              <a:spcAft>
                <a:spcPts val="0"/>
              </a:spcAft>
              <a:buNone/>
            </a:pPr>
            <a:r>
              <a:rPr lang="en" sz="1800">
                <a:solidFill>
                  <a:srgbClr val="000000"/>
                </a:solidFill>
                <a:latin typeface="Arial"/>
                <a:ea typeface="Arial"/>
                <a:cs typeface="Arial"/>
                <a:sym typeface="Arial"/>
              </a:rPr>
              <a:t>}</a:t>
            </a:r>
            <a:endParaRPr sz="1800">
              <a:solidFill>
                <a:srgbClr val="000000"/>
              </a:solidFill>
              <a:latin typeface="Arial"/>
              <a:ea typeface="Arial"/>
              <a:cs typeface="Arial"/>
              <a:sym typeface="Arial"/>
            </a:endParaRPr>
          </a:p>
          <a:p>
            <a:pPr indent="444500" lvl="0" marL="12700" rtl="0" algn="l">
              <a:spcBef>
                <a:spcPts val="0"/>
              </a:spcBef>
              <a:spcAft>
                <a:spcPts val="0"/>
              </a:spcAft>
              <a:buNone/>
            </a:pPr>
            <a:r>
              <a:rPr lang="en" sz="1800">
                <a:solidFill>
                  <a:srgbClr val="4A86E8"/>
                </a:solidFill>
                <a:latin typeface="Arial"/>
                <a:ea typeface="Arial"/>
                <a:cs typeface="Arial"/>
                <a:sym typeface="Arial"/>
              </a:rPr>
              <a:t>else</a:t>
            </a:r>
            <a:r>
              <a:rPr lang="en" sz="1800">
                <a:solidFill>
                  <a:srgbClr val="000000"/>
                </a:solidFill>
                <a:latin typeface="Arial"/>
                <a:ea typeface="Arial"/>
                <a:cs typeface="Arial"/>
                <a:sym typeface="Arial"/>
              </a:rPr>
              <a:t> {</a:t>
            </a:r>
            <a:endParaRPr sz="1800">
              <a:solidFill>
                <a:srgbClr val="000000"/>
              </a:solidFill>
              <a:latin typeface="Arial"/>
              <a:ea typeface="Arial"/>
              <a:cs typeface="Arial"/>
              <a:sym typeface="Arial"/>
            </a:endParaRPr>
          </a:p>
          <a:p>
            <a:pPr indent="444500" lvl="0" marL="469900" marR="3962400" rtl="0" algn="l">
              <a:spcBef>
                <a:spcPts val="100"/>
              </a:spcBef>
              <a:spcAft>
                <a:spcPts val="0"/>
              </a:spcAft>
              <a:buNone/>
            </a:pPr>
            <a:r>
              <a:rPr lang="en" sz="1800">
                <a:solidFill>
                  <a:srgbClr val="000000"/>
                </a:solidFill>
                <a:latin typeface="Arial"/>
                <a:ea typeface="Arial"/>
                <a:cs typeface="Arial"/>
                <a:sym typeface="Arial"/>
              </a:rPr>
              <a:t>temp = HEAD;  </a:t>
            </a:r>
            <a:endParaRPr sz="1800">
              <a:solidFill>
                <a:srgbClr val="000000"/>
              </a:solidFill>
              <a:latin typeface="Arial"/>
              <a:ea typeface="Arial"/>
              <a:cs typeface="Arial"/>
              <a:sym typeface="Arial"/>
            </a:endParaRPr>
          </a:p>
          <a:p>
            <a:pPr indent="444500" lvl="0" marL="469900" marR="3962400" rtl="0" algn="l">
              <a:spcBef>
                <a:spcPts val="100"/>
              </a:spcBef>
              <a:spcAft>
                <a:spcPts val="0"/>
              </a:spcAft>
              <a:buNone/>
            </a:pPr>
            <a:r>
              <a:rPr lang="en" sz="1800">
                <a:solidFill>
                  <a:srgbClr val="000000"/>
                </a:solidFill>
                <a:latin typeface="Arial"/>
                <a:ea typeface="Arial"/>
                <a:cs typeface="Arial"/>
                <a:sym typeface="Arial"/>
              </a:rPr>
              <a:t>HEAD = p;</a:t>
            </a:r>
            <a:endParaRPr sz="1800">
              <a:solidFill>
                <a:srgbClr val="000000"/>
              </a:solidFill>
              <a:latin typeface="Arial"/>
              <a:ea typeface="Arial"/>
              <a:cs typeface="Arial"/>
              <a:sym typeface="Arial"/>
            </a:endParaRPr>
          </a:p>
          <a:p>
            <a:pPr indent="444500" lvl="0" marL="469900" rtl="0" algn="l">
              <a:spcBef>
                <a:spcPts val="0"/>
              </a:spcBef>
              <a:spcAft>
                <a:spcPts val="0"/>
              </a:spcAft>
              <a:buNone/>
            </a:pPr>
            <a:r>
              <a:rPr lang="en" sz="1800">
                <a:solidFill>
                  <a:srgbClr val="000000"/>
                </a:solidFill>
                <a:latin typeface="Arial"/>
                <a:ea typeface="Arial"/>
                <a:cs typeface="Arial"/>
                <a:sym typeface="Arial"/>
              </a:rPr>
              <a:t>p-&gt;next=temp;  			</a:t>
            </a:r>
            <a:r>
              <a:rPr lang="en" sz="1800">
                <a:solidFill>
                  <a:srgbClr val="00FF00"/>
                </a:solidFill>
                <a:latin typeface="Arial"/>
                <a:ea typeface="Arial"/>
                <a:cs typeface="Arial"/>
                <a:sym typeface="Arial"/>
              </a:rPr>
              <a:t>//making new node point at beginning</a:t>
            </a:r>
            <a:endParaRPr sz="1800">
              <a:solidFill>
                <a:srgbClr val="00FF00"/>
              </a:solidFill>
              <a:latin typeface="Arial"/>
              <a:ea typeface="Arial"/>
              <a:cs typeface="Arial"/>
              <a:sym typeface="Arial"/>
            </a:endParaRPr>
          </a:p>
          <a:p>
            <a:pPr indent="0" lvl="0" marL="12700" rtl="0" algn="l">
              <a:spcBef>
                <a:spcPts val="100"/>
              </a:spcBef>
              <a:spcAft>
                <a:spcPts val="0"/>
              </a:spcAft>
              <a:buNone/>
            </a:pPr>
            <a:r>
              <a:rPr lang="en" sz="1800">
                <a:solidFill>
                  <a:srgbClr val="000000"/>
                </a:solidFill>
                <a:latin typeface="Arial"/>
                <a:ea typeface="Arial"/>
                <a:cs typeface="Arial"/>
                <a:sym typeface="Arial"/>
              </a:rPr>
              <a:t>}}</a:t>
            </a:r>
            <a:endParaRPr sz="1800">
              <a:solidFill>
                <a:srgbClr val="000000"/>
              </a:solidFill>
              <a:latin typeface="Arial"/>
              <a:ea typeface="Arial"/>
              <a:cs typeface="Arial"/>
              <a:sym typeface="Arial"/>
            </a:endParaRPr>
          </a:p>
          <a:p>
            <a:pPr indent="0" lvl="0" marL="12700" rtl="0" algn="l">
              <a:spcBef>
                <a:spcPts val="100"/>
              </a:spcBef>
              <a:spcAft>
                <a:spcPts val="0"/>
              </a:spcAft>
              <a:buNone/>
            </a:pPr>
            <a:r>
              <a:t/>
            </a:r>
            <a:endParaRPr sz="1800">
              <a:solidFill>
                <a:srgbClr val="0A5294"/>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7"/>
          <p:cNvSpPr txBox="1"/>
          <p:nvPr>
            <p:ph type="title"/>
          </p:nvPr>
        </p:nvSpPr>
        <p:spPr>
          <a:xfrm>
            <a:off x="50775" y="139925"/>
            <a:ext cx="7688700" cy="535200"/>
          </a:xfrm>
          <a:prstGeom prst="rect">
            <a:avLst/>
          </a:prstGeom>
        </p:spPr>
        <p:txBody>
          <a:bodyPr anchorCtr="0" anchor="t" bIns="91425" lIns="91425" spcFirstLastPara="1" rIns="91425" wrap="square" tIns="91425">
            <a:noAutofit/>
          </a:bodyPr>
          <a:lstStyle/>
          <a:p>
            <a:pPr indent="0" lvl="0" marL="12700" rtl="0" algn="l">
              <a:lnSpc>
                <a:spcPct val="115000"/>
              </a:lnSpc>
              <a:spcBef>
                <a:spcPts val="100"/>
              </a:spcBef>
              <a:spcAft>
                <a:spcPts val="0"/>
              </a:spcAft>
              <a:buNone/>
            </a:pPr>
            <a:r>
              <a:rPr b="0" lang="en" sz="5000">
                <a:solidFill>
                  <a:srgbClr val="04607A"/>
                </a:solidFill>
                <a:latin typeface="Arial"/>
                <a:ea typeface="Arial"/>
                <a:cs typeface="Arial"/>
                <a:sym typeface="Arial"/>
              </a:rPr>
              <a:t>Inserting at the end</a:t>
            </a:r>
            <a:endParaRPr b="0" sz="3200">
              <a:solidFill>
                <a:srgbClr val="0A5294"/>
              </a:solidFill>
              <a:latin typeface="Arial"/>
              <a:ea typeface="Arial"/>
              <a:cs typeface="Arial"/>
              <a:sym typeface="Arial"/>
            </a:endParaRPr>
          </a:p>
          <a:p>
            <a:pPr indent="0" lvl="0" marL="0" rtl="0" algn="l">
              <a:spcBef>
                <a:spcPts val="0"/>
              </a:spcBef>
              <a:spcAft>
                <a:spcPts val="0"/>
              </a:spcAft>
              <a:buNone/>
            </a:pPr>
            <a:r>
              <a:t/>
            </a:r>
            <a:endParaRPr/>
          </a:p>
        </p:txBody>
      </p:sp>
      <p:sp>
        <p:nvSpPr>
          <p:cNvPr id="176" name="Google Shape;176;p27"/>
          <p:cNvSpPr txBox="1"/>
          <p:nvPr>
            <p:ph idx="1" type="body"/>
          </p:nvPr>
        </p:nvSpPr>
        <p:spPr>
          <a:xfrm>
            <a:off x="-92075" y="1281175"/>
            <a:ext cx="7688700" cy="2261100"/>
          </a:xfrm>
          <a:prstGeom prst="rect">
            <a:avLst/>
          </a:prstGeom>
        </p:spPr>
        <p:txBody>
          <a:bodyPr anchorCtr="0" anchor="t" bIns="91425" lIns="91425" spcFirstLastPara="1" rIns="91425" wrap="square" tIns="91425">
            <a:noAutofit/>
          </a:bodyPr>
          <a:lstStyle/>
          <a:p>
            <a:pPr indent="0" lvl="0" marL="12700" marR="12700" rtl="0" algn="l">
              <a:lnSpc>
                <a:spcPct val="120000"/>
              </a:lnSpc>
              <a:spcBef>
                <a:spcPts val="100"/>
              </a:spcBef>
              <a:spcAft>
                <a:spcPts val="0"/>
              </a:spcAft>
              <a:buNone/>
            </a:pPr>
            <a:r>
              <a:rPr lang="en" sz="3200">
                <a:solidFill>
                  <a:srgbClr val="0A5294"/>
                </a:solidFill>
                <a:latin typeface="Arial"/>
                <a:ea typeface="Arial"/>
                <a:cs typeface="Arial"/>
                <a:sym typeface="Arial"/>
              </a:rPr>
              <a:t>Here we simply need to make the next pointer  of the last node point to the new node</a:t>
            </a:r>
            <a:endParaRPr sz="3200">
              <a:solidFill>
                <a:srgbClr val="0A5294"/>
              </a:solidFill>
              <a:latin typeface="Arial"/>
              <a:ea typeface="Arial"/>
              <a:cs typeface="Arial"/>
              <a:sym typeface="Arial"/>
            </a:endParaRPr>
          </a:p>
          <a:p>
            <a:pPr indent="0" lvl="0" marL="12700" marR="12700" rtl="0" algn="l">
              <a:lnSpc>
                <a:spcPct val="120000"/>
              </a:lnSpc>
              <a:spcBef>
                <a:spcPts val="100"/>
              </a:spcBef>
              <a:spcAft>
                <a:spcPts val="0"/>
              </a:spcAft>
              <a:buNone/>
            </a:pPr>
            <a:r>
              <a:t/>
            </a:r>
            <a:endParaRPr sz="3200">
              <a:solidFill>
                <a:srgbClr val="0A5294"/>
              </a:solidFill>
              <a:latin typeface="Arial"/>
              <a:ea typeface="Arial"/>
              <a:cs typeface="Arial"/>
              <a:sym typeface="Arial"/>
            </a:endParaRPr>
          </a:p>
          <a:p>
            <a:pPr indent="0" lvl="0" marL="12700" marR="12700" rtl="0" algn="l">
              <a:lnSpc>
                <a:spcPct val="120000"/>
              </a:lnSpc>
              <a:spcBef>
                <a:spcPts val="100"/>
              </a:spcBef>
              <a:spcAft>
                <a:spcPts val="0"/>
              </a:spcAft>
              <a:buNone/>
            </a:pPr>
            <a:r>
              <a:t/>
            </a:r>
            <a:endParaRPr sz="3200">
              <a:solidFill>
                <a:srgbClr val="0A5294"/>
              </a:solidFill>
              <a:latin typeface="Arial"/>
              <a:ea typeface="Arial"/>
              <a:cs typeface="Arial"/>
              <a:sym typeface="Arial"/>
            </a:endParaRPr>
          </a:p>
          <a:p>
            <a:pPr indent="0" lvl="0" marL="0" rtl="0" algn="l">
              <a:spcBef>
                <a:spcPts val="0"/>
              </a:spcBef>
              <a:spcAft>
                <a:spcPts val="1600"/>
              </a:spcAft>
              <a:buNone/>
            </a:pPr>
            <a:r>
              <a:t/>
            </a:r>
            <a:endParaRPr/>
          </a:p>
        </p:txBody>
      </p:sp>
      <p:pic>
        <p:nvPicPr>
          <p:cNvPr id="177" name="Google Shape;177;p27"/>
          <p:cNvPicPr preferRelativeResize="0"/>
          <p:nvPr/>
        </p:nvPicPr>
        <p:blipFill>
          <a:blip r:embed="rId3">
            <a:alphaModFix/>
          </a:blip>
          <a:stretch>
            <a:fillRect/>
          </a:stretch>
        </p:blipFill>
        <p:spPr>
          <a:xfrm>
            <a:off x="1940725" y="3088925"/>
            <a:ext cx="5748325" cy="15330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8"/>
          <p:cNvSpPr txBox="1"/>
          <p:nvPr>
            <p:ph idx="1" type="body"/>
          </p:nvPr>
        </p:nvSpPr>
        <p:spPr>
          <a:xfrm>
            <a:off x="593975" y="2571750"/>
            <a:ext cx="8698200" cy="460500"/>
          </a:xfrm>
          <a:prstGeom prst="rect">
            <a:avLst/>
          </a:prstGeom>
        </p:spPr>
        <p:txBody>
          <a:bodyPr anchorCtr="0" anchor="ctr" bIns="91425" lIns="91425" spcFirstLastPara="1" rIns="91425" wrap="square" tIns="91425">
            <a:noAutofit/>
          </a:bodyPr>
          <a:lstStyle/>
          <a:p>
            <a:pPr indent="0" lvl="0" marL="0" rtl="0" algn="l">
              <a:lnSpc>
                <a:spcPct val="115000"/>
              </a:lnSpc>
              <a:spcBef>
                <a:spcPts val="400"/>
              </a:spcBef>
              <a:spcAft>
                <a:spcPts val="0"/>
              </a:spcAft>
              <a:buNone/>
            </a:pPr>
            <a:r>
              <a:rPr lang="en" sz="1800">
                <a:solidFill>
                  <a:srgbClr val="0A5294"/>
                </a:solidFill>
                <a:latin typeface="Arial"/>
                <a:ea typeface="Arial"/>
                <a:cs typeface="Arial"/>
                <a:sym typeface="Arial"/>
              </a:rPr>
              <a:t>void </a:t>
            </a:r>
            <a:r>
              <a:rPr lang="en" sz="1800">
                <a:solidFill>
                  <a:srgbClr val="000000"/>
                </a:solidFill>
                <a:latin typeface="Arial"/>
                <a:ea typeface="Arial"/>
                <a:cs typeface="Arial"/>
                <a:sym typeface="Arial"/>
              </a:rPr>
              <a:t>insert_end(node* p) {</a:t>
            </a:r>
            <a:endParaRPr sz="1800">
              <a:solidFill>
                <a:srgbClr val="000000"/>
              </a:solidFill>
              <a:latin typeface="Arial"/>
              <a:ea typeface="Arial"/>
              <a:cs typeface="Arial"/>
              <a:sym typeface="Arial"/>
            </a:endParaRPr>
          </a:p>
          <a:p>
            <a:pPr indent="0" lvl="0" marL="12700" rtl="0" algn="l">
              <a:lnSpc>
                <a:spcPct val="115000"/>
              </a:lnSpc>
              <a:spcBef>
                <a:spcPts val="300"/>
              </a:spcBef>
              <a:spcAft>
                <a:spcPts val="0"/>
              </a:spcAft>
              <a:buNone/>
            </a:pPr>
            <a:r>
              <a:rPr lang="en" sz="1800">
                <a:solidFill>
                  <a:srgbClr val="000000"/>
                </a:solidFill>
                <a:latin typeface="Arial"/>
                <a:ea typeface="Arial"/>
                <a:cs typeface="Arial"/>
                <a:sym typeface="Arial"/>
              </a:rPr>
              <a:t>node* q = HEAD;</a:t>
            </a:r>
            <a:endParaRPr sz="1800">
              <a:solidFill>
                <a:srgbClr val="000000"/>
              </a:solidFill>
              <a:latin typeface="Arial"/>
              <a:ea typeface="Arial"/>
              <a:cs typeface="Arial"/>
              <a:sym typeface="Arial"/>
            </a:endParaRPr>
          </a:p>
          <a:p>
            <a:pPr indent="0" lvl="0" marL="990600" rtl="0" algn="l">
              <a:lnSpc>
                <a:spcPct val="115000"/>
              </a:lnSpc>
              <a:spcBef>
                <a:spcPts val="300"/>
              </a:spcBef>
              <a:spcAft>
                <a:spcPts val="0"/>
              </a:spcAft>
              <a:buNone/>
            </a:pPr>
            <a:r>
              <a:rPr lang="en" sz="1800">
                <a:solidFill>
                  <a:srgbClr val="4A86E8"/>
                </a:solidFill>
                <a:latin typeface="Arial"/>
                <a:ea typeface="Arial"/>
                <a:cs typeface="Arial"/>
                <a:sym typeface="Arial"/>
              </a:rPr>
              <a:t>i</a:t>
            </a:r>
            <a:r>
              <a:rPr lang="en" sz="1800">
                <a:solidFill>
                  <a:srgbClr val="4A86E8"/>
                </a:solidFill>
                <a:latin typeface="Arial"/>
                <a:ea typeface="Arial"/>
                <a:cs typeface="Arial"/>
                <a:sym typeface="Arial"/>
              </a:rPr>
              <a:t>f</a:t>
            </a:r>
            <a:r>
              <a:rPr lang="en" sz="1800">
                <a:solidFill>
                  <a:srgbClr val="000000"/>
                </a:solidFill>
                <a:latin typeface="Arial"/>
                <a:ea typeface="Arial"/>
                <a:cs typeface="Arial"/>
                <a:sym typeface="Arial"/>
              </a:rPr>
              <a:t> (HEAD == NULL){</a:t>
            </a:r>
            <a:endParaRPr sz="1800">
              <a:solidFill>
                <a:srgbClr val="000000"/>
              </a:solidFill>
              <a:latin typeface="Arial"/>
              <a:ea typeface="Arial"/>
              <a:cs typeface="Arial"/>
              <a:sym typeface="Arial"/>
            </a:endParaRPr>
          </a:p>
          <a:p>
            <a:pPr indent="457200" lvl="0" marL="914400" rtl="0" algn="l">
              <a:lnSpc>
                <a:spcPct val="115000"/>
              </a:lnSpc>
              <a:spcBef>
                <a:spcPts val="300"/>
              </a:spcBef>
              <a:spcAft>
                <a:spcPts val="0"/>
              </a:spcAft>
              <a:buNone/>
            </a:pPr>
            <a:r>
              <a:rPr lang="en" sz="1800">
                <a:solidFill>
                  <a:srgbClr val="000000"/>
                </a:solidFill>
                <a:latin typeface="Arial"/>
                <a:ea typeface="Arial"/>
                <a:cs typeface="Arial"/>
                <a:sym typeface="Arial"/>
              </a:rPr>
              <a:t>HEAD = p;</a:t>
            </a:r>
            <a:endParaRPr sz="1800">
              <a:solidFill>
                <a:srgbClr val="000000"/>
              </a:solidFill>
              <a:latin typeface="Arial"/>
              <a:ea typeface="Arial"/>
              <a:cs typeface="Arial"/>
              <a:sym typeface="Arial"/>
            </a:endParaRPr>
          </a:p>
          <a:p>
            <a:pPr indent="241300" lvl="0" marL="1130300" rtl="0" algn="l">
              <a:lnSpc>
                <a:spcPct val="115000"/>
              </a:lnSpc>
              <a:spcBef>
                <a:spcPts val="300"/>
              </a:spcBef>
              <a:spcAft>
                <a:spcPts val="0"/>
              </a:spcAft>
              <a:buNone/>
            </a:pPr>
            <a:r>
              <a:rPr lang="en" sz="1800">
                <a:solidFill>
                  <a:srgbClr val="000000"/>
                </a:solidFill>
                <a:latin typeface="Arial"/>
                <a:ea typeface="Arial"/>
                <a:cs typeface="Arial"/>
                <a:sym typeface="Arial"/>
              </a:rPr>
              <a:t>cout&lt;&lt;”\nNode inserted successfully at the end…!!!\n”;</a:t>
            </a:r>
            <a:endParaRPr sz="1800">
              <a:solidFill>
                <a:srgbClr val="000000"/>
              </a:solidFill>
              <a:latin typeface="Arial"/>
              <a:ea typeface="Arial"/>
              <a:cs typeface="Arial"/>
              <a:sym typeface="Arial"/>
            </a:endParaRPr>
          </a:p>
          <a:p>
            <a:pPr indent="0" lvl="0" marL="927100" rtl="0" algn="l">
              <a:lnSpc>
                <a:spcPct val="115000"/>
              </a:lnSpc>
              <a:spcBef>
                <a:spcPts val="300"/>
              </a:spcBef>
              <a:spcAft>
                <a:spcPts val="0"/>
              </a:spcAft>
              <a:buNone/>
            </a:pPr>
            <a:r>
              <a:rPr lang="en" sz="1800">
                <a:solidFill>
                  <a:srgbClr val="000000"/>
                </a:solidFill>
                <a:latin typeface="Arial"/>
                <a:ea typeface="Arial"/>
                <a:cs typeface="Arial"/>
                <a:sym typeface="Arial"/>
              </a:rPr>
              <a:t>}</a:t>
            </a:r>
            <a:endParaRPr sz="1800">
              <a:solidFill>
                <a:srgbClr val="000000"/>
              </a:solidFill>
              <a:latin typeface="Arial"/>
              <a:ea typeface="Arial"/>
              <a:cs typeface="Arial"/>
              <a:sym typeface="Arial"/>
            </a:endParaRPr>
          </a:p>
          <a:p>
            <a:pPr indent="215900" lvl="0" marL="698500" rtl="0" algn="l">
              <a:lnSpc>
                <a:spcPct val="115000"/>
              </a:lnSpc>
              <a:spcBef>
                <a:spcPts val="300"/>
              </a:spcBef>
              <a:spcAft>
                <a:spcPts val="0"/>
              </a:spcAft>
              <a:buNone/>
            </a:pPr>
            <a:r>
              <a:rPr lang="en" sz="1800">
                <a:solidFill>
                  <a:srgbClr val="4A86E8"/>
                </a:solidFill>
                <a:latin typeface="Arial"/>
                <a:ea typeface="Arial"/>
                <a:cs typeface="Arial"/>
                <a:sym typeface="Arial"/>
              </a:rPr>
              <a:t>e</a:t>
            </a:r>
            <a:r>
              <a:rPr lang="en" sz="1800">
                <a:solidFill>
                  <a:srgbClr val="4A86E8"/>
                </a:solidFill>
                <a:latin typeface="Arial"/>
                <a:ea typeface="Arial"/>
                <a:cs typeface="Arial"/>
                <a:sym typeface="Arial"/>
              </a:rPr>
              <a:t>lse</a:t>
            </a:r>
            <a:r>
              <a:rPr lang="en" sz="1800">
                <a:solidFill>
                  <a:srgbClr val="000000"/>
                </a:solidFill>
                <a:latin typeface="Arial"/>
                <a:ea typeface="Arial"/>
                <a:cs typeface="Arial"/>
                <a:sym typeface="Arial"/>
              </a:rPr>
              <a:t> {</a:t>
            </a:r>
            <a:endParaRPr sz="1800">
              <a:solidFill>
                <a:srgbClr val="000000"/>
              </a:solidFill>
              <a:latin typeface="Arial"/>
              <a:ea typeface="Arial"/>
              <a:cs typeface="Arial"/>
              <a:sym typeface="Arial"/>
            </a:endParaRPr>
          </a:p>
          <a:p>
            <a:pPr indent="457200" lvl="0" marL="914400" marR="3022600" rtl="0" algn="l">
              <a:lnSpc>
                <a:spcPct val="110000"/>
              </a:lnSpc>
              <a:spcBef>
                <a:spcPts val="0"/>
              </a:spcBef>
              <a:spcAft>
                <a:spcPts val="0"/>
              </a:spcAft>
              <a:buNone/>
            </a:pPr>
            <a:r>
              <a:rPr lang="en" sz="1800">
                <a:solidFill>
                  <a:srgbClr val="000000"/>
                </a:solidFill>
                <a:latin typeface="Arial"/>
                <a:ea typeface="Arial"/>
                <a:cs typeface="Arial"/>
                <a:sym typeface="Arial"/>
              </a:rPr>
              <a:t>w</a:t>
            </a:r>
            <a:r>
              <a:rPr lang="en" sz="1800">
                <a:solidFill>
                  <a:srgbClr val="000000"/>
                </a:solidFill>
                <a:latin typeface="Arial"/>
                <a:ea typeface="Arial"/>
                <a:cs typeface="Arial"/>
                <a:sym typeface="Arial"/>
              </a:rPr>
              <a:t>hile (q-&gt;next != NULL)  q=q-&gt;next;</a:t>
            </a:r>
            <a:endParaRPr sz="1800">
              <a:solidFill>
                <a:srgbClr val="000000"/>
              </a:solidFill>
              <a:latin typeface="Arial"/>
              <a:ea typeface="Arial"/>
              <a:cs typeface="Arial"/>
              <a:sym typeface="Arial"/>
            </a:endParaRPr>
          </a:p>
          <a:p>
            <a:pPr indent="38100" lvl="0" marL="1333500" rtl="0" algn="l">
              <a:lnSpc>
                <a:spcPct val="115000"/>
              </a:lnSpc>
              <a:spcBef>
                <a:spcPts val="300"/>
              </a:spcBef>
              <a:spcAft>
                <a:spcPts val="0"/>
              </a:spcAft>
              <a:buNone/>
            </a:pPr>
            <a:r>
              <a:rPr lang="en" sz="1800">
                <a:solidFill>
                  <a:srgbClr val="000000"/>
                </a:solidFill>
                <a:latin typeface="Arial"/>
                <a:ea typeface="Arial"/>
                <a:cs typeface="Arial"/>
                <a:sym typeface="Arial"/>
              </a:rPr>
              <a:t>q-&gt;next = p;</a:t>
            </a:r>
            <a:endParaRPr sz="1800">
              <a:solidFill>
                <a:srgbClr val="000000"/>
              </a:solidFill>
              <a:latin typeface="Arial"/>
              <a:ea typeface="Arial"/>
              <a:cs typeface="Arial"/>
              <a:sym typeface="Arial"/>
            </a:endParaRPr>
          </a:p>
          <a:p>
            <a:pPr indent="457200" lvl="0" marL="457200" rtl="0" algn="l">
              <a:lnSpc>
                <a:spcPct val="115000"/>
              </a:lnSpc>
              <a:spcBef>
                <a:spcPts val="300"/>
              </a:spcBef>
              <a:spcAft>
                <a:spcPts val="0"/>
              </a:spcAft>
              <a:buNone/>
            </a:pPr>
            <a:r>
              <a:rPr lang="en" sz="1800">
                <a:solidFill>
                  <a:srgbClr val="000000"/>
                </a:solidFill>
                <a:latin typeface="Arial"/>
                <a:ea typeface="Arial"/>
                <a:cs typeface="Arial"/>
                <a:sym typeface="Arial"/>
              </a:rPr>
              <a:t>}</a:t>
            </a:r>
            <a:endParaRPr sz="1800">
              <a:solidFill>
                <a:srgbClr val="000000"/>
              </a:solidFill>
              <a:latin typeface="Arial"/>
              <a:ea typeface="Arial"/>
              <a:cs typeface="Arial"/>
              <a:sym typeface="Arial"/>
            </a:endParaRPr>
          </a:p>
          <a:p>
            <a:pPr indent="0" lvl="0" marL="12700" rtl="0" algn="l">
              <a:lnSpc>
                <a:spcPct val="115000"/>
              </a:lnSpc>
              <a:spcBef>
                <a:spcPts val="300"/>
              </a:spcBef>
              <a:spcAft>
                <a:spcPts val="0"/>
              </a:spcAft>
              <a:buNone/>
            </a:pPr>
            <a:r>
              <a:rPr lang="en" sz="1800">
                <a:solidFill>
                  <a:srgbClr val="000000"/>
                </a:solidFill>
                <a:latin typeface="Arial"/>
                <a:ea typeface="Arial"/>
                <a:cs typeface="Arial"/>
                <a:sym typeface="Arial"/>
              </a:rPr>
              <a:t>}</a:t>
            </a:r>
            <a:endParaRPr sz="1800">
              <a:solidFill>
                <a:srgbClr val="000000"/>
              </a:solidFill>
              <a:latin typeface="Arial"/>
              <a:ea typeface="Arial"/>
              <a:cs typeface="Arial"/>
              <a:sym typeface="Arial"/>
            </a:endParaRPr>
          </a:p>
          <a:p>
            <a:pPr indent="0" lvl="0" marL="0" rtl="0" algn="l">
              <a:spcBef>
                <a:spcPts val="0"/>
              </a:spcBef>
              <a:spcAft>
                <a:spcPts val="0"/>
              </a:spcAft>
              <a:buNone/>
            </a:pPr>
            <a:r>
              <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12700" rtl="0" algn="l">
              <a:spcBef>
                <a:spcPts val="100"/>
              </a:spcBef>
              <a:spcAft>
                <a:spcPts val="0"/>
              </a:spcAft>
              <a:buNone/>
            </a:pPr>
            <a:r>
              <a:rPr lang="en" sz="1800">
                <a:solidFill>
                  <a:srgbClr val="000000"/>
                </a:solidFill>
                <a:latin typeface="Arial"/>
                <a:ea typeface="Arial"/>
                <a:cs typeface="Arial"/>
                <a:sym typeface="Arial"/>
              </a:rPr>
              <a:t>Here  we  again  need  to  do  2 steps :-</a:t>
            </a:r>
            <a:endParaRPr sz="1800">
              <a:solidFill>
                <a:srgbClr val="000000"/>
              </a:solidFill>
              <a:latin typeface="Arial"/>
              <a:ea typeface="Arial"/>
              <a:cs typeface="Arial"/>
              <a:sym typeface="Arial"/>
            </a:endParaRPr>
          </a:p>
          <a:p>
            <a:pPr indent="0" lvl="0" marL="0" rtl="0" algn="l">
              <a:spcBef>
                <a:spcPts val="0"/>
              </a:spcBef>
              <a:spcAft>
                <a:spcPts val="0"/>
              </a:spcAft>
              <a:buNone/>
            </a:pPr>
            <a:r>
              <a:rPr lang="en" sz="1800">
                <a:solidFill>
                  <a:srgbClr val="0AD0D9"/>
                </a:solidFill>
                <a:latin typeface="Arial"/>
                <a:ea typeface="Arial"/>
                <a:cs typeface="Arial"/>
                <a:sym typeface="Arial"/>
              </a:rPr>
              <a:t>§</a:t>
            </a:r>
            <a:r>
              <a:rPr lang="en" sz="1800">
                <a:solidFill>
                  <a:srgbClr val="0A5294"/>
                </a:solidFill>
                <a:latin typeface="Arial"/>
                <a:ea typeface="Arial"/>
                <a:cs typeface="Arial"/>
                <a:sym typeface="Arial"/>
              </a:rPr>
              <a:t>Make the next pointer of the node to be inserted  point to the next node of the node after which you  want to insert the node</a:t>
            </a:r>
            <a:endParaRPr sz="1800">
              <a:solidFill>
                <a:srgbClr val="0AD0D9"/>
              </a:solidFill>
              <a:latin typeface="Arial"/>
              <a:ea typeface="Arial"/>
              <a:cs typeface="Arial"/>
              <a:sym typeface="Arial"/>
            </a:endParaRPr>
          </a:p>
          <a:p>
            <a:pPr indent="0" lvl="0" marL="0" rtl="0" algn="l">
              <a:spcBef>
                <a:spcPts val="0"/>
              </a:spcBef>
              <a:spcAft>
                <a:spcPts val="0"/>
              </a:spcAft>
              <a:buNone/>
            </a:pPr>
            <a:r>
              <a:rPr lang="en" sz="1800">
                <a:solidFill>
                  <a:srgbClr val="0AD0D9"/>
                </a:solidFill>
                <a:latin typeface="Arial"/>
                <a:ea typeface="Arial"/>
                <a:cs typeface="Arial"/>
                <a:sym typeface="Arial"/>
              </a:rPr>
              <a:t>§</a:t>
            </a:r>
            <a:r>
              <a:rPr lang="en" sz="1800">
                <a:solidFill>
                  <a:srgbClr val="0A5294"/>
                </a:solidFill>
                <a:latin typeface="Arial"/>
                <a:ea typeface="Arial"/>
                <a:cs typeface="Arial"/>
                <a:sym typeface="Arial"/>
              </a:rPr>
              <a:t>Make the next pointer of the node after which the  node is to be inserted, point to the node to be  inserted</a:t>
            </a:r>
            <a:endParaRPr sz="1800">
              <a:solidFill>
                <a:srgbClr val="0A5294"/>
              </a:solidFill>
              <a:latin typeface="Arial"/>
              <a:ea typeface="Arial"/>
              <a:cs typeface="Arial"/>
              <a:sym typeface="Arial"/>
            </a:endParaRPr>
          </a:p>
          <a:p>
            <a:pPr indent="0" lvl="0" marL="0" rtl="0" algn="l">
              <a:spcBef>
                <a:spcPts val="0"/>
              </a:spcBef>
              <a:spcAft>
                <a:spcPts val="1600"/>
              </a:spcAft>
              <a:buNone/>
            </a:pPr>
            <a:r>
              <a:t/>
            </a:r>
            <a:endParaRPr sz="1800"/>
          </a:p>
        </p:txBody>
      </p:sp>
      <p:sp>
        <p:nvSpPr>
          <p:cNvPr id="188" name="Google Shape;188;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4400">
                <a:solidFill>
                  <a:srgbClr val="000000"/>
                </a:solidFill>
                <a:latin typeface="Arial"/>
                <a:ea typeface="Arial"/>
                <a:cs typeface="Arial"/>
                <a:sym typeface="Arial"/>
              </a:rPr>
              <a:t>Inserting after an element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5" name="Google Shape;195;p30"/>
          <p:cNvPicPr preferRelativeResize="0"/>
          <p:nvPr/>
        </p:nvPicPr>
        <p:blipFill>
          <a:blip r:embed="rId3">
            <a:alphaModFix/>
          </a:blip>
          <a:stretch>
            <a:fillRect/>
          </a:stretch>
        </p:blipFill>
        <p:spPr>
          <a:xfrm>
            <a:off x="404825" y="452450"/>
            <a:ext cx="8439149" cy="46910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1"/>
          <p:cNvSpPr txBox="1"/>
          <p:nvPr>
            <p:ph type="title"/>
          </p:nvPr>
        </p:nvSpPr>
        <p:spPr>
          <a:xfrm>
            <a:off x="62700" y="804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 for inserting node after an element </a:t>
            </a:r>
            <a:endParaRPr/>
          </a:p>
        </p:txBody>
      </p:sp>
      <p:sp>
        <p:nvSpPr>
          <p:cNvPr id="201" name="Google Shape;201;p31"/>
          <p:cNvSpPr txBox="1"/>
          <p:nvPr>
            <p:ph idx="1" type="body"/>
          </p:nvPr>
        </p:nvSpPr>
        <p:spPr>
          <a:xfrm>
            <a:off x="62700" y="683875"/>
            <a:ext cx="8732100" cy="2596500"/>
          </a:xfrm>
          <a:prstGeom prst="rect">
            <a:avLst/>
          </a:prstGeom>
        </p:spPr>
        <p:txBody>
          <a:bodyPr anchorCtr="0" anchor="t" bIns="91425" lIns="91425" spcFirstLastPara="1" rIns="91425" wrap="square" tIns="91425">
            <a:noAutofit/>
          </a:bodyPr>
          <a:lstStyle/>
          <a:p>
            <a:pPr indent="0" lvl="0" marL="12700" rtl="0" algn="l">
              <a:spcBef>
                <a:spcPts val="100"/>
              </a:spcBef>
              <a:spcAft>
                <a:spcPts val="0"/>
              </a:spcAft>
              <a:buNone/>
            </a:pPr>
            <a:r>
              <a:rPr lang="en" sz="1800">
                <a:solidFill>
                  <a:srgbClr val="0A5294"/>
                </a:solidFill>
                <a:latin typeface="Roboto"/>
                <a:ea typeface="Roboto"/>
                <a:cs typeface="Roboto"/>
                <a:sym typeface="Roboto"/>
              </a:rPr>
              <a:t>void</a:t>
            </a:r>
            <a:r>
              <a:rPr lang="en" sz="1800">
                <a:solidFill>
                  <a:srgbClr val="000000"/>
                </a:solidFill>
                <a:latin typeface="Roboto"/>
                <a:ea typeface="Roboto"/>
                <a:cs typeface="Roboto"/>
                <a:sym typeface="Roboto"/>
              </a:rPr>
              <a:t> insert_after(</a:t>
            </a:r>
            <a:r>
              <a:rPr lang="en" sz="1800">
                <a:solidFill>
                  <a:srgbClr val="4A86E8"/>
                </a:solidFill>
                <a:latin typeface="Roboto"/>
                <a:ea typeface="Roboto"/>
                <a:cs typeface="Roboto"/>
                <a:sym typeface="Roboto"/>
              </a:rPr>
              <a:t>int</a:t>
            </a:r>
            <a:r>
              <a:rPr lang="en" sz="1800">
                <a:solidFill>
                  <a:srgbClr val="000000"/>
                </a:solidFill>
                <a:latin typeface="Roboto"/>
                <a:ea typeface="Roboto"/>
                <a:cs typeface="Roboto"/>
                <a:sym typeface="Roboto"/>
              </a:rPr>
              <a:t> c, node* p)</a:t>
            </a:r>
            <a:endParaRPr sz="1800">
              <a:solidFill>
                <a:srgbClr val="000000"/>
              </a:solidFill>
              <a:latin typeface="Roboto"/>
              <a:ea typeface="Roboto"/>
              <a:cs typeface="Roboto"/>
              <a:sym typeface="Roboto"/>
            </a:endParaRPr>
          </a:p>
          <a:p>
            <a:pPr indent="0" lvl="0" marL="12700" rtl="0" algn="l">
              <a:spcBef>
                <a:spcPts val="0"/>
              </a:spcBef>
              <a:spcAft>
                <a:spcPts val="0"/>
              </a:spcAft>
              <a:buNone/>
            </a:pPr>
            <a:r>
              <a:rPr lang="en" sz="1800">
                <a:solidFill>
                  <a:srgbClr val="000000"/>
                </a:solidFill>
                <a:latin typeface="Roboto"/>
                <a:ea typeface="Roboto"/>
                <a:cs typeface="Roboto"/>
                <a:sym typeface="Roboto"/>
              </a:rPr>
              <a:t>{</a:t>
            </a:r>
            <a:endParaRPr sz="1800">
              <a:solidFill>
                <a:srgbClr val="000000"/>
              </a:solidFill>
              <a:latin typeface="Roboto"/>
              <a:ea typeface="Roboto"/>
              <a:cs typeface="Roboto"/>
              <a:sym typeface="Roboto"/>
            </a:endParaRPr>
          </a:p>
          <a:p>
            <a:pPr indent="444500" lvl="0" marL="12700" marR="6451600" rtl="0" algn="l">
              <a:spcBef>
                <a:spcPts val="0"/>
              </a:spcBef>
              <a:spcAft>
                <a:spcPts val="0"/>
              </a:spcAft>
              <a:buNone/>
            </a:pPr>
            <a:r>
              <a:rPr lang="en" sz="1800">
                <a:solidFill>
                  <a:srgbClr val="000000"/>
                </a:solidFill>
                <a:latin typeface="Roboto"/>
                <a:ea typeface="Roboto"/>
                <a:cs typeface="Roboto"/>
                <a:sym typeface="Roboto"/>
              </a:rPr>
              <a:t>node* q;  </a:t>
            </a:r>
            <a:endParaRPr sz="1800">
              <a:solidFill>
                <a:srgbClr val="000000"/>
              </a:solidFill>
              <a:latin typeface="Roboto"/>
              <a:ea typeface="Roboto"/>
              <a:cs typeface="Roboto"/>
              <a:sym typeface="Roboto"/>
            </a:endParaRPr>
          </a:p>
          <a:p>
            <a:pPr indent="444500" lvl="0" marL="12700" marR="6451600" rtl="0" algn="l">
              <a:spcBef>
                <a:spcPts val="0"/>
              </a:spcBef>
              <a:spcAft>
                <a:spcPts val="0"/>
              </a:spcAft>
              <a:buNone/>
            </a:pPr>
            <a:r>
              <a:rPr lang="en" sz="1800">
                <a:solidFill>
                  <a:srgbClr val="000000"/>
                </a:solidFill>
                <a:latin typeface="Roboto"/>
                <a:ea typeface="Roboto"/>
                <a:cs typeface="Roboto"/>
                <a:sym typeface="Roboto"/>
              </a:rPr>
              <a:t>q = HEAD;</a:t>
            </a:r>
            <a:endParaRPr sz="1800">
              <a:solidFill>
                <a:srgbClr val="000000"/>
              </a:solidFill>
              <a:latin typeface="Roboto"/>
              <a:ea typeface="Roboto"/>
              <a:cs typeface="Roboto"/>
              <a:sym typeface="Roboto"/>
            </a:endParaRPr>
          </a:p>
          <a:p>
            <a:pPr indent="457200" lvl="0" marL="0" rtl="0" algn="l">
              <a:spcBef>
                <a:spcPts val="0"/>
              </a:spcBef>
              <a:spcAft>
                <a:spcPts val="0"/>
              </a:spcAft>
              <a:buNone/>
            </a:pPr>
            <a:r>
              <a:rPr lang="en" sz="1800">
                <a:solidFill>
                  <a:srgbClr val="000000"/>
                </a:solidFill>
                <a:latin typeface="Roboto"/>
                <a:ea typeface="Roboto"/>
                <a:cs typeface="Roboto"/>
                <a:sym typeface="Roboto"/>
              </a:rPr>
              <a:t>for(int i=1; i&lt;c; i++){</a:t>
            </a:r>
            <a:endParaRPr sz="1800">
              <a:solidFill>
                <a:srgbClr val="000000"/>
              </a:solidFill>
              <a:latin typeface="Roboto"/>
              <a:ea typeface="Roboto"/>
              <a:cs typeface="Roboto"/>
              <a:sym typeface="Roboto"/>
            </a:endParaRPr>
          </a:p>
          <a:p>
            <a:pPr indent="457200" lvl="0" marL="457200" rtl="0" algn="l">
              <a:spcBef>
                <a:spcPts val="0"/>
              </a:spcBef>
              <a:spcAft>
                <a:spcPts val="0"/>
              </a:spcAft>
              <a:buNone/>
            </a:pPr>
            <a:r>
              <a:rPr lang="en" sz="1800">
                <a:solidFill>
                  <a:srgbClr val="000000"/>
                </a:solidFill>
                <a:latin typeface="Roboto"/>
                <a:ea typeface="Roboto"/>
                <a:cs typeface="Roboto"/>
                <a:sym typeface="Roboto"/>
              </a:rPr>
              <a:t>q</a:t>
            </a:r>
            <a:r>
              <a:rPr lang="en" sz="1800">
                <a:solidFill>
                  <a:srgbClr val="000000"/>
                </a:solidFill>
                <a:latin typeface="Roboto"/>
                <a:ea typeface="Roboto"/>
                <a:cs typeface="Roboto"/>
                <a:sym typeface="Roboto"/>
              </a:rPr>
              <a:t> = q-&gt;next;</a:t>
            </a:r>
            <a:endParaRPr sz="1800">
              <a:solidFill>
                <a:srgbClr val="000000"/>
              </a:solidFill>
              <a:latin typeface="Roboto"/>
              <a:ea typeface="Roboto"/>
              <a:cs typeface="Roboto"/>
              <a:sym typeface="Roboto"/>
            </a:endParaRPr>
          </a:p>
          <a:p>
            <a:pPr indent="457200" lvl="0" marL="457200" rtl="0" algn="l">
              <a:spcBef>
                <a:spcPts val="0"/>
              </a:spcBef>
              <a:spcAft>
                <a:spcPts val="0"/>
              </a:spcAft>
              <a:buNone/>
            </a:pPr>
            <a:r>
              <a:rPr lang="en" sz="1800">
                <a:solidFill>
                  <a:srgbClr val="000000"/>
                </a:solidFill>
                <a:latin typeface="Roboto"/>
                <a:ea typeface="Roboto"/>
                <a:cs typeface="Roboto"/>
                <a:sym typeface="Roboto"/>
              </a:rPr>
              <a:t>i</a:t>
            </a:r>
            <a:r>
              <a:rPr lang="en" sz="1800">
                <a:solidFill>
                  <a:srgbClr val="000000"/>
                </a:solidFill>
                <a:latin typeface="Roboto"/>
                <a:ea typeface="Roboto"/>
                <a:cs typeface="Roboto"/>
                <a:sym typeface="Roboto"/>
              </a:rPr>
              <a:t>f (q == NULL)</a:t>
            </a:r>
            <a:endParaRPr sz="1800">
              <a:solidFill>
                <a:srgbClr val="000000"/>
              </a:solidFill>
              <a:latin typeface="Roboto"/>
              <a:ea typeface="Roboto"/>
              <a:cs typeface="Roboto"/>
              <a:sym typeface="Roboto"/>
            </a:endParaRPr>
          </a:p>
          <a:p>
            <a:pPr indent="457200" lvl="0" marL="914400" rtl="0" algn="l">
              <a:spcBef>
                <a:spcPts val="0"/>
              </a:spcBef>
              <a:spcAft>
                <a:spcPts val="0"/>
              </a:spcAft>
              <a:buNone/>
            </a:pPr>
            <a:r>
              <a:rPr lang="en" sz="1800">
                <a:solidFill>
                  <a:srgbClr val="000000"/>
                </a:solidFill>
                <a:latin typeface="Roboto"/>
                <a:ea typeface="Roboto"/>
                <a:cs typeface="Roboto"/>
                <a:sym typeface="Roboto"/>
              </a:rPr>
              <a:t>cout&lt;&lt;”Less than “&lt;&lt;c&lt;&lt;” nodes in the list…!!!”;</a:t>
            </a:r>
            <a:endParaRPr sz="1800">
              <a:solidFill>
                <a:srgbClr val="000000"/>
              </a:solidFill>
              <a:latin typeface="Roboto"/>
              <a:ea typeface="Roboto"/>
              <a:cs typeface="Roboto"/>
              <a:sym typeface="Roboto"/>
            </a:endParaRPr>
          </a:p>
          <a:p>
            <a:pPr indent="457200" lvl="0" marL="0" rtl="0" algn="l">
              <a:spcBef>
                <a:spcPts val="0"/>
              </a:spcBef>
              <a:spcAft>
                <a:spcPts val="0"/>
              </a:spcAft>
              <a:buNone/>
            </a:pPr>
            <a:r>
              <a:rPr lang="en" sz="1800">
                <a:solidFill>
                  <a:srgbClr val="000000"/>
                </a:solidFill>
                <a:latin typeface="Roboto"/>
                <a:ea typeface="Roboto"/>
                <a:cs typeface="Roboto"/>
                <a:sym typeface="Roboto"/>
              </a:rPr>
              <a:t>}</a:t>
            </a:r>
            <a:endParaRPr sz="1800">
              <a:solidFill>
                <a:srgbClr val="000000"/>
              </a:solidFill>
              <a:latin typeface="Roboto"/>
              <a:ea typeface="Roboto"/>
              <a:cs typeface="Roboto"/>
              <a:sym typeface="Roboto"/>
            </a:endParaRPr>
          </a:p>
          <a:p>
            <a:pPr indent="381000" lvl="0" marL="76200" marR="5308600" rtl="0" algn="l">
              <a:spcBef>
                <a:spcPts val="0"/>
              </a:spcBef>
              <a:spcAft>
                <a:spcPts val="0"/>
              </a:spcAft>
              <a:buNone/>
            </a:pPr>
            <a:r>
              <a:rPr lang="en" sz="1800">
                <a:solidFill>
                  <a:srgbClr val="000000"/>
                </a:solidFill>
                <a:latin typeface="Roboto"/>
                <a:ea typeface="Roboto"/>
                <a:cs typeface="Roboto"/>
                <a:sym typeface="Roboto"/>
              </a:rPr>
              <a:t>p-&gt;next = q-&gt;next; </a:t>
            </a:r>
            <a:endParaRPr sz="1800">
              <a:solidFill>
                <a:srgbClr val="000000"/>
              </a:solidFill>
              <a:latin typeface="Roboto"/>
              <a:ea typeface="Roboto"/>
              <a:cs typeface="Roboto"/>
              <a:sym typeface="Roboto"/>
            </a:endParaRPr>
          </a:p>
          <a:p>
            <a:pPr indent="381000" lvl="0" marL="76200" marR="5308600" rtl="0" algn="l">
              <a:spcBef>
                <a:spcPts val="0"/>
              </a:spcBef>
              <a:spcAft>
                <a:spcPts val="0"/>
              </a:spcAft>
              <a:buNone/>
            </a:pPr>
            <a:r>
              <a:rPr lang="en" sz="1800">
                <a:solidFill>
                  <a:srgbClr val="000000"/>
                </a:solidFill>
                <a:latin typeface="Roboto"/>
                <a:ea typeface="Roboto"/>
                <a:cs typeface="Roboto"/>
                <a:sym typeface="Roboto"/>
              </a:rPr>
              <a:t>q-&gt;next = p;</a:t>
            </a:r>
            <a:endParaRPr sz="1800">
              <a:solidFill>
                <a:srgbClr val="000000"/>
              </a:solidFill>
              <a:latin typeface="Roboto"/>
              <a:ea typeface="Roboto"/>
              <a:cs typeface="Roboto"/>
              <a:sym typeface="Roboto"/>
            </a:endParaRPr>
          </a:p>
          <a:p>
            <a:pPr indent="444500" lvl="0" marL="12700" rtl="0" algn="l">
              <a:spcBef>
                <a:spcPts val="0"/>
              </a:spcBef>
              <a:spcAft>
                <a:spcPts val="0"/>
              </a:spcAft>
              <a:buNone/>
            </a:pPr>
            <a:r>
              <a:rPr lang="en" sz="1800">
                <a:solidFill>
                  <a:srgbClr val="000000"/>
                </a:solidFill>
                <a:latin typeface="Roboto"/>
                <a:ea typeface="Roboto"/>
                <a:cs typeface="Roboto"/>
                <a:sym typeface="Roboto"/>
              </a:rPr>
              <a:t>cout&lt;&lt;”\nNode inserted successfully”;</a:t>
            </a:r>
            <a:endParaRPr sz="1800">
              <a:solidFill>
                <a:srgbClr val="000000"/>
              </a:solidFill>
              <a:latin typeface="Roboto"/>
              <a:ea typeface="Roboto"/>
              <a:cs typeface="Roboto"/>
              <a:sym typeface="Roboto"/>
            </a:endParaRPr>
          </a:p>
          <a:p>
            <a:pPr indent="0" lvl="0" marL="12700" rtl="0" algn="l">
              <a:spcBef>
                <a:spcPts val="0"/>
              </a:spcBef>
              <a:spcAft>
                <a:spcPts val="0"/>
              </a:spcAft>
              <a:buNone/>
            </a:pPr>
            <a:r>
              <a:rPr lang="en" sz="1800">
                <a:solidFill>
                  <a:srgbClr val="000000"/>
                </a:solidFill>
                <a:latin typeface="Roboto"/>
                <a:ea typeface="Roboto"/>
                <a:cs typeface="Roboto"/>
                <a:sym typeface="Roboto"/>
              </a:rPr>
              <a:t>}</a:t>
            </a:r>
            <a:endParaRPr sz="1800">
              <a:solidFill>
                <a:srgbClr val="000000"/>
              </a:solidFill>
              <a:latin typeface="Roboto"/>
              <a:ea typeface="Roboto"/>
              <a:cs typeface="Roboto"/>
              <a:sym typeface="Roboto"/>
            </a:endParaRPr>
          </a:p>
          <a:p>
            <a:pPr indent="0" lvl="0" marL="0" rtl="0" algn="l">
              <a:spcBef>
                <a:spcPts val="0"/>
              </a:spcBef>
              <a:spcAft>
                <a:spcPts val="1600"/>
              </a:spcAft>
              <a:buNone/>
            </a:pPr>
            <a:r>
              <a:t/>
            </a:r>
            <a:endParaRPr sz="180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rot="-402">
            <a:off x="122320" y="1366208"/>
            <a:ext cx="7688700" cy="5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4500">
                <a:solidFill>
                  <a:srgbClr val="000000"/>
                </a:solidFill>
                <a:latin typeface="Arial"/>
                <a:ea typeface="Arial"/>
                <a:cs typeface="Arial"/>
                <a:sym typeface="Arial"/>
              </a:rPr>
              <a:t>What are Linked Lists</a:t>
            </a:r>
            <a:endParaRPr/>
          </a:p>
        </p:txBody>
      </p:sp>
      <p:sp>
        <p:nvSpPr>
          <p:cNvPr id="93" name="Google Shape;93;p14"/>
          <p:cNvSpPr txBox="1"/>
          <p:nvPr>
            <p:ph idx="1" type="body"/>
          </p:nvPr>
        </p:nvSpPr>
        <p:spPr>
          <a:xfrm>
            <a:off x="62700" y="212650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50">
                <a:solidFill>
                  <a:srgbClr val="0AD0D9"/>
                </a:solidFill>
                <a:latin typeface="Arial"/>
                <a:ea typeface="Arial"/>
                <a:cs typeface="Arial"/>
                <a:sym typeface="Arial"/>
              </a:rPr>
              <a:t></a:t>
            </a:r>
            <a:r>
              <a:rPr lang="en" sz="2600">
                <a:solidFill>
                  <a:srgbClr val="000000"/>
                </a:solidFill>
                <a:latin typeface="Arial"/>
                <a:ea typeface="Arial"/>
                <a:cs typeface="Arial"/>
                <a:sym typeface="Arial"/>
              </a:rPr>
              <a:t>A linked list is a linear data  structure.</a:t>
            </a:r>
            <a:endParaRPr sz="2600">
              <a:solidFill>
                <a:srgbClr val="000000"/>
              </a:solidFill>
              <a:latin typeface="Arial"/>
              <a:ea typeface="Arial"/>
              <a:cs typeface="Arial"/>
              <a:sym typeface="Arial"/>
            </a:endParaRPr>
          </a:p>
          <a:p>
            <a:pPr indent="0" lvl="0" marL="0" rtl="0" algn="l">
              <a:spcBef>
                <a:spcPts val="600"/>
              </a:spcBef>
              <a:spcAft>
                <a:spcPts val="0"/>
              </a:spcAft>
              <a:buNone/>
            </a:pPr>
            <a:r>
              <a:rPr lang="en" sz="2450">
                <a:solidFill>
                  <a:srgbClr val="0AD0D9"/>
                </a:solidFill>
                <a:latin typeface="Arial"/>
                <a:ea typeface="Arial"/>
                <a:cs typeface="Arial"/>
                <a:sym typeface="Arial"/>
              </a:rPr>
              <a:t></a:t>
            </a:r>
            <a:r>
              <a:rPr lang="en" sz="2600">
                <a:solidFill>
                  <a:srgbClr val="000000"/>
                </a:solidFill>
                <a:latin typeface="Arial"/>
                <a:ea typeface="Arial"/>
                <a:cs typeface="Arial"/>
                <a:sym typeface="Arial"/>
              </a:rPr>
              <a:t>Nodes make up linked lists.</a:t>
            </a:r>
            <a:endParaRPr sz="2600">
              <a:solidFill>
                <a:srgbClr val="000000"/>
              </a:solidFill>
              <a:latin typeface="Arial"/>
              <a:ea typeface="Arial"/>
              <a:cs typeface="Arial"/>
              <a:sym typeface="Arial"/>
            </a:endParaRPr>
          </a:p>
          <a:p>
            <a:pPr indent="0" lvl="0" marL="0" rtl="0" algn="l">
              <a:spcBef>
                <a:spcPts val="0"/>
              </a:spcBef>
              <a:spcAft>
                <a:spcPts val="0"/>
              </a:spcAft>
              <a:buNone/>
            </a:pPr>
            <a:r>
              <a:rPr lang="en" sz="2450">
                <a:solidFill>
                  <a:srgbClr val="0AD0D9"/>
                </a:solidFill>
                <a:latin typeface="Arial"/>
                <a:ea typeface="Arial"/>
                <a:cs typeface="Arial"/>
                <a:sym typeface="Arial"/>
              </a:rPr>
              <a:t></a:t>
            </a:r>
            <a:r>
              <a:rPr lang="en" sz="2600">
                <a:solidFill>
                  <a:srgbClr val="000000"/>
                </a:solidFill>
                <a:latin typeface="Arial"/>
                <a:ea typeface="Arial"/>
                <a:cs typeface="Arial"/>
                <a:sym typeface="Arial"/>
              </a:rPr>
              <a:t>Nodes are structures made up  of data and a pointer to another  node.</a:t>
            </a:r>
            <a:endParaRPr sz="2600">
              <a:solidFill>
                <a:srgbClr val="000000"/>
              </a:solidFill>
              <a:latin typeface="Arial"/>
              <a:ea typeface="Arial"/>
              <a:cs typeface="Arial"/>
              <a:sym typeface="Arial"/>
            </a:endParaRPr>
          </a:p>
          <a:p>
            <a:pPr indent="0" lvl="0" marL="0" rtl="0" algn="l">
              <a:spcBef>
                <a:spcPts val="0"/>
              </a:spcBef>
              <a:spcAft>
                <a:spcPts val="0"/>
              </a:spcAft>
              <a:buNone/>
            </a:pPr>
            <a:r>
              <a:rPr lang="en" sz="2450">
                <a:solidFill>
                  <a:srgbClr val="0AD0D9"/>
                </a:solidFill>
                <a:latin typeface="Arial"/>
                <a:ea typeface="Arial"/>
                <a:cs typeface="Arial"/>
                <a:sym typeface="Arial"/>
              </a:rPr>
              <a:t></a:t>
            </a:r>
            <a:r>
              <a:rPr lang="en" sz="2600">
                <a:solidFill>
                  <a:srgbClr val="000000"/>
                </a:solidFill>
                <a:latin typeface="Arial"/>
                <a:ea typeface="Arial"/>
                <a:cs typeface="Arial"/>
                <a:sym typeface="Arial"/>
              </a:rPr>
              <a:t>Usually the pointer is called  next.</a:t>
            </a:r>
            <a:endParaRPr sz="26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pic>
        <p:nvPicPr>
          <p:cNvPr id="94" name="Google Shape;94;p14"/>
          <p:cNvPicPr preferRelativeResize="0"/>
          <p:nvPr/>
        </p:nvPicPr>
        <p:blipFill>
          <a:blip r:embed="rId3">
            <a:alphaModFix/>
          </a:blip>
          <a:stretch>
            <a:fillRect/>
          </a:stretch>
        </p:blipFill>
        <p:spPr>
          <a:xfrm>
            <a:off x="5905500" y="2126500"/>
            <a:ext cx="3007500" cy="11291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4400">
                <a:solidFill>
                  <a:srgbClr val="000000"/>
                </a:solidFill>
                <a:latin typeface="Arial"/>
                <a:ea typeface="Arial"/>
                <a:cs typeface="Arial"/>
                <a:sym typeface="Arial"/>
              </a:rPr>
              <a:t>Deleting a node in SLL</a:t>
            </a:r>
            <a:endParaRPr/>
          </a:p>
        </p:txBody>
      </p:sp>
      <p:sp>
        <p:nvSpPr>
          <p:cNvPr id="207" name="Google Shape;207;p3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12700" rtl="0" algn="l">
              <a:spcBef>
                <a:spcPts val="100"/>
              </a:spcBef>
              <a:spcAft>
                <a:spcPts val="0"/>
              </a:spcAft>
              <a:buNone/>
            </a:pPr>
            <a:r>
              <a:rPr lang="en" sz="1800">
                <a:solidFill>
                  <a:srgbClr val="0D0D0D"/>
                </a:solidFill>
                <a:latin typeface="Arial"/>
                <a:ea typeface="Arial"/>
                <a:cs typeface="Arial"/>
                <a:sym typeface="Arial"/>
              </a:rPr>
              <a:t>Here also we have three cases:-</a:t>
            </a:r>
            <a:endParaRPr sz="1800">
              <a:solidFill>
                <a:srgbClr val="0D0D0D"/>
              </a:solidFill>
              <a:latin typeface="Arial"/>
              <a:ea typeface="Arial"/>
              <a:cs typeface="Arial"/>
              <a:sym typeface="Arial"/>
            </a:endParaRPr>
          </a:p>
          <a:p>
            <a:pPr indent="0" lvl="0" marL="0" rtl="0" algn="l">
              <a:spcBef>
                <a:spcPts val="0"/>
              </a:spcBef>
              <a:spcAft>
                <a:spcPts val="0"/>
              </a:spcAft>
              <a:buNone/>
            </a:pPr>
            <a:r>
              <a:rPr lang="en" sz="1800">
                <a:solidFill>
                  <a:srgbClr val="0AD0D9"/>
                </a:solidFill>
                <a:latin typeface="Arial"/>
                <a:ea typeface="Arial"/>
                <a:cs typeface="Arial"/>
                <a:sym typeface="Arial"/>
              </a:rPr>
              <a:t>Ø</a:t>
            </a:r>
            <a:r>
              <a:rPr lang="en" sz="1800">
                <a:solidFill>
                  <a:srgbClr val="03485C"/>
                </a:solidFill>
                <a:latin typeface="Arial"/>
                <a:ea typeface="Arial"/>
                <a:cs typeface="Arial"/>
                <a:sym typeface="Arial"/>
              </a:rPr>
              <a:t>Deleting the first node</a:t>
            </a:r>
            <a:endParaRPr sz="1800">
              <a:solidFill>
                <a:srgbClr val="0AD0D9"/>
              </a:solidFill>
              <a:latin typeface="Arial"/>
              <a:ea typeface="Arial"/>
              <a:cs typeface="Arial"/>
              <a:sym typeface="Arial"/>
            </a:endParaRPr>
          </a:p>
          <a:p>
            <a:pPr indent="0" lvl="0" marL="0" rtl="0" algn="l">
              <a:spcBef>
                <a:spcPts val="0"/>
              </a:spcBef>
              <a:spcAft>
                <a:spcPts val="0"/>
              </a:spcAft>
              <a:buNone/>
            </a:pPr>
            <a:r>
              <a:rPr lang="en" sz="1800">
                <a:solidFill>
                  <a:srgbClr val="0AD0D9"/>
                </a:solidFill>
                <a:latin typeface="Arial"/>
                <a:ea typeface="Arial"/>
                <a:cs typeface="Arial"/>
                <a:sym typeface="Arial"/>
              </a:rPr>
              <a:t>Ø</a:t>
            </a:r>
            <a:r>
              <a:rPr lang="en" sz="1800">
                <a:solidFill>
                  <a:srgbClr val="03485C"/>
                </a:solidFill>
                <a:latin typeface="Arial"/>
                <a:ea typeface="Arial"/>
                <a:cs typeface="Arial"/>
                <a:sym typeface="Arial"/>
              </a:rPr>
              <a:t>Deleting the last node</a:t>
            </a:r>
            <a:endParaRPr sz="1800">
              <a:solidFill>
                <a:srgbClr val="0AD0D9"/>
              </a:solidFill>
              <a:latin typeface="Arial"/>
              <a:ea typeface="Arial"/>
              <a:cs typeface="Arial"/>
              <a:sym typeface="Arial"/>
            </a:endParaRPr>
          </a:p>
          <a:p>
            <a:pPr indent="0" lvl="0" marL="0" rtl="0" algn="l">
              <a:spcBef>
                <a:spcPts val="0"/>
              </a:spcBef>
              <a:spcAft>
                <a:spcPts val="0"/>
              </a:spcAft>
              <a:buNone/>
            </a:pPr>
            <a:r>
              <a:rPr lang="en" sz="1800">
                <a:solidFill>
                  <a:srgbClr val="0AD0D9"/>
                </a:solidFill>
                <a:latin typeface="Arial"/>
                <a:ea typeface="Arial"/>
                <a:cs typeface="Arial"/>
                <a:sym typeface="Arial"/>
              </a:rPr>
              <a:t>Ø</a:t>
            </a:r>
            <a:r>
              <a:rPr lang="en" sz="1800">
                <a:solidFill>
                  <a:srgbClr val="03485C"/>
                </a:solidFill>
                <a:latin typeface="Arial"/>
                <a:ea typeface="Arial"/>
                <a:cs typeface="Arial"/>
                <a:sym typeface="Arial"/>
              </a:rPr>
              <a:t>Deleting the intermediate node</a:t>
            </a:r>
            <a:endParaRPr sz="1800">
              <a:solidFill>
                <a:srgbClr val="03485C"/>
              </a:solidFill>
              <a:latin typeface="Arial"/>
              <a:ea typeface="Arial"/>
              <a:cs typeface="Arial"/>
              <a:sym typeface="Arial"/>
            </a:endParaRPr>
          </a:p>
          <a:p>
            <a:pPr indent="0" lvl="0" marL="0" rtl="0" algn="l">
              <a:spcBef>
                <a:spcPts val="0"/>
              </a:spcBef>
              <a:spcAft>
                <a:spcPts val="1600"/>
              </a:spcAft>
              <a:buNone/>
            </a:pPr>
            <a:r>
              <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3"/>
          <p:cNvSpPr txBox="1"/>
          <p:nvPr>
            <p:ph type="title"/>
          </p:nvPr>
        </p:nvSpPr>
        <p:spPr>
          <a:xfrm>
            <a:off x="0" y="923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4400">
                <a:solidFill>
                  <a:srgbClr val="000000"/>
                </a:solidFill>
                <a:latin typeface="Arial"/>
                <a:ea typeface="Arial"/>
                <a:cs typeface="Arial"/>
                <a:sym typeface="Arial"/>
              </a:rPr>
              <a:t>Deleting the first node</a:t>
            </a:r>
            <a:endParaRPr/>
          </a:p>
        </p:txBody>
      </p:sp>
      <p:sp>
        <p:nvSpPr>
          <p:cNvPr id="213" name="Google Shape;213;p33"/>
          <p:cNvSpPr txBox="1"/>
          <p:nvPr>
            <p:ph idx="1" type="body"/>
          </p:nvPr>
        </p:nvSpPr>
        <p:spPr>
          <a:xfrm>
            <a:off x="50800" y="1293050"/>
            <a:ext cx="7688700" cy="2261100"/>
          </a:xfrm>
          <a:prstGeom prst="rect">
            <a:avLst/>
          </a:prstGeom>
        </p:spPr>
        <p:txBody>
          <a:bodyPr anchorCtr="0" anchor="t" bIns="91425" lIns="91425" spcFirstLastPara="1" rIns="91425" wrap="square" tIns="91425">
            <a:noAutofit/>
          </a:bodyPr>
          <a:lstStyle/>
          <a:p>
            <a:pPr indent="0" lvl="0" marL="76200" rtl="0" algn="l">
              <a:spcBef>
                <a:spcPts val="100"/>
              </a:spcBef>
              <a:spcAft>
                <a:spcPts val="0"/>
              </a:spcAft>
              <a:buNone/>
            </a:pPr>
            <a:r>
              <a:rPr lang="en" sz="1800">
                <a:solidFill>
                  <a:srgbClr val="000000"/>
                </a:solidFill>
                <a:latin typeface="Arial"/>
                <a:ea typeface="Arial"/>
                <a:cs typeface="Arial"/>
                <a:sym typeface="Arial"/>
              </a:rPr>
              <a:t>Here we apply 2 steps:-</a:t>
            </a:r>
            <a:endParaRPr sz="1800">
              <a:solidFill>
                <a:srgbClr val="000000"/>
              </a:solidFill>
              <a:latin typeface="Arial"/>
              <a:ea typeface="Arial"/>
              <a:cs typeface="Arial"/>
              <a:sym typeface="Arial"/>
            </a:endParaRPr>
          </a:p>
          <a:p>
            <a:pPr indent="0" lvl="0" marL="0" rtl="0" algn="l">
              <a:lnSpc>
                <a:spcPct val="274545"/>
              </a:lnSpc>
              <a:spcBef>
                <a:spcPts val="0"/>
              </a:spcBef>
              <a:spcAft>
                <a:spcPts val="0"/>
              </a:spcAft>
              <a:buNone/>
            </a:pPr>
            <a:r>
              <a:rPr lang="en" sz="1800">
                <a:solidFill>
                  <a:srgbClr val="0AD0D9"/>
                </a:solidFill>
                <a:latin typeface="Arial"/>
                <a:ea typeface="Arial"/>
                <a:cs typeface="Arial"/>
                <a:sym typeface="Arial"/>
              </a:rPr>
              <a:t>§</a:t>
            </a:r>
            <a:r>
              <a:rPr lang="en" sz="1800">
                <a:solidFill>
                  <a:srgbClr val="03485C"/>
                </a:solidFill>
                <a:latin typeface="Arial"/>
                <a:ea typeface="Arial"/>
                <a:cs typeface="Arial"/>
                <a:sym typeface="Arial"/>
              </a:rPr>
              <a:t>Making the start pointer point towards the 2</a:t>
            </a:r>
            <a:r>
              <a:rPr baseline="30000" lang="en" sz="1800">
                <a:solidFill>
                  <a:srgbClr val="03485C"/>
                </a:solidFill>
                <a:latin typeface="Arial"/>
                <a:ea typeface="Arial"/>
                <a:cs typeface="Arial"/>
                <a:sym typeface="Arial"/>
              </a:rPr>
              <a:t>nd </a:t>
            </a:r>
            <a:r>
              <a:rPr lang="en" sz="1800">
                <a:solidFill>
                  <a:srgbClr val="03485C"/>
                </a:solidFill>
                <a:latin typeface="Arial"/>
                <a:ea typeface="Arial"/>
                <a:cs typeface="Arial"/>
                <a:sym typeface="Arial"/>
              </a:rPr>
              <a:t> node</a:t>
            </a:r>
            <a:endParaRPr sz="1800">
              <a:solidFill>
                <a:srgbClr val="03485C"/>
              </a:solidFill>
              <a:latin typeface="Arial"/>
              <a:ea typeface="Arial"/>
              <a:cs typeface="Arial"/>
              <a:sym typeface="Arial"/>
            </a:endParaRPr>
          </a:p>
          <a:p>
            <a:pPr indent="0" lvl="0" marL="0" rtl="0" algn="l">
              <a:lnSpc>
                <a:spcPct val="274545"/>
              </a:lnSpc>
              <a:spcBef>
                <a:spcPts val="0"/>
              </a:spcBef>
              <a:spcAft>
                <a:spcPts val="0"/>
              </a:spcAft>
              <a:buNone/>
            </a:pPr>
            <a:r>
              <a:rPr lang="en" sz="1800">
                <a:solidFill>
                  <a:srgbClr val="0AD0D9"/>
                </a:solidFill>
                <a:latin typeface="Arial"/>
                <a:ea typeface="Arial"/>
                <a:cs typeface="Arial"/>
                <a:sym typeface="Arial"/>
              </a:rPr>
              <a:t>§</a:t>
            </a:r>
            <a:r>
              <a:rPr lang="en" sz="1800">
                <a:solidFill>
                  <a:srgbClr val="03485C"/>
                </a:solidFill>
                <a:latin typeface="Arial"/>
                <a:ea typeface="Arial"/>
                <a:cs typeface="Arial"/>
                <a:sym typeface="Arial"/>
              </a:rPr>
              <a:t>Deleting the first node using </a:t>
            </a:r>
            <a:r>
              <a:rPr lang="en" sz="1800">
                <a:solidFill>
                  <a:srgbClr val="00AF50"/>
                </a:solidFill>
                <a:latin typeface="Arial"/>
                <a:ea typeface="Arial"/>
                <a:cs typeface="Arial"/>
                <a:sym typeface="Arial"/>
              </a:rPr>
              <a:t>delete </a:t>
            </a:r>
            <a:r>
              <a:rPr lang="en" sz="1800">
                <a:solidFill>
                  <a:srgbClr val="03485C"/>
                </a:solidFill>
                <a:latin typeface="Arial"/>
                <a:ea typeface="Arial"/>
                <a:cs typeface="Arial"/>
                <a:sym typeface="Arial"/>
              </a:rPr>
              <a:t>keyword</a:t>
            </a:r>
            <a:endParaRPr sz="1800">
              <a:solidFill>
                <a:srgbClr val="03485C"/>
              </a:solidFill>
              <a:latin typeface="Arial"/>
              <a:ea typeface="Arial"/>
              <a:cs typeface="Arial"/>
              <a:sym typeface="Arial"/>
            </a:endParaRPr>
          </a:p>
          <a:p>
            <a:pPr indent="0" lvl="0" marL="584200" rtl="0" algn="l">
              <a:spcBef>
                <a:spcPts val="0"/>
              </a:spcBef>
              <a:spcAft>
                <a:spcPts val="0"/>
              </a:spcAft>
              <a:buNone/>
            </a:pPr>
            <a:r>
              <a:rPr lang="en" sz="1800">
                <a:solidFill>
                  <a:srgbClr val="009DD9"/>
                </a:solidFill>
                <a:latin typeface="Arial"/>
                <a:ea typeface="Arial"/>
                <a:cs typeface="Arial"/>
                <a:sym typeface="Arial"/>
              </a:rPr>
              <a:t>start</a:t>
            </a:r>
            <a:endParaRPr sz="1800">
              <a:solidFill>
                <a:srgbClr val="009DD9"/>
              </a:solidFill>
              <a:latin typeface="Arial"/>
              <a:ea typeface="Arial"/>
              <a:cs typeface="Arial"/>
              <a:sym typeface="Arial"/>
            </a:endParaRPr>
          </a:p>
          <a:p>
            <a:pPr indent="0" lvl="0" marL="0" rtl="0" algn="l">
              <a:spcBef>
                <a:spcPts val="0"/>
              </a:spcBef>
              <a:spcAft>
                <a:spcPts val="1600"/>
              </a:spcAft>
              <a:buNone/>
            </a:pPr>
            <a:r>
              <a:t/>
            </a:r>
            <a:endParaRPr sz="1800"/>
          </a:p>
        </p:txBody>
      </p:sp>
      <p:pic>
        <p:nvPicPr>
          <p:cNvPr id="214" name="Google Shape;214;p33"/>
          <p:cNvPicPr preferRelativeResize="0"/>
          <p:nvPr/>
        </p:nvPicPr>
        <p:blipFill>
          <a:blip r:embed="rId3">
            <a:alphaModFix/>
          </a:blip>
          <a:stretch>
            <a:fillRect/>
          </a:stretch>
        </p:blipFill>
        <p:spPr>
          <a:xfrm>
            <a:off x="1290275" y="3196100"/>
            <a:ext cx="6398425" cy="12782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4"/>
          <p:cNvSpPr txBox="1"/>
          <p:nvPr>
            <p:ph idx="1" type="body"/>
          </p:nvPr>
        </p:nvSpPr>
        <p:spPr>
          <a:xfrm>
            <a:off x="224900" y="1788876"/>
            <a:ext cx="7697400" cy="460500"/>
          </a:xfrm>
          <a:prstGeom prst="rect">
            <a:avLst/>
          </a:prstGeom>
        </p:spPr>
        <p:txBody>
          <a:bodyPr anchorCtr="0" anchor="ctr" bIns="91425" lIns="91425" spcFirstLastPara="1" rIns="91425" wrap="square" tIns="91425">
            <a:noAutofit/>
          </a:bodyPr>
          <a:lstStyle/>
          <a:p>
            <a:pPr indent="0" lvl="0" marL="12700" rtl="0" algn="l">
              <a:lnSpc>
                <a:spcPct val="115000"/>
              </a:lnSpc>
              <a:spcBef>
                <a:spcPts val="100"/>
              </a:spcBef>
              <a:spcAft>
                <a:spcPts val="0"/>
              </a:spcAft>
              <a:buNone/>
            </a:pPr>
            <a:r>
              <a:t/>
            </a:r>
            <a:endParaRPr sz="1800">
              <a:solidFill>
                <a:srgbClr val="0A5294"/>
              </a:solidFill>
              <a:latin typeface="Arial"/>
              <a:ea typeface="Arial"/>
              <a:cs typeface="Arial"/>
              <a:sym typeface="Arial"/>
            </a:endParaRPr>
          </a:p>
          <a:p>
            <a:pPr indent="0" lvl="0" marL="12700" rtl="0" algn="l">
              <a:lnSpc>
                <a:spcPct val="115000"/>
              </a:lnSpc>
              <a:spcBef>
                <a:spcPts val="100"/>
              </a:spcBef>
              <a:spcAft>
                <a:spcPts val="0"/>
              </a:spcAft>
              <a:buNone/>
            </a:pPr>
            <a:r>
              <a:t/>
            </a:r>
            <a:endParaRPr sz="1800">
              <a:solidFill>
                <a:srgbClr val="0A5294"/>
              </a:solidFill>
              <a:latin typeface="Arial"/>
              <a:ea typeface="Arial"/>
              <a:cs typeface="Arial"/>
              <a:sym typeface="Arial"/>
            </a:endParaRPr>
          </a:p>
          <a:p>
            <a:pPr indent="0" lvl="0" marL="12700" rtl="0" algn="l">
              <a:lnSpc>
                <a:spcPct val="115000"/>
              </a:lnSpc>
              <a:spcBef>
                <a:spcPts val="100"/>
              </a:spcBef>
              <a:spcAft>
                <a:spcPts val="0"/>
              </a:spcAft>
              <a:buNone/>
            </a:pPr>
            <a:r>
              <a:t/>
            </a:r>
            <a:endParaRPr sz="1800">
              <a:solidFill>
                <a:srgbClr val="0A5294"/>
              </a:solidFill>
              <a:latin typeface="Arial"/>
              <a:ea typeface="Arial"/>
              <a:cs typeface="Arial"/>
              <a:sym typeface="Arial"/>
            </a:endParaRPr>
          </a:p>
          <a:p>
            <a:pPr indent="0" lvl="0" marL="12700" rtl="0" algn="l">
              <a:lnSpc>
                <a:spcPct val="115000"/>
              </a:lnSpc>
              <a:spcBef>
                <a:spcPts val="100"/>
              </a:spcBef>
              <a:spcAft>
                <a:spcPts val="0"/>
              </a:spcAft>
              <a:buNone/>
            </a:pPr>
            <a:r>
              <a:rPr lang="en" sz="1800">
                <a:solidFill>
                  <a:srgbClr val="0A5294"/>
                </a:solidFill>
                <a:latin typeface="Roboto"/>
                <a:ea typeface="Roboto"/>
                <a:cs typeface="Roboto"/>
                <a:sym typeface="Roboto"/>
              </a:rPr>
              <a:t>void </a:t>
            </a:r>
            <a:r>
              <a:rPr lang="en" sz="1800">
                <a:solidFill>
                  <a:srgbClr val="000000"/>
                </a:solidFill>
                <a:latin typeface="Roboto"/>
                <a:ea typeface="Roboto"/>
                <a:cs typeface="Roboto"/>
                <a:sym typeface="Roboto"/>
              </a:rPr>
              <a:t>del_first()</a:t>
            </a:r>
            <a:endParaRPr sz="1800">
              <a:solidFill>
                <a:srgbClr val="000000"/>
              </a:solidFill>
              <a:latin typeface="Roboto"/>
              <a:ea typeface="Roboto"/>
              <a:cs typeface="Roboto"/>
              <a:sym typeface="Roboto"/>
            </a:endParaRPr>
          </a:p>
          <a:p>
            <a:pPr indent="0" lvl="0" marL="12700" rtl="0" algn="l">
              <a:lnSpc>
                <a:spcPct val="115000"/>
              </a:lnSpc>
              <a:spcBef>
                <a:spcPts val="0"/>
              </a:spcBef>
              <a:spcAft>
                <a:spcPts val="0"/>
              </a:spcAft>
              <a:buNone/>
            </a:pPr>
            <a:r>
              <a:rPr lang="en" sz="1800">
                <a:solidFill>
                  <a:srgbClr val="000000"/>
                </a:solidFill>
                <a:latin typeface="Roboto"/>
                <a:ea typeface="Roboto"/>
                <a:cs typeface="Roboto"/>
                <a:sym typeface="Roboto"/>
              </a:rPr>
              <a:t>{</a:t>
            </a:r>
            <a:endParaRPr sz="1800">
              <a:solidFill>
                <a:srgbClr val="000000"/>
              </a:solidFill>
              <a:latin typeface="Roboto"/>
              <a:ea typeface="Roboto"/>
              <a:cs typeface="Roboto"/>
              <a:sym typeface="Roboto"/>
            </a:endParaRPr>
          </a:p>
          <a:p>
            <a:pPr indent="0" lvl="0" marL="457200" marR="990600" rtl="0" algn="l">
              <a:lnSpc>
                <a:spcPct val="115000"/>
              </a:lnSpc>
              <a:spcBef>
                <a:spcPts val="0"/>
              </a:spcBef>
              <a:spcAft>
                <a:spcPts val="0"/>
              </a:spcAft>
              <a:buNone/>
            </a:pPr>
            <a:r>
              <a:rPr lang="en" sz="1800">
                <a:solidFill>
                  <a:srgbClr val="4A86E8"/>
                </a:solidFill>
                <a:latin typeface="Roboto"/>
                <a:ea typeface="Roboto"/>
                <a:cs typeface="Roboto"/>
                <a:sym typeface="Roboto"/>
              </a:rPr>
              <a:t>if</a:t>
            </a:r>
            <a:r>
              <a:rPr lang="en" sz="1800">
                <a:solidFill>
                  <a:srgbClr val="000000"/>
                </a:solidFill>
                <a:latin typeface="Roboto"/>
                <a:ea typeface="Roboto"/>
                <a:cs typeface="Roboto"/>
                <a:sym typeface="Roboto"/>
              </a:rPr>
              <a:t>(HEAD == NULL)  </a:t>
            </a:r>
            <a:endParaRPr sz="1800">
              <a:solidFill>
                <a:srgbClr val="000000"/>
              </a:solidFill>
              <a:latin typeface="Roboto"/>
              <a:ea typeface="Roboto"/>
              <a:cs typeface="Roboto"/>
              <a:sym typeface="Roboto"/>
            </a:endParaRPr>
          </a:p>
          <a:p>
            <a:pPr indent="457200" lvl="0" marL="457200" marR="990600" rtl="0" algn="l">
              <a:lnSpc>
                <a:spcPct val="115000"/>
              </a:lnSpc>
              <a:spcBef>
                <a:spcPts val="0"/>
              </a:spcBef>
              <a:spcAft>
                <a:spcPts val="0"/>
              </a:spcAft>
              <a:buNone/>
            </a:pPr>
            <a:r>
              <a:rPr lang="en" sz="1800">
                <a:solidFill>
                  <a:srgbClr val="000000"/>
                </a:solidFill>
                <a:latin typeface="Roboto"/>
                <a:ea typeface="Roboto"/>
                <a:cs typeface="Roboto"/>
                <a:sym typeface="Roboto"/>
              </a:rPr>
              <a:t>cout&lt;&lt;”\nError……List is empty\n”;  </a:t>
            </a:r>
            <a:endParaRPr sz="1800">
              <a:solidFill>
                <a:srgbClr val="000000"/>
              </a:solidFill>
              <a:latin typeface="Roboto"/>
              <a:ea typeface="Roboto"/>
              <a:cs typeface="Roboto"/>
              <a:sym typeface="Roboto"/>
            </a:endParaRPr>
          </a:p>
          <a:p>
            <a:pPr indent="0" lvl="0" marL="457200" marR="990600" rtl="0" algn="l">
              <a:lnSpc>
                <a:spcPct val="115000"/>
              </a:lnSpc>
              <a:spcBef>
                <a:spcPts val="0"/>
              </a:spcBef>
              <a:spcAft>
                <a:spcPts val="0"/>
              </a:spcAft>
              <a:buNone/>
            </a:pPr>
            <a:r>
              <a:rPr lang="en" sz="1800">
                <a:solidFill>
                  <a:srgbClr val="4A86E8"/>
                </a:solidFill>
                <a:latin typeface="Roboto"/>
                <a:ea typeface="Roboto"/>
                <a:cs typeface="Roboto"/>
                <a:sym typeface="Roboto"/>
              </a:rPr>
              <a:t>e</a:t>
            </a:r>
            <a:r>
              <a:rPr lang="en" sz="1800">
                <a:solidFill>
                  <a:srgbClr val="4A86E8"/>
                </a:solidFill>
                <a:latin typeface="Roboto"/>
                <a:ea typeface="Roboto"/>
                <a:cs typeface="Roboto"/>
                <a:sym typeface="Roboto"/>
              </a:rPr>
              <a:t>lse </a:t>
            </a:r>
            <a:r>
              <a:rPr lang="en" sz="1800">
                <a:solidFill>
                  <a:srgbClr val="000000"/>
                </a:solidFill>
                <a:latin typeface="Roboto"/>
                <a:ea typeface="Roboto"/>
                <a:cs typeface="Roboto"/>
                <a:sym typeface="Roboto"/>
              </a:rPr>
              <a:t>{</a:t>
            </a:r>
            <a:endParaRPr sz="1800">
              <a:solidFill>
                <a:srgbClr val="000000"/>
              </a:solidFill>
              <a:latin typeface="Roboto"/>
              <a:ea typeface="Roboto"/>
              <a:cs typeface="Roboto"/>
              <a:sym typeface="Roboto"/>
            </a:endParaRPr>
          </a:p>
          <a:p>
            <a:pPr indent="304800" lvl="0" marL="609600" marR="2984500" rtl="0" algn="just">
              <a:lnSpc>
                <a:spcPct val="115000"/>
              </a:lnSpc>
              <a:spcBef>
                <a:spcPts val="0"/>
              </a:spcBef>
              <a:spcAft>
                <a:spcPts val="0"/>
              </a:spcAft>
              <a:buNone/>
            </a:pPr>
            <a:r>
              <a:rPr lang="en" sz="1800">
                <a:solidFill>
                  <a:srgbClr val="000000"/>
                </a:solidFill>
                <a:latin typeface="Roboto"/>
                <a:ea typeface="Roboto"/>
                <a:cs typeface="Roboto"/>
                <a:sym typeface="Roboto"/>
              </a:rPr>
              <a:t>node* temp = HEAD;  </a:t>
            </a:r>
            <a:endParaRPr sz="1800">
              <a:solidFill>
                <a:srgbClr val="000000"/>
              </a:solidFill>
              <a:latin typeface="Roboto"/>
              <a:ea typeface="Roboto"/>
              <a:cs typeface="Roboto"/>
              <a:sym typeface="Roboto"/>
            </a:endParaRPr>
          </a:p>
          <a:p>
            <a:pPr indent="304800" lvl="0" marL="609600" marR="2984500" rtl="0" algn="just">
              <a:lnSpc>
                <a:spcPct val="115000"/>
              </a:lnSpc>
              <a:spcBef>
                <a:spcPts val="0"/>
              </a:spcBef>
              <a:spcAft>
                <a:spcPts val="0"/>
              </a:spcAft>
              <a:buNone/>
            </a:pPr>
            <a:r>
              <a:rPr lang="en" sz="1800">
                <a:solidFill>
                  <a:srgbClr val="000000"/>
                </a:solidFill>
                <a:latin typeface="Roboto"/>
                <a:ea typeface="Roboto"/>
                <a:cs typeface="Roboto"/>
                <a:sym typeface="Roboto"/>
              </a:rPr>
              <a:t>HEAD = temp-&gt;next;  </a:t>
            </a:r>
            <a:endParaRPr sz="1800">
              <a:solidFill>
                <a:srgbClr val="000000"/>
              </a:solidFill>
              <a:latin typeface="Roboto"/>
              <a:ea typeface="Roboto"/>
              <a:cs typeface="Roboto"/>
              <a:sym typeface="Roboto"/>
            </a:endParaRPr>
          </a:p>
          <a:p>
            <a:pPr indent="304800" lvl="0" marL="609600" marR="2984500" rtl="0" algn="just">
              <a:lnSpc>
                <a:spcPct val="115000"/>
              </a:lnSpc>
              <a:spcBef>
                <a:spcPts val="0"/>
              </a:spcBef>
              <a:spcAft>
                <a:spcPts val="0"/>
              </a:spcAft>
              <a:buNone/>
            </a:pPr>
            <a:r>
              <a:rPr lang="en" sz="1800">
                <a:solidFill>
                  <a:srgbClr val="4A86E8"/>
                </a:solidFill>
                <a:latin typeface="Roboto"/>
                <a:ea typeface="Roboto"/>
                <a:cs typeface="Roboto"/>
                <a:sym typeface="Roboto"/>
              </a:rPr>
              <a:t>delete</a:t>
            </a:r>
            <a:r>
              <a:rPr lang="en" sz="1800">
                <a:solidFill>
                  <a:srgbClr val="000000"/>
                </a:solidFill>
                <a:latin typeface="Roboto"/>
                <a:ea typeface="Roboto"/>
                <a:cs typeface="Roboto"/>
                <a:sym typeface="Roboto"/>
              </a:rPr>
              <a:t> temp;</a:t>
            </a:r>
            <a:endParaRPr sz="1800">
              <a:solidFill>
                <a:srgbClr val="000000"/>
              </a:solidFill>
              <a:latin typeface="Roboto"/>
              <a:ea typeface="Roboto"/>
              <a:cs typeface="Roboto"/>
              <a:sym typeface="Roboto"/>
            </a:endParaRPr>
          </a:p>
          <a:p>
            <a:pPr indent="0" lvl="0" marL="469900" rtl="0" algn="just">
              <a:lnSpc>
                <a:spcPct val="115000"/>
              </a:lnSpc>
              <a:spcBef>
                <a:spcPts val="0"/>
              </a:spcBef>
              <a:spcAft>
                <a:spcPts val="0"/>
              </a:spcAft>
              <a:buNone/>
            </a:pPr>
            <a:r>
              <a:rPr lang="en" sz="1800">
                <a:solidFill>
                  <a:srgbClr val="000000"/>
                </a:solidFill>
                <a:latin typeface="Roboto"/>
                <a:ea typeface="Roboto"/>
                <a:cs typeface="Roboto"/>
                <a:sym typeface="Roboto"/>
              </a:rPr>
              <a:t>  	cout&lt;&lt;”\nFirst node deleted successfully….!!!”;</a:t>
            </a:r>
            <a:endParaRPr sz="1800">
              <a:solidFill>
                <a:srgbClr val="000000"/>
              </a:solidFill>
              <a:latin typeface="Roboto"/>
              <a:ea typeface="Roboto"/>
              <a:cs typeface="Roboto"/>
              <a:sym typeface="Roboto"/>
            </a:endParaRPr>
          </a:p>
          <a:p>
            <a:pPr indent="0" lvl="0" marL="469900" rtl="0" algn="l">
              <a:lnSpc>
                <a:spcPct val="115000"/>
              </a:lnSpc>
              <a:spcBef>
                <a:spcPts val="0"/>
              </a:spcBef>
              <a:spcAft>
                <a:spcPts val="0"/>
              </a:spcAft>
              <a:buNone/>
            </a:pPr>
            <a:r>
              <a:rPr lang="en" sz="1800">
                <a:solidFill>
                  <a:srgbClr val="000000"/>
                </a:solidFill>
                <a:latin typeface="Roboto"/>
                <a:ea typeface="Roboto"/>
                <a:cs typeface="Roboto"/>
                <a:sym typeface="Roboto"/>
              </a:rPr>
              <a:t>}</a:t>
            </a:r>
            <a:endParaRPr sz="1800">
              <a:solidFill>
                <a:srgbClr val="000000"/>
              </a:solidFill>
              <a:latin typeface="Roboto"/>
              <a:ea typeface="Roboto"/>
              <a:cs typeface="Roboto"/>
              <a:sym typeface="Roboto"/>
            </a:endParaRPr>
          </a:p>
          <a:p>
            <a:pPr indent="0" lvl="0" marL="12700" rtl="0" algn="l">
              <a:lnSpc>
                <a:spcPct val="115000"/>
              </a:lnSpc>
              <a:spcBef>
                <a:spcPts val="0"/>
              </a:spcBef>
              <a:spcAft>
                <a:spcPts val="0"/>
              </a:spcAft>
              <a:buNone/>
            </a:pPr>
            <a:r>
              <a:rPr lang="en" sz="1800">
                <a:solidFill>
                  <a:srgbClr val="000000"/>
                </a:solidFill>
                <a:latin typeface="Roboto"/>
                <a:ea typeface="Roboto"/>
                <a:cs typeface="Roboto"/>
                <a:sym typeface="Roboto"/>
              </a:rPr>
              <a:t>}</a:t>
            </a:r>
            <a:endParaRPr sz="1800">
              <a:solidFill>
                <a:srgbClr val="000000"/>
              </a:solidFill>
              <a:latin typeface="Roboto"/>
              <a:ea typeface="Roboto"/>
              <a:cs typeface="Roboto"/>
              <a:sym typeface="Roboto"/>
            </a:endParaRPr>
          </a:p>
          <a:p>
            <a:pPr indent="0" lvl="0" marL="0" rtl="0" algn="l">
              <a:spcBef>
                <a:spcPts val="0"/>
              </a:spcBef>
              <a:spcAft>
                <a:spcPts val="0"/>
              </a:spcAft>
              <a:buNone/>
            </a:pPr>
            <a:r>
              <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12700" rtl="0" algn="l">
              <a:spcBef>
                <a:spcPts val="100"/>
              </a:spcBef>
              <a:spcAft>
                <a:spcPts val="0"/>
              </a:spcAft>
              <a:buNone/>
            </a:pPr>
            <a:r>
              <a:rPr lang="en" sz="1800">
                <a:solidFill>
                  <a:srgbClr val="000000"/>
                </a:solidFill>
                <a:latin typeface="Arial"/>
                <a:ea typeface="Arial"/>
                <a:cs typeface="Arial"/>
                <a:sym typeface="Arial"/>
              </a:rPr>
              <a:t>Here we apply 2 steps:-</a:t>
            </a:r>
            <a:endParaRPr sz="1800">
              <a:solidFill>
                <a:srgbClr val="000000"/>
              </a:solidFill>
              <a:latin typeface="Arial"/>
              <a:ea typeface="Arial"/>
              <a:cs typeface="Arial"/>
              <a:sym typeface="Arial"/>
            </a:endParaRPr>
          </a:p>
          <a:p>
            <a:pPr indent="0" lvl="0" marL="0" rtl="0" algn="l">
              <a:spcBef>
                <a:spcPts val="0"/>
              </a:spcBef>
              <a:spcAft>
                <a:spcPts val="0"/>
              </a:spcAft>
              <a:buNone/>
            </a:pPr>
            <a:r>
              <a:rPr lang="en" sz="1800">
                <a:solidFill>
                  <a:srgbClr val="0AD0D9"/>
                </a:solidFill>
                <a:latin typeface="Arial"/>
                <a:ea typeface="Arial"/>
                <a:cs typeface="Arial"/>
                <a:sym typeface="Arial"/>
              </a:rPr>
              <a:t>§</a:t>
            </a:r>
            <a:r>
              <a:rPr lang="en" sz="1800">
                <a:solidFill>
                  <a:srgbClr val="0A5294"/>
                </a:solidFill>
                <a:latin typeface="Arial"/>
                <a:ea typeface="Arial"/>
                <a:cs typeface="Arial"/>
                <a:sym typeface="Arial"/>
              </a:rPr>
              <a:t>Making the second last node’s next pointer point  to NULL</a:t>
            </a:r>
            <a:endParaRPr sz="1800">
              <a:solidFill>
                <a:srgbClr val="0AD0D9"/>
              </a:solidFill>
              <a:latin typeface="Arial"/>
              <a:ea typeface="Arial"/>
              <a:cs typeface="Arial"/>
              <a:sym typeface="Arial"/>
            </a:endParaRPr>
          </a:p>
          <a:p>
            <a:pPr indent="0" lvl="0" marL="0" rtl="0" algn="l">
              <a:spcBef>
                <a:spcPts val="0"/>
              </a:spcBef>
              <a:spcAft>
                <a:spcPts val="0"/>
              </a:spcAft>
              <a:buNone/>
            </a:pPr>
            <a:r>
              <a:rPr lang="en" sz="1800">
                <a:solidFill>
                  <a:srgbClr val="0AD0D9"/>
                </a:solidFill>
                <a:latin typeface="Arial"/>
                <a:ea typeface="Arial"/>
                <a:cs typeface="Arial"/>
                <a:sym typeface="Arial"/>
              </a:rPr>
              <a:t>§</a:t>
            </a:r>
            <a:r>
              <a:rPr lang="en" sz="1800">
                <a:solidFill>
                  <a:srgbClr val="0A5294"/>
                </a:solidFill>
                <a:latin typeface="Arial"/>
                <a:ea typeface="Arial"/>
                <a:cs typeface="Arial"/>
                <a:sym typeface="Arial"/>
              </a:rPr>
              <a:t>Deleting the last node via </a:t>
            </a:r>
            <a:r>
              <a:rPr lang="en" sz="1800">
                <a:solidFill>
                  <a:srgbClr val="54A839"/>
                </a:solidFill>
                <a:latin typeface="Arial"/>
                <a:ea typeface="Arial"/>
                <a:cs typeface="Arial"/>
                <a:sym typeface="Arial"/>
              </a:rPr>
              <a:t>delete </a:t>
            </a:r>
            <a:r>
              <a:rPr lang="en" sz="1800">
                <a:solidFill>
                  <a:srgbClr val="0A5294"/>
                </a:solidFill>
                <a:latin typeface="Arial"/>
                <a:ea typeface="Arial"/>
                <a:cs typeface="Arial"/>
                <a:sym typeface="Arial"/>
              </a:rPr>
              <a:t>keyword</a:t>
            </a:r>
            <a:endParaRPr sz="1800">
              <a:solidFill>
                <a:srgbClr val="0A5294"/>
              </a:solidFill>
              <a:latin typeface="Arial"/>
              <a:ea typeface="Arial"/>
              <a:cs typeface="Arial"/>
              <a:sym typeface="Arial"/>
            </a:endParaRPr>
          </a:p>
          <a:p>
            <a:pPr indent="0" lvl="0" marL="393700" rtl="0" algn="l">
              <a:spcBef>
                <a:spcPts val="0"/>
              </a:spcBef>
              <a:spcAft>
                <a:spcPts val="0"/>
              </a:spcAft>
              <a:buNone/>
            </a:pPr>
            <a:r>
              <a:rPr lang="en" sz="1800">
                <a:solidFill>
                  <a:srgbClr val="000000"/>
                </a:solidFill>
                <a:latin typeface="Arial"/>
                <a:ea typeface="Arial"/>
                <a:cs typeface="Arial"/>
                <a:sym typeface="Arial"/>
              </a:rPr>
              <a:t>start</a:t>
            </a:r>
            <a:endParaRPr sz="1800">
              <a:solidFill>
                <a:srgbClr val="000000"/>
              </a:solidFill>
              <a:latin typeface="Arial"/>
              <a:ea typeface="Arial"/>
              <a:cs typeface="Arial"/>
              <a:sym typeface="Arial"/>
            </a:endParaRPr>
          </a:p>
          <a:p>
            <a:pPr indent="0" lvl="0" marL="0" rtl="0" algn="l">
              <a:spcBef>
                <a:spcPts val="0"/>
              </a:spcBef>
              <a:spcAft>
                <a:spcPts val="1600"/>
              </a:spcAft>
              <a:buNone/>
            </a:pPr>
            <a:r>
              <a:t/>
            </a:r>
            <a:endParaRPr sz="1800"/>
          </a:p>
        </p:txBody>
      </p:sp>
      <p:sp>
        <p:nvSpPr>
          <p:cNvPr id="225" name="Google Shape;225;p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4400">
                <a:solidFill>
                  <a:srgbClr val="000000"/>
                </a:solidFill>
                <a:latin typeface="Arial"/>
                <a:ea typeface="Arial"/>
                <a:cs typeface="Arial"/>
                <a:sym typeface="Arial"/>
              </a:rPr>
              <a:t>Deleting the last node</a:t>
            </a:r>
            <a:endParaRPr/>
          </a:p>
        </p:txBody>
      </p:sp>
      <p:pic>
        <p:nvPicPr>
          <p:cNvPr id="226" name="Google Shape;226;p35"/>
          <p:cNvPicPr preferRelativeResize="0"/>
          <p:nvPr/>
        </p:nvPicPr>
        <p:blipFill>
          <a:blip r:embed="rId3">
            <a:alphaModFix/>
          </a:blip>
          <a:stretch>
            <a:fillRect/>
          </a:stretch>
        </p:blipFill>
        <p:spPr>
          <a:xfrm>
            <a:off x="1333500" y="3410400"/>
            <a:ext cx="6596075" cy="9925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36"/>
          <p:cNvSpPr txBox="1"/>
          <p:nvPr/>
        </p:nvSpPr>
        <p:spPr>
          <a:xfrm>
            <a:off x="0" y="0"/>
            <a:ext cx="6858000" cy="800100"/>
          </a:xfrm>
          <a:prstGeom prst="rect">
            <a:avLst/>
          </a:prstGeom>
          <a:noFill/>
          <a:ln>
            <a:noFill/>
          </a:ln>
        </p:spPr>
        <p:txBody>
          <a:bodyPr anchorCtr="0" anchor="t" bIns="91425" lIns="91425" spcFirstLastPara="1" rIns="91425" wrap="square" tIns="91425">
            <a:noAutofit/>
          </a:bodyPr>
          <a:lstStyle/>
          <a:p>
            <a:pPr indent="0" lvl="0" marL="12700" rtl="0" algn="l">
              <a:lnSpc>
                <a:spcPct val="115000"/>
              </a:lnSpc>
              <a:spcBef>
                <a:spcPts val="600"/>
              </a:spcBef>
              <a:spcAft>
                <a:spcPts val="0"/>
              </a:spcAft>
              <a:buNone/>
            </a:pPr>
            <a:r>
              <a:rPr lang="en" sz="1800">
                <a:solidFill>
                  <a:srgbClr val="0A5294"/>
                </a:solidFill>
              </a:rPr>
              <a:t>void del_last()</a:t>
            </a:r>
            <a:endParaRPr sz="1800">
              <a:solidFill>
                <a:srgbClr val="0A5294"/>
              </a:solidFill>
            </a:endParaRPr>
          </a:p>
          <a:p>
            <a:pPr indent="0" lvl="0" marL="12700" rtl="0" algn="l">
              <a:lnSpc>
                <a:spcPct val="115000"/>
              </a:lnSpc>
              <a:spcBef>
                <a:spcPts val="500"/>
              </a:spcBef>
              <a:spcAft>
                <a:spcPts val="0"/>
              </a:spcAft>
              <a:buNone/>
            </a:pPr>
            <a:r>
              <a:rPr lang="en" sz="1800">
                <a:solidFill>
                  <a:srgbClr val="0A5294"/>
                </a:solidFill>
              </a:rPr>
              <a:t>{</a:t>
            </a:r>
            <a:endParaRPr sz="1800">
              <a:solidFill>
                <a:srgbClr val="0A5294"/>
              </a:solidFill>
            </a:endParaRPr>
          </a:p>
          <a:p>
            <a:pPr indent="0" lvl="0" marL="571500" marR="1600200" rtl="0" algn="l">
              <a:lnSpc>
                <a:spcPct val="120000"/>
              </a:lnSpc>
              <a:spcBef>
                <a:spcPts val="0"/>
              </a:spcBef>
              <a:spcAft>
                <a:spcPts val="0"/>
              </a:spcAft>
              <a:buNone/>
            </a:pPr>
            <a:r>
              <a:rPr lang="en" sz="1800">
                <a:solidFill>
                  <a:srgbClr val="0A5294"/>
                </a:solidFill>
              </a:rPr>
              <a:t>if(start==NULL)  </a:t>
            </a:r>
            <a:endParaRPr sz="1800">
              <a:solidFill>
                <a:srgbClr val="0A5294"/>
              </a:solidFill>
            </a:endParaRPr>
          </a:p>
          <a:p>
            <a:pPr indent="0" lvl="0" marL="571500" marR="1600200" rtl="0" algn="l">
              <a:lnSpc>
                <a:spcPct val="120000"/>
              </a:lnSpc>
              <a:spcBef>
                <a:spcPts val="0"/>
              </a:spcBef>
              <a:spcAft>
                <a:spcPts val="0"/>
              </a:spcAft>
              <a:buNone/>
            </a:pPr>
            <a:r>
              <a:rPr lang="en" sz="1800">
                <a:solidFill>
                  <a:srgbClr val="0A5294"/>
                </a:solidFill>
              </a:rPr>
              <a:t>cout&lt;&lt;”\nError….List is empty”;  </a:t>
            </a:r>
            <a:endParaRPr sz="1800">
              <a:solidFill>
                <a:srgbClr val="0A5294"/>
              </a:solidFill>
            </a:endParaRPr>
          </a:p>
          <a:p>
            <a:pPr indent="0" lvl="0" marL="571500" marR="1600200" rtl="0" algn="l">
              <a:lnSpc>
                <a:spcPct val="120000"/>
              </a:lnSpc>
              <a:spcBef>
                <a:spcPts val="0"/>
              </a:spcBef>
              <a:spcAft>
                <a:spcPts val="0"/>
              </a:spcAft>
              <a:buNone/>
            </a:pPr>
            <a:r>
              <a:rPr lang="en" sz="1800">
                <a:solidFill>
                  <a:srgbClr val="0A5294"/>
                </a:solidFill>
              </a:rPr>
              <a:t>else</a:t>
            </a:r>
            <a:endParaRPr sz="1800">
              <a:solidFill>
                <a:srgbClr val="0A5294"/>
              </a:solidFill>
            </a:endParaRPr>
          </a:p>
          <a:p>
            <a:pPr indent="0" lvl="0" marL="571500" marR="1600200" rtl="0" algn="l">
              <a:lnSpc>
                <a:spcPct val="120000"/>
              </a:lnSpc>
              <a:spcBef>
                <a:spcPts val="0"/>
              </a:spcBef>
              <a:spcAft>
                <a:spcPts val="0"/>
              </a:spcAft>
              <a:buNone/>
            </a:pPr>
            <a:r>
              <a:rPr lang="en" sz="1800">
                <a:solidFill>
                  <a:srgbClr val="0A5294"/>
                </a:solidFill>
              </a:rPr>
              <a:t>{</a:t>
            </a:r>
            <a:endParaRPr sz="1800">
              <a:solidFill>
                <a:srgbClr val="0A5294"/>
              </a:solidFill>
            </a:endParaRPr>
          </a:p>
          <a:p>
            <a:pPr indent="0" lvl="0" marL="1790700" rtl="0" algn="l">
              <a:lnSpc>
                <a:spcPct val="115000"/>
              </a:lnSpc>
              <a:spcBef>
                <a:spcPts val="500"/>
              </a:spcBef>
              <a:spcAft>
                <a:spcPts val="0"/>
              </a:spcAft>
              <a:buNone/>
            </a:pPr>
            <a:r>
              <a:rPr lang="en" sz="1800">
                <a:solidFill>
                  <a:srgbClr val="0A5294"/>
                </a:solidFill>
              </a:rPr>
              <a:t>node* q=start;</a:t>
            </a:r>
            <a:endParaRPr sz="1800">
              <a:solidFill>
                <a:srgbClr val="0A5294"/>
              </a:solidFill>
            </a:endParaRPr>
          </a:p>
          <a:p>
            <a:pPr indent="457200" lvl="0" marL="1828800" marR="12700" rtl="0" algn="l">
              <a:lnSpc>
                <a:spcPct val="120000"/>
              </a:lnSpc>
              <a:spcBef>
                <a:spcPts val="0"/>
              </a:spcBef>
              <a:spcAft>
                <a:spcPts val="0"/>
              </a:spcAft>
              <a:buNone/>
            </a:pPr>
            <a:r>
              <a:rPr lang="en" sz="1800">
                <a:solidFill>
                  <a:srgbClr val="0A5294"/>
                </a:solidFill>
              </a:rPr>
              <a:t>while(q-&gt;link-&gt;link!=NULL)  </a:t>
            </a:r>
            <a:endParaRPr sz="1800">
              <a:solidFill>
                <a:srgbClr val="0A5294"/>
              </a:solidFill>
            </a:endParaRPr>
          </a:p>
          <a:p>
            <a:pPr indent="457200" lvl="0" marL="2286000" marR="12700" rtl="0" algn="l">
              <a:lnSpc>
                <a:spcPct val="120000"/>
              </a:lnSpc>
              <a:spcBef>
                <a:spcPts val="0"/>
              </a:spcBef>
              <a:spcAft>
                <a:spcPts val="0"/>
              </a:spcAft>
              <a:buNone/>
            </a:pPr>
            <a:r>
              <a:rPr lang="en" sz="1800">
                <a:solidFill>
                  <a:srgbClr val="0A5294"/>
                </a:solidFill>
              </a:rPr>
              <a:t>q=q-&gt;link;</a:t>
            </a:r>
            <a:endParaRPr sz="1800">
              <a:solidFill>
                <a:srgbClr val="0A5294"/>
              </a:solidFill>
            </a:endParaRPr>
          </a:p>
          <a:p>
            <a:pPr indent="0" lvl="0" marL="1778000" marR="1524000" rtl="0" algn="l">
              <a:lnSpc>
                <a:spcPct val="120000"/>
              </a:lnSpc>
              <a:spcBef>
                <a:spcPts val="0"/>
              </a:spcBef>
              <a:spcAft>
                <a:spcPts val="0"/>
              </a:spcAft>
              <a:buNone/>
            </a:pPr>
            <a:r>
              <a:rPr lang="en" sz="1800">
                <a:solidFill>
                  <a:srgbClr val="0A5294"/>
                </a:solidFill>
              </a:rPr>
              <a:t>node* temp=q-&gt;link;  q-&gt;link=NULL;  delete temp;</a:t>
            </a:r>
            <a:endParaRPr sz="1800">
              <a:solidFill>
                <a:srgbClr val="0A5294"/>
              </a:solidFill>
            </a:endParaRPr>
          </a:p>
          <a:p>
            <a:pPr indent="0" lvl="0" marL="1778000" rtl="0" algn="l">
              <a:lnSpc>
                <a:spcPct val="115000"/>
              </a:lnSpc>
              <a:spcBef>
                <a:spcPts val="500"/>
              </a:spcBef>
              <a:spcAft>
                <a:spcPts val="0"/>
              </a:spcAft>
              <a:buNone/>
            </a:pPr>
            <a:r>
              <a:rPr lang="en" sz="1800">
                <a:solidFill>
                  <a:srgbClr val="0A5294"/>
                </a:solidFill>
              </a:rPr>
              <a:t>cout&lt;&lt;”\nDeleted successfully…”;</a:t>
            </a:r>
            <a:endParaRPr sz="1800">
              <a:solidFill>
                <a:srgbClr val="0A5294"/>
              </a:solidFill>
            </a:endParaRPr>
          </a:p>
          <a:p>
            <a:pPr indent="0" lvl="0" marL="1536700" rtl="0" algn="l">
              <a:lnSpc>
                <a:spcPct val="115000"/>
              </a:lnSpc>
              <a:spcBef>
                <a:spcPts val="500"/>
              </a:spcBef>
              <a:spcAft>
                <a:spcPts val="0"/>
              </a:spcAft>
              <a:buNone/>
            </a:pPr>
            <a:r>
              <a:rPr lang="en" sz="1800">
                <a:solidFill>
                  <a:srgbClr val="0A5294"/>
                </a:solidFill>
              </a:rPr>
              <a:t>}</a:t>
            </a:r>
            <a:endParaRPr sz="1800">
              <a:solidFill>
                <a:srgbClr val="0A5294"/>
              </a:solidFill>
            </a:endParaRPr>
          </a:p>
          <a:p>
            <a:pPr indent="0" lvl="0" marL="584200" rtl="0" algn="l">
              <a:lnSpc>
                <a:spcPct val="115000"/>
              </a:lnSpc>
              <a:spcBef>
                <a:spcPts val="500"/>
              </a:spcBef>
              <a:spcAft>
                <a:spcPts val="0"/>
              </a:spcAft>
              <a:buNone/>
            </a:pPr>
            <a:r>
              <a:rPr lang="en" sz="1800">
                <a:solidFill>
                  <a:srgbClr val="0A5294"/>
                </a:solidFill>
              </a:rPr>
              <a:t>}}</a:t>
            </a:r>
            <a:endParaRPr sz="1800">
              <a:solidFill>
                <a:srgbClr val="0A5294"/>
              </a:solidFill>
            </a:endParaRPr>
          </a:p>
          <a:p>
            <a:pPr indent="0" lvl="0" marL="12700" rtl="0" algn="l">
              <a:lnSpc>
                <a:spcPct val="115000"/>
              </a:lnSpc>
              <a:spcBef>
                <a:spcPts val="500"/>
              </a:spcBef>
              <a:spcAft>
                <a:spcPts val="0"/>
              </a:spcAft>
              <a:buNone/>
            </a:pPr>
            <a:r>
              <a:t/>
            </a:r>
            <a:endParaRPr sz="1800">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7"/>
          <p:cNvSpPr txBox="1"/>
          <p:nvPr/>
        </p:nvSpPr>
        <p:spPr>
          <a:xfrm>
            <a:off x="47625" y="59525"/>
            <a:ext cx="9012900" cy="502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4400"/>
          </a:p>
        </p:txBody>
      </p:sp>
      <p:sp>
        <p:nvSpPr>
          <p:cNvPr id="237" name="Google Shape;237;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4400">
                <a:solidFill>
                  <a:srgbClr val="000000"/>
                </a:solidFill>
                <a:latin typeface="Arial"/>
                <a:ea typeface="Arial"/>
                <a:cs typeface="Arial"/>
                <a:sym typeface="Arial"/>
              </a:rPr>
              <a:t>Deleting a particular node</a:t>
            </a:r>
            <a:endParaRPr/>
          </a:p>
        </p:txBody>
      </p:sp>
      <p:sp>
        <p:nvSpPr>
          <p:cNvPr id="238" name="Google Shape;238;p3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255454"/>
              </a:lnSpc>
              <a:spcBef>
                <a:spcPts val="0"/>
              </a:spcBef>
              <a:spcAft>
                <a:spcPts val="0"/>
              </a:spcAft>
              <a:buNone/>
            </a:pPr>
            <a:r>
              <a:rPr lang="en" sz="1800">
                <a:solidFill>
                  <a:srgbClr val="000000"/>
                </a:solidFill>
                <a:latin typeface="Arial"/>
                <a:ea typeface="Arial"/>
                <a:cs typeface="Arial"/>
                <a:sym typeface="Arial"/>
              </a:rPr>
              <a:t>•Here we make the next pointer of the node previous to  the node being deleted ,point to the successor node of  the node to be deleted and then delete the node using  </a:t>
            </a:r>
            <a:r>
              <a:rPr lang="en" sz="1800">
                <a:solidFill>
                  <a:srgbClr val="92D050"/>
                </a:solidFill>
                <a:latin typeface="Arial"/>
                <a:ea typeface="Arial"/>
                <a:cs typeface="Arial"/>
                <a:sym typeface="Arial"/>
              </a:rPr>
              <a:t>delete </a:t>
            </a:r>
            <a:r>
              <a:rPr lang="en" sz="1800">
                <a:solidFill>
                  <a:srgbClr val="000000"/>
                </a:solidFill>
                <a:latin typeface="Arial"/>
                <a:ea typeface="Arial"/>
                <a:cs typeface="Arial"/>
                <a:sym typeface="Arial"/>
              </a:rPr>
              <a:t>keyword</a:t>
            </a:r>
            <a:endParaRPr sz="1800">
              <a:solidFill>
                <a:srgbClr val="000000"/>
              </a:solidFill>
              <a:latin typeface="Arial"/>
              <a:ea typeface="Arial"/>
              <a:cs typeface="Arial"/>
              <a:sym typeface="Arial"/>
            </a:endParaRPr>
          </a:p>
          <a:p>
            <a:pPr indent="0" lvl="0" marL="0" rtl="0" algn="l">
              <a:spcBef>
                <a:spcPts val="0"/>
              </a:spcBef>
              <a:spcAft>
                <a:spcPts val="1600"/>
              </a:spcAft>
              <a:buNone/>
            </a:pPr>
            <a:r>
              <a:t/>
            </a:r>
            <a:endParaRPr sz="1800"/>
          </a:p>
        </p:txBody>
      </p:sp>
      <p:pic>
        <p:nvPicPr>
          <p:cNvPr id="239" name="Google Shape;239;p37"/>
          <p:cNvPicPr preferRelativeResize="0"/>
          <p:nvPr/>
        </p:nvPicPr>
        <p:blipFill>
          <a:blip r:embed="rId3">
            <a:alphaModFix/>
          </a:blip>
          <a:stretch>
            <a:fillRect/>
          </a:stretch>
        </p:blipFill>
        <p:spPr>
          <a:xfrm>
            <a:off x="3762375" y="3855200"/>
            <a:ext cx="4924426" cy="12287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38"/>
          <p:cNvSpPr txBox="1"/>
          <p:nvPr/>
        </p:nvSpPr>
        <p:spPr>
          <a:xfrm>
            <a:off x="154775" y="130975"/>
            <a:ext cx="6703200" cy="4286100"/>
          </a:xfrm>
          <a:prstGeom prst="rect">
            <a:avLst/>
          </a:prstGeom>
          <a:noFill/>
          <a:ln>
            <a:noFill/>
          </a:ln>
        </p:spPr>
        <p:txBody>
          <a:bodyPr anchorCtr="0" anchor="t" bIns="91425" lIns="91425" spcFirstLastPara="1" rIns="91425" wrap="square" tIns="91425">
            <a:noAutofit/>
          </a:bodyPr>
          <a:lstStyle/>
          <a:p>
            <a:pPr indent="0" lvl="0" marL="12700" rtl="0" algn="l">
              <a:lnSpc>
                <a:spcPct val="115000"/>
              </a:lnSpc>
              <a:spcBef>
                <a:spcPts val="100"/>
              </a:spcBef>
              <a:spcAft>
                <a:spcPts val="0"/>
              </a:spcAft>
              <a:buNone/>
            </a:pPr>
            <a:r>
              <a:rPr lang="en">
                <a:solidFill>
                  <a:srgbClr val="0A5294"/>
                </a:solidFill>
              </a:rPr>
              <a:t>void del(int c)</a:t>
            </a:r>
            <a:endParaRPr>
              <a:solidFill>
                <a:srgbClr val="0A5294"/>
              </a:solidFill>
            </a:endParaRPr>
          </a:p>
          <a:p>
            <a:pPr indent="0" lvl="0" marL="12700" rtl="0" algn="l">
              <a:lnSpc>
                <a:spcPct val="115000"/>
              </a:lnSpc>
              <a:spcBef>
                <a:spcPts val="0"/>
              </a:spcBef>
              <a:spcAft>
                <a:spcPts val="0"/>
              </a:spcAft>
              <a:buNone/>
            </a:pPr>
            <a:r>
              <a:rPr lang="en">
                <a:solidFill>
                  <a:srgbClr val="0A5294"/>
                </a:solidFill>
              </a:rPr>
              <a:t>{</a:t>
            </a:r>
            <a:endParaRPr>
              <a:solidFill>
                <a:srgbClr val="0A5294"/>
              </a:solidFill>
            </a:endParaRPr>
          </a:p>
          <a:p>
            <a:pPr indent="0" lvl="0" marL="12700" rtl="0" algn="l">
              <a:lnSpc>
                <a:spcPct val="115000"/>
              </a:lnSpc>
              <a:spcBef>
                <a:spcPts val="0"/>
              </a:spcBef>
              <a:spcAft>
                <a:spcPts val="0"/>
              </a:spcAft>
              <a:buNone/>
            </a:pPr>
            <a:r>
              <a:rPr lang="en">
                <a:solidFill>
                  <a:srgbClr val="0A5294"/>
                </a:solidFill>
              </a:rPr>
              <a:t>node* q=start;</a:t>
            </a:r>
            <a:endParaRPr>
              <a:solidFill>
                <a:srgbClr val="0A5294"/>
              </a:solidFill>
            </a:endParaRPr>
          </a:p>
          <a:p>
            <a:pPr indent="0" lvl="0" marL="457200" rtl="0" algn="l">
              <a:lnSpc>
                <a:spcPct val="115000"/>
              </a:lnSpc>
              <a:spcBef>
                <a:spcPts val="0"/>
              </a:spcBef>
              <a:spcAft>
                <a:spcPts val="0"/>
              </a:spcAft>
              <a:buNone/>
            </a:pPr>
            <a:r>
              <a:rPr lang="en">
                <a:solidFill>
                  <a:srgbClr val="0A5294"/>
                </a:solidFill>
              </a:rPr>
              <a:t>for(int i=2;i&lt;c;i++)</a:t>
            </a:r>
            <a:endParaRPr>
              <a:solidFill>
                <a:srgbClr val="0A5294"/>
              </a:solidFill>
            </a:endParaRPr>
          </a:p>
          <a:p>
            <a:pPr indent="0" lvl="0" marL="457200" rtl="0" algn="l">
              <a:lnSpc>
                <a:spcPct val="115000"/>
              </a:lnSpc>
              <a:spcBef>
                <a:spcPts val="0"/>
              </a:spcBef>
              <a:spcAft>
                <a:spcPts val="0"/>
              </a:spcAft>
              <a:buNone/>
            </a:pPr>
            <a:r>
              <a:rPr lang="en">
                <a:solidFill>
                  <a:srgbClr val="0A5294"/>
                </a:solidFill>
              </a:rPr>
              <a:t>{</a:t>
            </a:r>
            <a:endParaRPr>
              <a:solidFill>
                <a:srgbClr val="0A5294"/>
              </a:solidFill>
            </a:endParaRPr>
          </a:p>
          <a:p>
            <a:pPr indent="0" lvl="0" marL="571500" rtl="0" algn="l">
              <a:lnSpc>
                <a:spcPct val="115000"/>
              </a:lnSpc>
              <a:spcBef>
                <a:spcPts val="0"/>
              </a:spcBef>
              <a:spcAft>
                <a:spcPts val="0"/>
              </a:spcAft>
              <a:buNone/>
            </a:pPr>
            <a:r>
              <a:rPr lang="en">
                <a:solidFill>
                  <a:srgbClr val="0A5294"/>
                </a:solidFill>
              </a:rPr>
              <a:t>q=q-&gt;link;</a:t>
            </a:r>
            <a:endParaRPr>
              <a:solidFill>
                <a:srgbClr val="0A5294"/>
              </a:solidFill>
            </a:endParaRPr>
          </a:p>
          <a:p>
            <a:pPr indent="0" lvl="0" marL="1092200" rtl="0" algn="l">
              <a:lnSpc>
                <a:spcPct val="115000"/>
              </a:lnSpc>
              <a:spcBef>
                <a:spcPts val="0"/>
              </a:spcBef>
              <a:spcAft>
                <a:spcPts val="0"/>
              </a:spcAft>
              <a:buNone/>
            </a:pPr>
            <a:r>
              <a:rPr lang="en">
                <a:solidFill>
                  <a:srgbClr val="0A5294"/>
                </a:solidFill>
              </a:rPr>
              <a:t>if(q==NULL)</a:t>
            </a:r>
            <a:endParaRPr>
              <a:solidFill>
                <a:srgbClr val="0A5294"/>
              </a:solidFill>
            </a:endParaRPr>
          </a:p>
          <a:p>
            <a:pPr indent="0" lvl="0" marL="1092200" rtl="0" algn="l">
              <a:lnSpc>
                <a:spcPct val="115000"/>
              </a:lnSpc>
              <a:spcBef>
                <a:spcPts val="0"/>
              </a:spcBef>
              <a:spcAft>
                <a:spcPts val="0"/>
              </a:spcAft>
              <a:buNone/>
            </a:pPr>
            <a:r>
              <a:rPr lang="en">
                <a:solidFill>
                  <a:srgbClr val="0A5294"/>
                </a:solidFill>
              </a:rPr>
              <a:t>cout&lt;&lt;”\nNode not found\n”;</a:t>
            </a:r>
            <a:endParaRPr>
              <a:solidFill>
                <a:srgbClr val="0A5294"/>
              </a:solidFill>
            </a:endParaRPr>
          </a:p>
          <a:p>
            <a:pPr indent="0" lvl="0" marL="457200" rtl="0" algn="l">
              <a:lnSpc>
                <a:spcPct val="115000"/>
              </a:lnSpc>
              <a:spcBef>
                <a:spcPts val="0"/>
              </a:spcBef>
              <a:spcAft>
                <a:spcPts val="0"/>
              </a:spcAft>
              <a:buNone/>
            </a:pPr>
            <a:r>
              <a:rPr lang="en">
                <a:solidFill>
                  <a:srgbClr val="0A5294"/>
                </a:solidFill>
              </a:rPr>
              <a:t>}</a:t>
            </a:r>
            <a:endParaRPr>
              <a:solidFill>
                <a:srgbClr val="0A5294"/>
              </a:solidFill>
            </a:endParaRPr>
          </a:p>
          <a:p>
            <a:pPr indent="0" lvl="0" marL="457200" rtl="0" algn="l">
              <a:lnSpc>
                <a:spcPct val="115000"/>
              </a:lnSpc>
              <a:spcBef>
                <a:spcPts val="0"/>
              </a:spcBef>
              <a:spcAft>
                <a:spcPts val="0"/>
              </a:spcAft>
              <a:buNone/>
            </a:pPr>
            <a:r>
              <a:rPr lang="en">
                <a:solidFill>
                  <a:srgbClr val="0A5294"/>
                </a:solidFill>
              </a:rPr>
              <a:t>if(i==c)</a:t>
            </a:r>
            <a:endParaRPr>
              <a:solidFill>
                <a:srgbClr val="0A5294"/>
              </a:solidFill>
            </a:endParaRPr>
          </a:p>
          <a:p>
            <a:pPr indent="0" lvl="0" marL="457200" rtl="0" algn="l">
              <a:lnSpc>
                <a:spcPct val="115000"/>
              </a:lnSpc>
              <a:spcBef>
                <a:spcPts val="0"/>
              </a:spcBef>
              <a:spcAft>
                <a:spcPts val="0"/>
              </a:spcAft>
              <a:buNone/>
            </a:pPr>
            <a:r>
              <a:rPr lang="en">
                <a:solidFill>
                  <a:srgbClr val="0A5294"/>
                </a:solidFill>
              </a:rPr>
              <a:t>{</a:t>
            </a:r>
            <a:endParaRPr>
              <a:solidFill>
                <a:srgbClr val="0A5294"/>
              </a:solidFill>
            </a:endParaRPr>
          </a:p>
          <a:p>
            <a:pPr indent="444500" lvl="0" marL="469900" marR="12700" rtl="0" algn="l">
              <a:lnSpc>
                <a:spcPct val="115000"/>
              </a:lnSpc>
              <a:spcBef>
                <a:spcPts val="100"/>
              </a:spcBef>
              <a:spcAft>
                <a:spcPts val="0"/>
              </a:spcAft>
              <a:buNone/>
            </a:pPr>
            <a:r>
              <a:rPr lang="en">
                <a:solidFill>
                  <a:srgbClr val="0A5294"/>
                </a:solidFill>
              </a:rPr>
              <a:t>node* p=q-&gt;link;  </a:t>
            </a:r>
            <a:endParaRPr>
              <a:solidFill>
                <a:srgbClr val="0A5294"/>
              </a:solidFill>
            </a:endParaRPr>
          </a:p>
          <a:p>
            <a:pPr indent="444500" lvl="0" marL="469900" marR="12700" rtl="0" algn="l">
              <a:lnSpc>
                <a:spcPct val="115000"/>
              </a:lnSpc>
              <a:spcBef>
                <a:spcPts val="100"/>
              </a:spcBef>
              <a:spcAft>
                <a:spcPts val="0"/>
              </a:spcAft>
              <a:buNone/>
            </a:pPr>
            <a:r>
              <a:rPr lang="en">
                <a:solidFill>
                  <a:srgbClr val="0A5294"/>
                </a:solidFill>
              </a:rPr>
              <a:t>q-&gt;link=p-&gt;link;  </a:t>
            </a:r>
            <a:endParaRPr>
              <a:solidFill>
                <a:srgbClr val="0A5294"/>
              </a:solidFill>
            </a:endParaRPr>
          </a:p>
          <a:p>
            <a:pPr indent="444500" lvl="0" marL="469900" marR="12700" rtl="0" algn="l">
              <a:lnSpc>
                <a:spcPct val="115000"/>
              </a:lnSpc>
              <a:spcBef>
                <a:spcPts val="100"/>
              </a:spcBef>
              <a:spcAft>
                <a:spcPts val="0"/>
              </a:spcAft>
              <a:buNone/>
            </a:pPr>
            <a:r>
              <a:rPr lang="en">
                <a:solidFill>
                  <a:srgbClr val="0A5294"/>
                </a:solidFill>
              </a:rPr>
              <a:t>delete p;</a:t>
            </a:r>
            <a:endParaRPr>
              <a:solidFill>
                <a:srgbClr val="0A5294"/>
              </a:solidFill>
            </a:endParaRPr>
          </a:p>
          <a:p>
            <a:pPr indent="0" lvl="0" marL="508000" rtl="0" algn="l">
              <a:lnSpc>
                <a:spcPct val="115000"/>
              </a:lnSpc>
              <a:spcBef>
                <a:spcPts val="100"/>
              </a:spcBef>
              <a:spcAft>
                <a:spcPts val="0"/>
              </a:spcAft>
              <a:buNone/>
            </a:pPr>
            <a:r>
              <a:rPr lang="en">
                <a:solidFill>
                  <a:srgbClr val="0A5294"/>
                </a:solidFill>
              </a:rPr>
              <a:t>cout&lt;&lt;“Deleted Successfully”;</a:t>
            </a:r>
            <a:endParaRPr>
              <a:solidFill>
                <a:srgbClr val="0A5294"/>
              </a:solidFill>
            </a:endParaRPr>
          </a:p>
          <a:p>
            <a:pPr indent="0" lvl="0" marL="457200" rtl="0" algn="l">
              <a:lnSpc>
                <a:spcPct val="115000"/>
              </a:lnSpc>
              <a:spcBef>
                <a:spcPts val="0"/>
              </a:spcBef>
              <a:spcAft>
                <a:spcPts val="0"/>
              </a:spcAft>
              <a:buNone/>
            </a:pPr>
            <a:r>
              <a:rPr lang="en">
                <a:solidFill>
                  <a:srgbClr val="0A5294"/>
                </a:solidFill>
              </a:rPr>
              <a:t>}</a:t>
            </a:r>
            <a:endParaRPr>
              <a:solidFill>
                <a:srgbClr val="0A5294"/>
              </a:solidFill>
            </a:endParaRPr>
          </a:p>
          <a:p>
            <a:pPr indent="0" lvl="0" marL="12700" rtl="0" algn="l">
              <a:lnSpc>
                <a:spcPct val="115000"/>
              </a:lnSpc>
              <a:spcBef>
                <a:spcPts val="0"/>
              </a:spcBef>
              <a:spcAft>
                <a:spcPts val="0"/>
              </a:spcAft>
              <a:buNone/>
            </a:pPr>
            <a:r>
              <a:rPr lang="en">
                <a:solidFill>
                  <a:srgbClr val="0A5294"/>
                </a:solidFill>
              </a:rPr>
              <a:t>}</a:t>
            </a:r>
            <a:endParaRPr>
              <a:solidFill>
                <a:srgbClr val="0A5294"/>
              </a:solidFill>
            </a:endParaRPr>
          </a:p>
          <a:p>
            <a:pPr indent="444500" lvl="0" marL="469900" marR="12700" rtl="0" algn="l">
              <a:lnSpc>
                <a:spcPct val="115000"/>
              </a:lnSpc>
              <a:spcBef>
                <a:spcPts val="100"/>
              </a:spcBef>
              <a:spcAft>
                <a:spcPts val="0"/>
              </a:spcAft>
              <a:buNone/>
            </a:pPr>
            <a:r>
              <a:t/>
            </a:r>
            <a:endParaRPr>
              <a:solidFill>
                <a:srgbClr val="0A5294"/>
              </a:solidFill>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4400">
                <a:solidFill>
                  <a:srgbClr val="000000"/>
                </a:solidFill>
                <a:latin typeface="Arial"/>
                <a:ea typeface="Arial"/>
                <a:cs typeface="Arial"/>
                <a:sym typeface="Arial"/>
              </a:rPr>
              <a:t>Searching a SLL</a:t>
            </a:r>
            <a:endParaRPr/>
          </a:p>
        </p:txBody>
      </p:sp>
      <p:sp>
        <p:nvSpPr>
          <p:cNvPr id="250" name="Google Shape;250;p3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666666"/>
                </a:solidFill>
                <a:latin typeface="Arial"/>
                <a:ea typeface="Arial"/>
                <a:cs typeface="Arial"/>
                <a:sym typeface="Arial"/>
              </a:rPr>
              <a:t>Searching involves finding the required element in the  list</a:t>
            </a:r>
            <a:endParaRPr sz="1800">
              <a:solidFill>
                <a:srgbClr val="666666"/>
              </a:solidFill>
              <a:latin typeface="Arial"/>
              <a:ea typeface="Arial"/>
              <a:cs typeface="Arial"/>
              <a:sym typeface="Arial"/>
            </a:endParaRPr>
          </a:p>
          <a:p>
            <a:pPr indent="0" lvl="0" marL="0" rtl="0" algn="l">
              <a:spcBef>
                <a:spcPts val="0"/>
              </a:spcBef>
              <a:spcAft>
                <a:spcPts val="0"/>
              </a:spcAft>
              <a:buNone/>
            </a:pPr>
            <a:r>
              <a:rPr lang="en" sz="1800">
                <a:solidFill>
                  <a:srgbClr val="666666"/>
                </a:solidFill>
                <a:latin typeface="Arial"/>
                <a:ea typeface="Arial"/>
                <a:cs typeface="Arial"/>
                <a:sym typeface="Arial"/>
              </a:rPr>
              <a:t>We can use various techniques of searching like linear  search or binary search where binary search is more  efficient in case of Arrays</a:t>
            </a:r>
            <a:endParaRPr sz="1800">
              <a:solidFill>
                <a:srgbClr val="666666"/>
              </a:solidFill>
              <a:latin typeface="Arial"/>
              <a:ea typeface="Arial"/>
              <a:cs typeface="Arial"/>
              <a:sym typeface="Arial"/>
            </a:endParaRPr>
          </a:p>
          <a:p>
            <a:pPr indent="0" lvl="0" marL="0" rtl="0" algn="l">
              <a:spcBef>
                <a:spcPts val="0"/>
              </a:spcBef>
              <a:spcAft>
                <a:spcPts val="0"/>
              </a:spcAft>
              <a:buNone/>
            </a:pPr>
            <a:r>
              <a:rPr lang="en" sz="1800">
                <a:solidFill>
                  <a:srgbClr val="666666"/>
                </a:solidFill>
                <a:latin typeface="Arial"/>
                <a:ea typeface="Arial"/>
                <a:cs typeface="Arial"/>
                <a:sym typeface="Arial"/>
              </a:rPr>
              <a:t>But in case of linked list since random access is not  available it would become complex to do binary search  in it</a:t>
            </a:r>
            <a:endParaRPr sz="1800">
              <a:solidFill>
                <a:srgbClr val="666666"/>
              </a:solidFill>
              <a:latin typeface="Arial"/>
              <a:ea typeface="Arial"/>
              <a:cs typeface="Arial"/>
              <a:sym typeface="Arial"/>
            </a:endParaRPr>
          </a:p>
          <a:p>
            <a:pPr indent="0" lvl="0" marL="0" rtl="0" algn="l">
              <a:spcBef>
                <a:spcPts val="600"/>
              </a:spcBef>
              <a:spcAft>
                <a:spcPts val="0"/>
              </a:spcAft>
              <a:buNone/>
            </a:pPr>
            <a:r>
              <a:rPr lang="en" sz="1800">
                <a:solidFill>
                  <a:srgbClr val="666666"/>
                </a:solidFill>
                <a:latin typeface="Arial"/>
                <a:ea typeface="Arial"/>
                <a:cs typeface="Arial"/>
                <a:sym typeface="Arial"/>
              </a:rPr>
              <a:t>We can perform simple linear search traversal</a:t>
            </a:r>
            <a:endParaRPr sz="1800">
              <a:solidFill>
                <a:srgbClr val="666666"/>
              </a:solidFill>
              <a:latin typeface="Arial"/>
              <a:ea typeface="Arial"/>
              <a:cs typeface="Arial"/>
              <a:sym typeface="Arial"/>
            </a:endParaRPr>
          </a:p>
          <a:p>
            <a:pPr indent="0" lvl="0" marL="0" rtl="0" algn="l">
              <a:spcBef>
                <a:spcPts val="0"/>
              </a:spcBef>
              <a:spcAft>
                <a:spcPts val="1600"/>
              </a:spcAft>
              <a:buNone/>
            </a:pPr>
            <a:r>
              <a:t/>
            </a:r>
            <a:endParaRPr sz="1800">
              <a:solidFill>
                <a:srgbClr val="666666"/>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40"/>
          <p:cNvSpPr txBox="1"/>
          <p:nvPr/>
        </p:nvSpPr>
        <p:spPr>
          <a:xfrm>
            <a:off x="83350" y="107150"/>
            <a:ext cx="8929800" cy="492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In  linear  search  each  node  is  traversed  till  the  data  in</a:t>
            </a:r>
            <a:endParaRPr sz="2400"/>
          </a:p>
          <a:p>
            <a:pPr indent="0" lvl="0" marL="12700" rtl="0" algn="l">
              <a:lnSpc>
                <a:spcPct val="115000"/>
              </a:lnSpc>
              <a:spcBef>
                <a:spcPts val="100"/>
              </a:spcBef>
              <a:spcAft>
                <a:spcPts val="0"/>
              </a:spcAft>
              <a:buNone/>
            </a:pPr>
            <a:r>
              <a:rPr lang="en" sz="2400"/>
              <a:t>the  node  matches  with  the  required  value</a:t>
            </a:r>
            <a:endParaRPr sz="2400"/>
          </a:p>
          <a:p>
            <a:pPr indent="0" lvl="0" marL="63500" rtl="0" algn="l">
              <a:lnSpc>
                <a:spcPct val="115000"/>
              </a:lnSpc>
              <a:spcBef>
                <a:spcPts val="0"/>
              </a:spcBef>
              <a:spcAft>
                <a:spcPts val="0"/>
              </a:spcAft>
              <a:buNone/>
            </a:pPr>
            <a:r>
              <a:rPr lang="en" sz="1800">
                <a:solidFill>
                  <a:srgbClr val="0A5294"/>
                </a:solidFill>
              </a:rPr>
              <a:t>void search(int x)</a:t>
            </a:r>
            <a:endParaRPr sz="1800">
              <a:solidFill>
                <a:srgbClr val="0A5294"/>
              </a:solidFill>
            </a:endParaRPr>
          </a:p>
          <a:p>
            <a:pPr indent="0" lvl="0" marL="12700" rtl="0" algn="l">
              <a:lnSpc>
                <a:spcPct val="115000"/>
              </a:lnSpc>
              <a:spcBef>
                <a:spcPts val="500"/>
              </a:spcBef>
              <a:spcAft>
                <a:spcPts val="0"/>
              </a:spcAft>
              <a:buNone/>
            </a:pPr>
            <a:r>
              <a:rPr lang="en" sz="1800">
                <a:solidFill>
                  <a:srgbClr val="0A5294"/>
                </a:solidFill>
              </a:rPr>
              <a:t>{</a:t>
            </a:r>
            <a:endParaRPr sz="1800">
              <a:solidFill>
                <a:srgbClr val="0A5294"/>
              </a:solidFill>
            </a:endParaRPr>
          </a:p>
          <a:p>
            <a:pPr indent="0" lvl="0" marL="381000" marR="3289300" rtl="0" algn="l">
              <a:lnSpc>
                <a:spcPct val="120000"/>
              </a:lnSpc>
              <a:spcBef>
                <a:spcPts val="0"/>
              </a:spcBef>
              <a:spcAft>
                <a:spcPts val="0"/>
              </a:spcAft>
              <a:buNone/>
            </a:pPr>
            <a:r>
              <a:rPr lang="en" sz="1800">
                <a:solidFill>
                  <a:srgbClr val="0A5294"/>
                </a:solidFill>
              </a:rPr>
              <a:t>node*temp=start;  while(temp!=NULL)</a:t>
            </a:r>
            <a:endParaRPr sz="1800">
              <a:solidFill>
                <a:srgbClr val="0A5294"/>
              </a:solidFill>
            </a:endParaRPr>
          </a:p>
          <a:p>
            <a:pPr indent="0" lvl="0" marL="584200" rtl="0" algn="l">
              <a:lnSpc>
                <a:spcPct val="115000"/>
              </a:lnSpc>
              <a:spcBef>
                <a:spcPts val="500"/>
              </a:spcBef>
              <a:spcAft>
                <a:spcPts val="0"/>
              </a:spcAft>
              <a:buNone/>
            </a:pPr>
            <a:r>
              <a:rPr lang="en" sz="1800">
                <a:solidFill>
                  <a:srgbClr val="0A5294"/>
                </a:solidFill>
              </a:rPr>
              <a:t>{</a:t>
            </a:r>
            <a:endParaRPr sz="1800">
              <a:solidFill>
                <a:srgbClr val="0A5294"/>
              </a:solidFill>
            </a:endParaRPr>
          </a:p>
          <a:p>
            <a:pPr indent="0" lvl="0" marL="838200" rtl="0" algn="l">
              <a:lnSpc>
                <a:spcPct val="115000"/>
              </a:lnSpc>
              <a:spcBef>
                <a:spcPts val="500"/>
              </a:spcBef>
              <a:spcAft>
                <a:spcPts val="0"/>
              </a:spcAft>
              <a:buNone/>
            </a:pPr>
            <a:r>
              <a:rPr lang="en" sz="1800">
                <a:solidFill>
                  <a:srgbClr val="0A5294"/>
                </a:solidFill>
              </a:rPr>
              <a:t>if(temp-&gt;data==x)</a:t>
            </a:r>
            <a:endParaRPr sz="1800">
              <a:solidFill>
                <a:srgbClr val="0A5294"/>
              </a:solidFill>
            </a:endParaRPr>
          </a:p>
          <a:p>
            <a:pPr indent="0" lvl="0" marL="901700" rtl="0" algn="l">
              <a:lnSpc>
                <a:spcPct val="115000"/>
              </a:lnSpc>
              <a:spcBef>
                <a:spcPts val="500"/>
              </a:spcBef>
              <a:spcAft>
                <a:spcPts val="0"/>
              </a:spcAft>
              <a:buNone/>
            </a:pPr>
            <a:r>
              <a:rPr lang="en" sz="1800">
                <a:solidFill>
                  <a:srgbClr val="0A5294"/>
                </a:solidFill>
              </a:rPr>
              <a:t>{</a:t>
            </a:r>
            <a:endParaRPr sz="1800">
              <a:solidFill>
                <a:srgbClr val="0A5294"/>
              </a:solidFill>
            </a:endParaRPr>
          </a:p>
          <a:p>
            <a:pPr indent="0" lvl="0" marL="1028700" marR="1333500" rtl="0" algn="l">
              <a:lnSpc>
                <a:spcPct val="120000"/>
              </a:lnSpc>
              <a:spcBef>
                <a:spcPts val="0"/>
              </a:spcBef>
              <a:spcAft>
                <a:spcPts val="0"/>
              </a:spcAft>
              <a:buNone/>
            </a:pPr>
            <a:r>
              <a:rPr lang="en" sz="1800">
                <a:solidFill>
                  <a:srgbClr val="0A5294"/>
                </a:solidFill>
              </a:rPr>
              <a:t>cout&lt;&lt;“FOUND ”&lt;&lt;temp-&gt;data;  break;</a:t>
            </a:r>
            <a:endParaRPr sz="1800">
              <a:solidFill>
                <a:srgbClr val="0A5294"/>
              </a:solidFill>
            </a:endParaRPr>
          </a:p>
          <a:p>
            <a:pPr indent="0" lvl="0" marL="901700" rtl="0" algn="l">
              <a:lnSpc>
                <a:spcPct val="115000"/>
              </a:lnSpc>
              <a:spcBef>
                <a:spcPts val="500"/>
              </a:spcBef>
              <a:spcAft>
                <a:spcPts val="0"/>
              </a:spcAft>
              <a:buNone/>
            </a:pPr>
            <a:r>
              <a:rPr lang="en" sz="1800">
                <a:solidFill>
                  <a:srgbClr val="0A5294"/>
                </a:solidFill>
              </a:rPr>
              <a:t>}</a:t>
            </a:r>
            <a:endParaRPr sz="1800">
              <a:solidFill>
                <a:srgbClr val="0A5294"/>
              </a:solidFill>
            </a:endParaRPr>
          </a:p>
          <a:p>
            <a:pPr indent="0" lvl="0" marL="698500" rtl="0" algn="l">
              <a:lnSpc>
                <a:spcPct val="115000"/>
              </a:lnSpc>
              <a:spcBef>
                <a:spcPts val="500"/>
              </a:spcBef>
              <a:spcAft>
                <a:spcPts val="0"/>
              </a:spcAft>
              <a:buNone/>
            </a:pPr>
            <a:r>
              <a:rPr lang="en" sz="1800">
                <a:solidFill>
                  <a:srgbClr val="0A5294"/>
                </a:solidFill>
              </a:rPr>
              <a:t>temp=temp-&gt;next;</a:t>
            </a:r>
            <a:endParaRPr sz="1800">
              <a:solidFill>
                <a:srgbClr val="0A5294"/>
              </a:solidFill>
            </a:endParaRPr>
          </a:p>
          <a:p>
            <a:pPr indent="0" lvl="0" marL="584200" rtl="0" algn="l">
              <a:lnSpc>
                <a:spcPct val="115000"/>
              </a:lnSpc>
              <a:spcBef>
                <a:spcPts val="500"/>
              </a:spcBef>
              <a:spcAft>
                <a:spcPts val="0"/>
              </a:spcAft>
              <a:buNone/>
            </a:pPr>
            <a:r>
              <a:rPr lang="en" sz="1800">
                <a:solidFill>
                  <a:srgbClr val="0A5294"/>
                </a:solidFill>
              </a:rPr>
              <a:t>}</a:t>
            </a:r>
            <a:endParaRPr sz="1800">
              <a:solidFill>
                <a:srgbClr val="0A5294"/>
              </a:solidFill>
            </a:endParaRPr>
          </a:p>
          <a:p>
            <a:pPr indent="0" lvl="0" marL="12700" rtl="0" algn="l">
              <a:lnSpc>
                <a:spcPct val="115000"/>
              </a:lnSpc>
              <a:spcBef>
                <a:spcPts val="500"/>
              </a:spcBef>
              <a:spcAft>
                <a:spcPts val="0"/>
              </a:spcAft>
              <a:buNone/>
            </a:pPr>
            <a:r>
              <a:rPr lang="en" sz="1800">
                <a:solidFill>
                  <a:srgbClr val="0A5294"/>
                </a:solidFill>
              </a:rPr>
              <a:t>}</a:t>
            </a:r>
            <a:endParaRPr sz="1800">
              <a:solidFill>
                <a:srgbClr val="0A5294"/>
              </a:solidFill>
            </a:endParaRPr>
          </a:p>
          <a:p>
            <a:pPr indent="0" lvl="0" marL="0" rtl="0" algn="l">
              <a:spcBef>
                <a:spcPts val="0"/>
              </a:spcBef>
              <a:spcAft>
                <a:spcPts val="0"/>
              </a:spcAft>
              <a:buNone/>
            </a:pPr>
            <a:r>
              <a:t/>
            </a:r>
            <a:endParaRPr sz="18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41"/>
          <p:cNvSpPr txBox="1"/>
          <p:nvPr>
            <p:ph type="title"/>
          </p:nvPr>
        </p:nvSpPr>
        <p:spPr>
          <a:xfrm>
            <a:off x="0" y="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400">
                <a:solidFill>
                  <a:srgbClr val="000000"/>
                </a:solidFill>
                <a:latin typeface="Arial"/>
                <a:ea typeface="Arial"/>
                <a:cs typeface="Arial"/>
                <a:sym typeface="Arial"/>
              </a:rPr>
              <a:t>COMPLEXITY  OF  VARIOUS  OPERATIONS  IN  ARRAYS  AND  SLL</a:t>
            </a:r>
            <a:endParaRPr>
              <a:solidFill>
                <a:srgbClr val="000000"/>
              </a:solidFill>
            </a:endParaRPr>
          </a:p>
        </p:txBody>
      </p:sp>
      <p:sp>
        <p:nvSpPr>
          <p:cNvPr id="261" name="Google Shape;261;p4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62" name="Google Shape;262;p41"/>
          <p:cNvPicPr preferRelativeResize="0"/>
          <p:nvPr/>
        </p:nvPicPr>
        <p:blipFill>
          <a:blip r:embed="rId3">
            <a:alphaModFix/>
          </a:blip>
          <a:stretch>
            <a:fillRect/>
          </a:stretch>
        </p:blipFill>
        <p:spPr>
          <a:xfrm>
            <a:off x="250025" y="976325"/>
            <a:ext cx="8334375" cy="41671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5"/>
          <p:cNvSpPr txBox="1"/>
          <p:nvPr>
            <p:ph type="title"/>
          </p:nvPr>
        </p:nvSpPr>
        <p:spPr>
          <a:xfrm>
            <a:off x="538950" y="4375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4500">
                <a:solidFill>
                  <a:srgbClr val="000000"/>
                </a:solidFill>
                <a:latin typeface="Arial"/>
                <a:ea typeface="Arial"/>
                <a:cs typeface="Arial"/>
                <a:sym typeface="Arial"/>
              </a:rPr>
              <a:t>Arrays Vs Linked Lists</a:t>
            </a:r>
            <a:endParaRPr/>
          </a:p>
        </p:txBody>
      </p:sp>
      <p:sp>
        <p:nvSpPr>
          <p:cNvPr id="100" name="Google Shape;100;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1" name="Google Shape;101;p15"/>
          <p:cNvPicPr preferRelativeResize="0"/>
          <p:nvPr/>
        </p:nvPicPr>
        <p:blipFill>
          <a:blip r:embed="rId3">
            <a:alphaModFix/>
          </a:blip>
          <a:stretch>
            <a:fillRect/>
          </a:stretch>
        </p:blipFill>
        <p:spPr>
          <a:xfrm>
            <a:off x="729450" y="1535900"/>
            <a:ext cx="7771625" cy="33136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42"/>
          <p:cNvSpPr txBox="1"/>
          <p:nvPr>
            <p:ph type="title"/>
          </p:nvPr>
        </p:nvSpPr>
        <p:spPr>
          <a:xfrm>
            <a:off x="0" y="0"/>
            <a:ext cx="7688700" cy="50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4500">
                <a:solidFill>
                  <a:srgbClr val="000000"/>
                </a:solidFill>
                <a:latin typeface="Arial"/>
                <a:ea typeface="Arial"/>
                <a:cs typeface="Arial"/>
                <a:sym typeface="Arial"/>
              </a:rPr>
              <a:t>Doubly  Linked  List</a:t>
            </a:r>
            <a:endParaRPr/>
          </a:p>
        </p:txBody>
      </p:sp>
      <p:sp>
        <p:nvSpPr>
          <p:cNvPr id="268" name="Google Shape;268;p42"/>
          <p:cNvSpPr txBox="1"/>
          <p:nvPr>
            <p:ph idx="1" type="body"/>
          </p:nvPr>
        </p:nvSpPr>
        <p:spPr>
          <a:xfrm>
            <a:off x="0" y="1269250"/>
            <a:ext cx="7688700" cy="2261100"/>
          </a:xfrm>
          <a:prstGeom prst="rect">
            <a:avLst/>
          </a:prstGeom>
        </p:spPr>
        <p:txBody>
          <a:bodyPr anchorCtr="0" anchor="t" bIns="91425" lIns="91425" spcFirstLastPara="1" rIns="91425" wrap="square" tIns="91425">
            <a:noAutofit/>
          </a:bodyPr>
          <a:lstStyle/>
          <a:p>
            <a:pPr indent="0" lvl="0" marL="0" marR="12700" rtl="0" algn="l">
              <a:spcBef>
                <a:spcPts val="100"/>
              </a:spcBef>
              <a:spcAft>
                <a:spcPts val="0"/>
              </a:spcAft>
              <a:buNone/>
            </a:pPr>
            <a:r>
              <a:rPr b="1" lang="en" sz="2000">
                <a:solidFill>
                  <a:srgbClr val="0A5294"/>
                </a:solidFill>
                <a:latin typeface="Arial"/>
                <a:ea typeface="Arial"/>
                <a:cs typeface="Arial"/>
                <a:sym typeface="Arial"/>
              </a:rPr>
              <a:t>1.  Doubly linked list </a:t>
            </a:r>
            <a:r>
              <a:rPr lang="en" sz="2000">
                <a:solidFill>
                  <a:srgbClr val="0A5294"/>
                </a:solidFill>
                <a:latin typeface="Arial"/>
                <a:ea typeface="Arial"/>
                <a:cs typeface="Arial"/>
                <a:sym typeface="Arial"/>
              </a:rPr>
              <a:t>is a linked data structure that consists of a set of  sequentially linked records called nodes.</a:t>
            </a:r>
            <a:endParaRPr sz="2000">
              <a:solidFill>
                <a:srgbClr val="0A5294"/>
              </a:solidFill>
              <a:latin typeface="Arial"/>
              <a:ea typeface="Arial"/>
              <a:cs typeface="Arial"/>
              <a:sym typeface="Arial"/>
            </a:endParaRPr>
          </a:p>
          <a:p>
            <a:pPr indent="0" lvl="0" marL="12700" rtl="0" algn="just">
              <a:spcBef>
                <a:spcPts val="600"/>
              </a:spcBef>
              <a:spcAft>
                <a:spcPts val="0"/>
              </a:spcAft>
              <a:buNone/>
            </a:pPr>
            <a:r>
              <a:rPr lang="en" sz="2000">
                <a:solidFill>
                  <a:srgbClr val="0A5294"/>
                </a:solidFill>
                <a:latin typeface="Arial"/>
                <a:ea typeface="Arial"/>
                <a:cs typeface="Arial"/>
                <a:sym typeface="Arial"/>
              </a:rPr>
              <a:t>2.Each node contains three fields ::</a:t>
            </a:r>
            <a:endParaRPr sz="2000">
              <a:solidFill>
                <a:srgbClr val="0A5294"/>
              </a:solidFill>
              <a:latin typeface="Arial"/>
              <a:ea typeface="Arial"/>
              <a:cs typeface="Arial"/>
              <a:sym typeface="Arial"/>
            </a:endParaRPr>
          </a:p>
          <a:p>
            <a:pPr indent="457200" lvl="0" marL="0" rtl="0" algn="just">
              <a:spcBef>
                <a:spcPts val="500"/>
              </a:spcBef>
              <a:spcAft>
                <a:spcPts val="0"/>
              </a:spcAft>
              <a:buNone/>
            </a:pPr>
            <a:r>
              <a:rPr lang="en" sz="2000">
                <a:solidFill>
                  <a:srgbClr val="0A5294"/>
                </a:solidFill>
                <a:latin typeface="Arial"/>
                <a:ea typeface="Arial"/>
                <a:cs typeface="Arial"/>
                <a:sym typeface="Arial"/>
              </a:rPr>
              <a:t>-: one is data part which contain data only.</a:t>
            </a:r>
            <a:endParaRPr sz="2000">
              <a:solidFill>
                <a:srgbClr val="0A5294"/>
              </a:solidFill>
              <a:latin typeface="Arial"/>
              <a:ea typeface="Arial"/>
              <a:cs typeface="Arial"/>
              <a:sym typeface="Arial"/>
            </a:endParaRPr>
          </a:p>
          <a:p>
            <a:pPr indent="0" lvl="0" marL="457200" marR="12700" rtl="0" algn="just">
              <a:lnSpc>
                <a:spcPct val="120000"/>
              </a:lnSpc>
              <a:spcBef>
                <a:spcPts val="0"/>
              </a:spcBef>
              <a:spcAft>
                <a:spcPts val="0"/>
              </a:spcAft>
              <a:buNone/>
            </a:pPr>
            <a:r>
              <a:rPr lang="en" sz="2000">
                <a:solidFill>
                  <a:srgbClr val="0A5294"/>
                </a:solidFill>
                <a:latin typeface="Arial"/>
                <a:ea typeface="Arial"/>
                <a:cs typeface="Arial"/>
                <a:sym typeface="Arial"/>
              </a:rPr>
              <a:t>-:two other field is links part that are point  or references to the previous or to the next  node in the sequence of nodes.</a:t>
            </a:r>
            <a:endParaRPr sz="2000">
              <a:solidFill>
                <a:srgbClr val="0A5294"/>
              </a:solidFill>
              <a:latin typeface="Arial"/>
              <a:ea typeface="Arial"/>
              <a:cs typeface="Arial"/>
              <a:sym typeface="Arial"/>
            </a:endParaRPr>
          </a:p>
          <a:p>
            <a:pPr indent="0" lvl="0" marL="0" marR="12700" rtl="0" algn="l">
              <a:lnSpc>
                <a:spcPct val="120000"/>
              </a:lnSpc>
              <a:spcBef>
                <a:spcPts val="100"/>
              </a:spcBef>
              <a:spcAft>
                <a:spcPts val="0"/>
              </a:spcAft>
              <a:buNone/>
            </a:pPr>
            <a:r>
              <a:rPr lang="en" sz="2000">
                <a:solidFill>
                  <a:srgbClr val="0A5294"/>
                </a:solidFill>
                <a:latin typeface="Arial"/>
                <a:ea typeface="Arial"/>
                <a:cs typeface="Arial"/>
                <a:sym typeface="Arial"/>
              </a:rPr>
              <a:t>3. The beginning and ending nodes' </a:t>
            </a:r>
            <a:r>
              <a:rPr b="1" lang="en" sz="2000">
                <a:solidFill>
                  <a:srgbClr val="0A5294"/>
                </a:solidFill>
                <a:latin typeface="Arial"/>
                <a:ea typeface="Arial"/>
                <a:cs typeface="Arial"/>
                <a:sym typeface="Arial"/>
              </a:rPr>
              <a:t>previous </a:t>
            </a:r>
            <a:r>
              <a:rPr lang="en" sz="2000">
                <a:solidFill>
                  <a:srgbClr val="0A5294"/>
                </a:solidFill>
                <a:latin typeface="Arial"/>
                <a:ea typeface="Arial"/>
                <a:cs typeface="Arial"/>
                <a:sym typeface="Arial"/>
              </a:rPr>
              <a:t>and </a:t>
            </a:r>
            <a:r>
              <a:rPr b="1" lang="en" sz="2000">
                <a:solidFill>
                  <a:srgbClr val="0A5294"/>
                </a:solidFill>
                <a:latin typeface="Arial"/>
                <a:ea typeface="Arial"/>
                <a:cs typeface="Arial"/>
                <a:sym typeface="Arial"/>
              </a:rPr>
              <a:t>next  </a:t>
            </a:r>
            <a:r>
              <a:rPr lang="en" sz="2000">
                <a:solidFill>
                  <a:srgbClr val="0A5294"/>
                </a:solidFill>
                <a:latin typeface="Arial"/>
                <a:ea typeface="Arial"/>
                <a:cs typeface="Arial"/>
                <a:sym typeface="Arial"/>
              </a:rPr>
              <a:t>links,   respectively, point to some kind of terminator,  typically a sentinel node or null to facilitate traversal  of the list.</a:t>
            </a:r>
            <a:endParaRPr sz="2000">
              <a:solidFill>
                <a:srgbClr val="0A5294"/>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4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43"/>
          <p:cNvSpPr txBox="1"/>
          <p:nvPr>
            <p:ph idx="1" type="body"/>
          </p:nvPr>
        </p:nvSpPr>
        <p:spPr>
          <a:xfrm>
            <a:off x="729450" y="2805150"/>
            <a:ext cx="7688700" cy="2261100"/>
          </a:xfrm>
          <a:prstGeom prst="rect">
            <a:avLst/>
          </a:prstGeom>
        </p:spPr>
        <p:txBody>
          <a:bodyPr anchorCtr="0" anchor="t" bIns="91425" lIns="91425" spcFirstLastPara="1" rIns="91425" wrap="square" tIns="91425">
            <a:noAutofit/>
          </a:bodyPr>
          <a:lstStyle/>
          <a:p>
            <a:pPr indent="0" lvl="0" marL="279400" marR="12700" rtl="0" algn="l">
              <a:spcBef>
                <a:spcPts val="100"/>
              </a:spcBef>
              <a:spcAft>
                <a:spcPts val="0"/>
              </a:spcAft>
              <a:buNone/>
            </a:pPr>
            <a:r>
              <a:rPr lang="en" sz="2600">
                <a:solidFill>
                  <a:srgbClr val="434343"/>
                </a:solidFill>
                <a:latin typeface="Arial"/>
                <a:ea typeface="Arial"/>
                <a:cs typeface="Arial"/>
                <a:sym typeface="Arial"/>
              </a:rPr>
              <a:t>A doubly linked list contain three fields: an integer value, the  link to the next node, and the link to the previous node.</a:t>
            </a:r>
            <a:endParaRPr sz="2600">
              <a:solidFill>
                <a:srgbClr val="434343"/>
              </a:solidFill>
              <a:latin typeface="Arial"/>
              <a:ea typeface="Arial"/>
              <a:cs typeface="Arial"/>
              <a:sym typeface="Arial"/>
            </a:endParaRPr>
          </a:p>
          <a:p>
            <a:pPr indent="0" lvl="0" marL="0" rtl="0" algn="l">
              <a:spcBef>
                <a:spcPts val="0"/>
              </a:spcBef>
              <a:spcAft>
                <a:spcPts val="1600"/>
              </a:spcAft>
              <a:buNone/>
            </a:pPr>
            <a:r>
              <a:t/>
            </a:r>
            <a:endParaRPr>
              <a:solidFill>
                <a:srgbClr val="434343"/>
              </a:solidFill>
            </a:endParaRPr>
          </a:p>
        </p:txBody>
      </p:sp>
      <p:pic>
        <p:nvPicPr>
          <p:cNvPr id="275" name="Google Shape;275;p43"/>
          <p:cNvPicPr preferRelativeResize="0"/>
          <p:nvPr/>
        </p:nvPicPr>
        <p:blipFill>
          <a:blip r:embed="rId3">
            <a:alphaModFix/>
          </a:blip>
          <a:stretch>
            <a:fillRect/>
          </a:stretch>
        </p:blipFill>
        <p:spPr>
          <a:xfrm>
            <a:off x="261950" y="74700"/>
            <a:ext cx="8584400" cy="2730451"/>
          </a:xfrm>
          <a:prstGeom prst="rect">
            <a:avLst/>
          </a:prstGeom>
          <a:noFill/>
          <a:ln>
            <a:noFill/>
          </a:ln>
        </p:spPr>
      </p:pic>
      <p:pic>
        <p:nvPicPr>
          <p:cNvPr id="276" name="Google Shape;276;p43"/>
          <p:cNvPicPr preferRelativeResize="0"/>
          <p:nvPr/>
        </p:nvPicPr>
        <p:blipFill>
          <a:blip r:embed="rId4">
            <a:alphaModFix/>
          </a:blip>
          <a:stretch>
            <a:fillRect/>
          </a:stretch>
        </p:blipFill>
        <p:spPr>
          <a:xfrm>
            <a:off x="4798225" y="3881450"/>
            <a:ext cx="4498200" cy="10549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44"/>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4500">
                <a:solidFill>
                  <a:srgbClr val="000000"/>
                </a:solidFill>
                <a:latin typeface="Arial"/>
                <a:ea typeface="Arial"/>
                <a:cs typeface="Arial"/>
                <a:sym typeface="Arial"/>
              </a:rPr>
              <a:t>DLL’s compared to SLL’s</a:t>
            </a:r>
            <a:endParaRPr/>
          </a:p>
        </p:txBody>
      </p:sp>
      <p:sp>
        <p:nvSpPr>
          <p:cNvPr id="282" name="Google Shape;282;p44"/>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p>
            <a:pPr indent="0" lvl="0" marL="0" rtl="0" algn="l">
              <a:spcBef>
                <a:spcPts val="700"/>
              </a:spcBef>
              <a:spcAft>
                <a:spcPts val="0"/>
              </a:spcAft>
              <a:buNone/>
            </a:pPr>
            <a:r>
              <a:rPr lang="en" sz="1800">
                <a:solidFill>
                  <a:srgbClr val="0AD0D9"/>
                </a:solidFill>
                <a:latin typeface="Arial"/>
                <a:ea typeface="Arial"/>
                <a:cs typeface="Arial"/>
                <a:sym typeface="Arial"/>
              </a:rPr>
              <a:t></a:t>
            </a:r>
            <a:r>
              <a:rPr lang="en" sz="1800">
                <a:solidFill>
                  <a:srgbClr val="000000"/>
                </a:solidFill>
                <a:latin typeface="Arial"/>
                <a:ea typeface="Arial"/>
                <a:cs typeface="Arial"/>
                <a:sym typeface="Arial"/>
              </a:rPr>
              <a:t>Advantages:</a:t>
            </a:r>
            <a:endParaRPr sz="1800">
              <a:solidFill>
                <a:srgbClr val="000000"/>
              </a:solidFill>
              <a:latin typeface="Arial"/>
              <a:ea typeface="Arial"/>
              <a:cs typeface="Arial"/>
              <a:sym typeface="Arial"/>
            </a:endParaRPr>
          </a:p>
          <a:p>
            <a:pPr indent="0" lvl="0" marL="0" rtl="0" algn="l">
              <a:spcBef>
                <a:spcPts val="0"/>
              </a:spcBef>
              <a:spcAft>
                <a:spcPts val="0"/>
              </a:spcAft>
              <a:buNone/>
            </a:pPr>
            <a:r>
              <a:rPr lang="en" sz="1800">
                <a:solidFill>
                  <a:srgbClr val="0E6EC5"/>
                </a:solidFill>
                <a:latin typeface="Arial"/>
                <a:ea typeface="Arial"/>
                <a:cs typeface="Arial"/>
                <a:sym typeface="Arial"/>
              </a:rPr>
              <a:t></a:t>
            </a:r>
            <a:r>
              <a:rPr lang="en" sz="1800">
                <a:solidFill>
                  <a:srgbClr val="0A5294"/>
                </a:solidFill>
                <a:latin typeface="Arial"/>
                <a:ea typeface="Arial"/>
                <a:cs typeface="Arial"/>
                <a:sym typeface="Arial"/>
              </a:rPr>
              <a:t>Can be traversed in either  direction (may be  essential for some  programs)</a:t>
            </a:r>
            <a:endParaRPr sz="1800">
              <a:solidFill>
                <a:srgbClr val="0A5294"/>
              </a:solidFill>
              <a:latin typeface="Arial"/>
              <a:ea typeface="Arial"/>
              <a:cs typeface="Arial"/>
              <a:sym typeface="Arial"/>
            </a:endParaRPr>
          </a:p>
          <a:p>
            <a:pPr indent="0" lvl="0" marL="0" rtl="0" algn="l">
              <a:spcBef>
                <a:spcPts val="0"/>
              </a:spcBef>
              <a:spcAft>
                <a:spcPts val="0"/>
              </a:spcAft>
              <a:buNone/>
            </a:pPr>
            <a:r>
              <a:rPr lang="en" sz="1800">
                <a:solidFill>
                  <a:srgbClr val="0E6EC5"/>
                </a:solidFill>
                <a:latin typeface="Arial"/>
                <a:ea typeface="Arial"/>
                <a:cs typeface="Arial"/>
                <a:sym typeface="Arial"/>
              </a:rPr>
              <a:t></a:t>
            </a:r>
            <a:r>
              <a:rPr lang="en" sz="1800">
                <a:solidFill>
                  <a:srgbClr val="0A5294"/>
                </a:solidFill>
                <a:latin typeface="Arial"/>
                <a:ea typeface="Arial"/>
                <a:cs typeface="Arial"/>
                <a:sym typeface="Arial"/>
              </a:rPr>
              <a:t>Some operations, such as  deletion and inserting  before a node, become  easier</a:t>
            </a:r>
            <a:endParaRPr sz="1800">
              <a:solidFill>
                <a:srgbClr val="0A5294"/>
              </a:solidFill>
              <a:latin typeface="Arial"/>
              <a:ea typeface="Arial"/>
              <a:cs typeface="Arial"/>
              <a:sym typeface="Arial"/>
            </a:endParaRPr>
          </a:p>
          <a:p>
            <a:pPr indent="0" lvl="0" marL="0" rtl="0" algn="l">
              <a:spcBef>
                <a:spcPts val="0"/>
              </a:spcBef>
              <a:spcAft>
                <a:spcPts val="1600"/>
              </a:spcAft>
              <a:buNone/>
            </a:pPr>
            <a:r>
              <a:t/>
            </a:r>
            <a:endParaRPr sz="1800"/>
          </a:p>
        </p:txBody>
      </p:sp>
      <p:sp>
        <p:nvSpPr>
          <p:cNvPr id="283" name="Google Shape;283;p44"/>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p>
            <a:pPr indent="0" lvl="0" marL="0" rtl="0" algn="l">
              <a:spcBef>
                <a:spcPts val="700"/>
              </a:spcBef>
              <a:spcAft>
                <a:spcPts val="0"/>
              </a:spcAft>
              <a:buNone/>
            </a:pPr>
            <a:r>
              <a:rPr lang="en" sz="1800">
                <a:solidFill>
                  <a:srgbClr val="0AD0D9"/>
                </a:solidFill>
                <a:latin typeface="Arial"/>
                <a:ea typeface="Arial"/>
                <a:cs typeface="Arial"/>
                <a:sym typeface="Arial"/>
              </a:rPr>
              <a:t></a:t>
            </a:r>
            <a:r>
              <a:rPr lang="en" sz="1800">
                <a:solidFill>
                  <a:srgbClr val="434343"/>
                </a:solidFill>
                <a:latin typeface="Arial"/>
                <a:ea typeface="Arial"/>
                <a:cs typeface="Arial"/>
                <a:sym typeface="Arial"/>
              </a:rPr>
              <a:t>Disadvantages</a:t>
            </a:r>
            <a:r>
              <a:rPr lang="en" sz="1800">
                <a:solidFill>
                  <a:srgbClr val="FF0000"/>
                </a:solidFill>
                <a:latin typeface="Arial"/>
                <a:ea typeface="Arial"/>
                <a:cs typeface="Arial"/>
                <a:sym typeface="Arial"/>
              </a:rPr>
              <a:t>:</a:t>
            </a:r>
            <a:endParaRPr sz="1800">
              <a:solidFill>
                <a:srgbClr val="FF0000"/>
              </a:solidFill>
              <a:latin typeface="Arial"/>
              <a:ea typeface="Arial"/>
              <a:cs typeface="Arial"/>
              <a:sym typeface="Arial"/>
            </a:endParaRPr>
          </a:p>
          <a:p>
            <a:pPr indent="0" lvl="0" marL="0" rtl="0" algn="l">
              <a:spcBef>
                <a:spcPts val="600"/>
              </a:spcBef>
              <a:spcAft>
                <a:spcPts val="0"/>
              </a:spcAft>
              <a:buNone/>
            </a:pPr>
            <a:r>
              <a:rPr lang="en" sz="1800">
                <a:solidFill>
                  <a:srgbClr val="0E6EC5"/>
                </a:solidFill>
                <a:latin typeface="Arial"/>
                <a:ea typeface="Arial"/>
                <a:cs typeface="Arial"/>
                <a:sym typeface="Arial"/>
              </a:rPr>
              <a:t></a:t>
            </a:r>
            <a:r>
              <a:rPr lang="en" sz="1800">
                <a:solidFill>
                  <a:srgbClr val="0A5294"/>
                </a:solidFill>
                <a:latin typeface="Arial"/>
                <a:ea typeface="Arial"/>
                <a:cs typeface="Arial"/>
                <a:sym typeface="Arial"/>
              </a:rPr>
              <a:t>Requires more space</a:t>
            </a:r>
            <a:endParaRPr sz="1800">
              <a:solidFill>
                <a:srgbClr val="0A5294"/>
              </a:solidFill>
              <a:latin typeface="Arial"/>
              <a:ea typeface="Arial"/>
              <a:cs typeface="Arial"/>
              <a:sym typeface="Arial"/>
            </a:endParaRPr>
          </a:p>
          <a:p>
            <a:pPr indent="0" lvl="0" marL="0" rtl="0" algn="l">
              <a:spcBef>
                <a:spcPts val="0"/>
              </a:spcBef>
              <a:spcAft>
                <a:spcPts val="0"/>
              </a:spcAft>
              <a:buNone/>
            </a:pPr>
            <a:r>
              <a:rPr lang="en" sz="1800">
                <a:solidFill>
                  <a:srgbClr val="0E6EC5"/>
                </a:solidFill>
                <a:latin typeface="Arial"/>
                <a:ea typeface="Arial"/>
                <a:cs typeface="Arial"/>
                <a:sym typeface="Arial"/>
              </a:rPr>
              <a:t></a:t>
            </a:r>
            <a:r>
              <a:rPr lang="en" sz="1800">
                <a:solidFill>
                  <a:srgbClr val="0A5294"/>
                </a:solidFill>
                <a:latin typeface="Arial"/>
                <a:ea typeface="Arial"/>
                <a:cs typeface="Arial"/>
                <a:sym typeface="Arial"/>
              </a:rPr>
              <a:t>List manipulations are  slower (because more  links must be changed)</a:t>
            </a:r>
            <a:endParaRPr sz="1800">
              <a:solidFill>
                <a:srgbClr val="0A5294"/>
              </a:solidFill>
              <a:latin typeface="Arial"/>
              <a:ea typeface="Arial"/>
              <a:cs typeface="Arial"/>
              <a:sym typeface="Arial"/>
            </a:endParaRPr>
          </a:p>
          <a:p>
            <a:pPr indent="0" lvl="0" marL="0" rtl="0" algn="just">
              <a:spcBef>
                <a:spcPts val="600"/>
              </a:spcBef>
              <a:spcAft>
                <a:spcPts val="0"/>
              </a:spcAft>
              <a:buNone/>
            </a:pPr>
            <a:r>
              <a:rPr lang="en" sz="1800">
                <a:solidFill>
                  <a:srgbClr val="0E6EC5"/>
                </a:solidFill>
                <a:latin typeface="Arial"/>
                <a:ea typeface="Arial"/>
                <a:cs typeface="Arial"/>
                <a:sym typeface="Arial"/>
              </a:rPr>
              <a:t></a:t>
            </a:r>
            <a:r>
              <a:rPr lang="en" sz="1800">
                <a:solidFill>
                  <a:srgbClr val="0A5294"/>
                </a:solidFill>
                <a:latin typeface="Arial"/>
                <a:ea typeface="Arial"/>
                <a:cs typeface="Arial"/>
                <a:sym typeface="Arial"/>
              </a:rPr>
              <a:t>Greater chance of having  bugs (because more links  must be manipulated)</a:t>
            </a:r>
            <a:endParaRPr sz="1800">
              <a:solidFill>
                <a:srgbClr val="0A5294"/>
              </a:solidFill>
              <a:latin typeface="Arial"/>
              <a:ea typeface="Arial"/>
              <a:cs typeface="Arial"/>
              <a:sym typeface="Arial"/>
            </a:endParaRPr>
          </a:p>
          <a:p>
            <a:pPr indent="0" lvl="0" marL="0" rtl="0" algn="l">
              <a:spcBef>
                <a:spcPts val="0"/>
              </a:spcBef>
              <a:spcAft>
                <a:spcPts val="1600"/>
              </a:spcAft>
              <a:buNone/>
            </a:pPr>
            <a:r>
              <a:t/>
            </a:r>
            <a:endParaRPr sz="18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4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400">
                <a:solidFill>
                  <a:srgbClr val="000000"/>
                </a:solidFill>
                <a:latin typeface="Arial"/>
                <a:ea typeface="Arial"/>
                <a:cs typeface="Arial"/>
                <a:sym typeface="Arial"/>
              </a:rPr>
              <a:t>APPLICATIONS  OF  LINKED  LIST</a:t>
            </a:r>
            <a:endParaRPr sz="2400"/>
          </a:p>
        </p:txBody>
      </p:sp>
      <p:sp>
        <p:nvSpPr>
          <p:cNvPr id="289" name="Google Shape;289;p4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00"/>
                </a:solidFill>
                <a:latin typeface="Arial"/>
                <a:ea typeface="Arial"/>
                <a:cs typeface="Arial"/>
                <a:sym typeface="Arial"/>
              </a:rPr>
              <a:t>1.Applications that have an MRU list (a linked list of file  names)</a:t>
            </a:r>
            <a:endParaRPr sz="1800">
              <a:solidFill>
                <a:srgbClr val="0A5294"/>
              </a:solidFill>
              <a:latin typeface="Arial"/>
              <a:ea typeface="Arial"/>
              <a:cs typeface="Arial"/>
              <a:sym typeface="Arial"/>
            </a:endParaRPr>
          </a:p>
          <a:p>
            <a:pPr indent="0" lvl="0" marL="0" rtl="0" algn="l">
              <a:spcBef>
                <a:spcPts val="0"/>
              </a:spcBef>
              <a:spcAft>
                <a:spcPts val="0"/>
              </a:spcAft>
              <a:buNone/>
            </a:pPr>
            <a:r>
              <a:rPr lang="en" sz="1800">
                <a:solidFill>
                  <a:srgbClr val="000000"/>
                </a:solidFill>
                <a:latin typeface="Arial"/>
                <a:ea typeface="Arial"/>
                <a:cs typeface="Arial"/>
                <a:sym typeface="Arial"/>
              </a:rPr>
              <a:t>2.The cache in your browser that allows you to hit the BACK  button (a linked list of URLs)</a:t>
            </a:r>
            <a:endParaRPr sz="1800">
              <a:solidFill>
                <a:srgbClr val="0A5294"/>
              </a:solidFill>
              <a:latin typeface="Arial"/>
              <a:ea typeface="Arial"/>
              <a:cs typeface="Arial"/>
              <a:sym typeface="Arial"/>
            </a:endParaRPr>
          </a:p>
          <a:p>
            <a:pPr indent="0" lvl="0" marL="0" rtl="0" algn="l">
              <a:spcBef>
                <a:spcPts val="0"/>
              </a:spcBef>
              <a:spcAft>
                <a:spcPts val="0"/>
              </a:spcAft>
              <a:buNone/>
            </a:pPr>
            <a:r>
              <a:rPr lang="en" sz="1800">
                <a:solidFill>
                  <a:srgbClr val="000000"/>
                </a:solidFill>
                <a:latin typeface="Arial"/>
                <a:ea typeface="Arial"/>
                <a:cs typeface="Arial"/>
                <a:sym typeface="Arial"/>
              </a:rPr>
              <a:t>3.Undo functionality in Photoshop or Word (a linked list of  state)</a:t>
            </a:r>
            <a:endParaRPr sz="1800">
              <a:solidFill>
                <a:srgbClr val="0A5294"/>
              </a:solidFill>
              <a:latin typeface="Arial"/>
              <a:ea typeface="Arial"/>
              <a:cs typeface="Arial"/>
              <a:sym typeface="Arial"/>
            </a:endParaRPr>
          </a:p>
          <a:p>
            <a:pPr indent="0" lvl="0" marL="0" rtl="0" algn="l">
              <a:spcBef>
                <a:spcPts val="0"/>
              </a:spcBef>
              <a:spcAft>
                <a:spcPts val="0"/>
              </a:spcAft>
              <a:buNone/>
            </a:pPr>
            <a:r>
              <a:rPr lang="en" sz="1800">
                <a:solidFill>
                  <a:srgbClr val="000000"/>
                </a:solidFill>
                <a:latin typeface="Arial"/>
                <a:ea typeface="Arial"/>
                <a:cs typeface="Arial"/>
                <a:sym typeface="Arial"/>
              </a:rPr>
              <a:t>4.A stack, hash table, and binary tree can be implemented  using a doubly linked list.</a:t>
            </a:r>
            <a:endParaRPr sz="1800">
              <a:solidFill>
                <a:srgbClr val="000000"/>
              </a:solidFill>
              <a:latin typeface="Arial"/>
              <a:ea typeface="Arial"/>
              <a:cs typeface="Arial"/>
              <a:sym typeface="Arial"/>
            </a:endParaRPr>
          </a:p>
          <a:p>
            <a:pPr indent="0" lvl="0" marL="0" rtl="0" algn="l">
              <a:spcBef>
                <a:spcPts val="0"/>
              </a:spcBef>
              <a:spcAft>
                <a:spcPts val="1600"/>
              </a:spcAft>
              <a:buNone/>
            </a:pPr>
            <a:r>
              <a:t/>
            </a:r>
            <a:endParaRPr sz="18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4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Here’s a </a:t>
            </a:r>
            <a:r>
              <a:rPr lang="en"/>
              <a:t>question</a:t>
            </a:r>
            <a:r>
              <a:rPr lang="en"/>
              <a:t> for all:-</a:t>
            </a:r>
            <a:endParaRPr/>
          </a:p>
        </p:txBody>
      </p:sp>
      <p:sp>
        <p:nvSpPr>
          <p:cNvPr id="295" name="Google Shape;295;p4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t>How will we detect a loop in Single Linked List?</a:t>
            </a:r>
            <a:endParaRPr sz="2400"/>
          </a:p>
        </p:txBody>
      </p:sp>
      <p:pic>
        <p:nvPicPr>
          <p:cNvPr id="296" name="Google Shape;296;p46"/>
          <p:cNvPicPr preferRelativeResize="0"/>
          <p:nvPr/>
        </p:nvPicPr>
        <p:blipFill>
          <a:blip r:embed="rId3">
            <a:alphaModFix/>
          </a:blip>
          <a:stretch>
            <a:fillRect/>
          </a:stretch>
        </p:blipFill>
        <p:spPr>
          <a:xfrm>
            <a:off x="1603088" y="2622250"/>
            <a:ext cx="4314825" cy="23812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47"/>
          <p:cNvSpPr txBox="1"/>
          <p:nvPr/>
        </p:nvSpPr>
        <p:spPr>
          <a:xfrm>
            <a:off x="59525" y="83350"/>
            <a:ext cx="9001200" cy="64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Lato"/>
                <a:ea typeface="Lato"/>
                <a:cs typeface="Lato"/>
                <a:sym typeface="Lato"/>
              </a:rPr>
              <a:t>#include &lt;bits/stdc++.h&gt; </a:t>
            </a:r>
            <a:endParaRPr sz="1800">
              <a:latin typeface="Lato"/>
              <a:ea typeface="Lato"/>
              <a:cs typeface="Lato"/>
              <a:sym typeface="Lato"/>
            </a:endParaRPr>
          </a:p>
          <a:p>
            <a:pPr indent="0" lvl="0" marL="0" rtl="0" algn="l">
              <a:spcBef>
                <a:spcPts val="0"/>
              </a:spcBef>
              <a:spcAft>
                <a:spcPts val="0"/>
              </a:spcAft>
              <a:buNone/>
            </a:pPr>
            <a:r>
              <a:rPr lang="en" sz="1800">
                <a:latin typeface="Lato"/>
                <a:ea typeface="Lato"/>
                <a:cs typeface="Lato"/>
                <a:sym typeface="Lato"/>
              </a:rPr>
              <a:t>using namespace std; </a:t>
            </a:r>
            <a:endParaRPr sz="1800">
              <a:latin typeface="Lato"/>
              <a:ea typeface="Lato"/>
              <a:cs typeface="Lato"/>
              <a:sym typeface="Lato"/>
            </a:endParaRPr>
          </a:p>
          <a:p>
            <a:pPr indent="0" lvl="0" marL="0" rtl="0" algn="l">
              <a:spcBef>
                <a:spcPts val="0"/>
              </a:spcBef>
              <a:spcAft>
                <a:spcPts val="0"/>
              </a:spcAft>
              <a:buNone/>
            </a:pPr>
            <a:r>
              <a:rPr lang="en" sz="1800">
                <a:latin typeface="Lato"/>
                <a:ea typeface="Lato"/>
                <a:cs typeface="Lato"/>
                <a:sym typeface="Lato"/>
              </a:rPr>
              <a:t>class Node { </a:t>
            </a:r>
            <a:endParaRPr sz="1800">
              <a:latin typeface="Lato"/>
              <a:ea typeface="Lato"/>
              <a:cs typeface="Lato"/>
              <a:sym typeface="Lato"/>
            </a:endParaRPr>
          </a:p>
          <a:p>
            <a:pPr indent="0" lvl="0" marL="0" rtl="0" algn="l">
              <a:spcBef>
                <a:spcPts val="0"/>
              </a:spcBef>
              <a:spcAft>
                <a:spcPts val="0"/>
              </a:spcAft>
              <a:buNone/>
            </a:pPr>
            <a:r>
              <a:rPr lang="en" sz="1800">
                <a:latin typeface="Lato"/>
                <a:ea typeface="Lato"/>
                <a:cs typeface="Lato"/>
                <a:sym typeface="Lato"/>
              </a:rPr>
              <a:t>public: </a:t>
            </a:r>
            <a:endParaRPr sz="1800">
              <a:latin typeface="Lato"/>
              <a:ea typeface="Lato"/>
              <a:cs typeface="Lato"/>
              <a:sym typeface="Lato"/>
            </a:endParaRPr>
          </a:p>
          <a:p>
            <a:pPr indent="0" lvl="0" marL="0" rtl="0" algn="l">
              <a:spcBef>
                <a:spcPts val="0"/>
              </a:spcBef>
              <a:spcAft>
                <a:spcPts val="0"/>
              </a:spcAft>
              <a:buNone/>
            </a:pPr>
            <a:r>
              <a:rPr lang="en" sz="1800">
                <a:latin typeface="Lato"/>
                <a:ea typeface="Lato"/>
                <a:cs typeface="Lato"/>
                <a:sym typeface="Lato"/>
              </a:rPr>
              <a:t>	int data; </a:t>
            </a:r>
            <a:endParaRPr sz="1800">
              <a:latin typeface="Lato"/>
              <a:ea typeface="Lato"/>
              <a:cs typeface="Lato"/>
              <a:sym typeface="Lato"/>
            </a:endParaRPr>
          </a:p>
          <a:p>
            <a:pPr indent="0" lvl="0" marL="0" rtl="0" algn="l">
              <a:spcBef>
                <a:spcPts val="0"/>
              </a:spcBef>
              <a:spcAft>
                <a:spcPts val="0"/>
              </a:spcAft>
              <a:buNone/>
            </a:pPr>
            <a:r>
              <a:rPr lang="en" sz="1800">
                <a:latin typeface="Lato"/>
                <a:ea typeface="Lato"/>
                <a:cs typeface="Lato"/>
                <a:sym typeface="Lato"/>
              </a:rPr>
              <a:t>	Node* next; </a:t>
            </a:r>
            <a:endParaRPr sz="1800">
              <a:latin typeface="Lato"/>
              <a:ea typeface="Lato"/>
              <a:cs typeface="Lato"/>
              <a:sym typeface="Lato"/>
            </a:endParaRPr>
          </a:p>
          <a:p>
            <a:pPr indent="0" lvl="0" marL="0" rtl="0" algn="l">
              <a:spcBef>
                <a:spcPts val="0"/>
              </a:spcBef>
              <a:spcAft>
                <a:spcPts val="0"/>
              </a:spcAft>
              <a:buNone/>
            </a:pPr>
            <a:r>
              <a:rPr lang="en" sz="1800">
                <a:latin typeface="Lato"/>
                <a:ea typeface="Lato"/>
                <a:cs typeface="Lato"/>
                <a:sym typeface="Lato"/>
              </a:rPr>
              <a:t>}; </a:t>
            </a:r>
            <a:endParaRPr sz="1800">
              <a:latin typeface="Lato"/>
              <a:ea typeface="Lato"/>
              <a:cs typeface="Lato"/>
              <a:sym typeface="Lato"/>
            </a:endParaRPr>
          </a:p>
          <a:p>
            <a:pPr indent="0" lvl="0" marL="0" rtl="0" algn="l">
              <a:spcBef>
                <a:spcPts val="0"/>
              </a:spcBef>
              <a:spcAft>
                <a:spcPts val="0"/>
              </a:spcAft>
              <a:buNone/>
            </a:pPr>
            <a:r>
              <a:t/>
            </a:r>
            <a:endParaRPr sz="1800">
              <a:latin typeface="Lato"/>
              <a:ea typeface="Lato"/>
              <a:cs typeface="Lato"/>
              <a:sym typeface="Lato"/>
            </a:endParaRPr>
          </a:p>
          <a:p>
            <a:pPr indent="0" lvl="0" marL="0" rtl="0" algn="l">
              <a:spcBef>
                <a:spcPts val="0"/>
              </a:spcBef>
              <a:spcAft>
                <a:spcPts val="0"/>
              </a:spcAft>
              <a:buNone/>
            </a:pPr>
            <a:r>
              <a:rPr lang="en" sz="1800">
                <a:latin typeface="Lato"/>
                <a:ea typeface="Lato"/>
                <a:cs typeface="Lato"/>
                <a:sym typeface="Lato"/>
              </a:rPr>
              <a:t>void push(Node** head_ref, int new_data) </a:t>
            </a:r>
            <a:endParaRPr sz="1800">
              <a:latin typeface="Lato"/>
              <a:ea typeface="Lato"/>
              <a:cs typeface="Lato"/>
              <a:sym typeface="Lato"/>
            </a:endParaRPr>
          </a:p>
          <a:p>
            <a:pPr indent="0" lvl="0" marL="0" rtl="0" algn="l">
              <a:spcBef>
                <a:spcPts val="0"/>
              </a:spcBef>
              <a:spcAft>
                <a:spcPts val="0"/>
              </a:spcAft>
              <a:buNone/>
            </a:pPr>
            <a:r>
              <a:rPr lang="en" sz="1800">
                <a:latin typeface="Lato"/>
                <a:ea typeface="Lato"/>
                <a:cs typeface="Lato"/>
                <a:sym typeface="Lato"/>
              </a:rPr>
              <a:t>{ </a:t>
            </a:r>
            <a:endParaRPr sz="1800">
              <a:latin typeface="Lato"/>
              <a:ea typeface="Lato"/>
              <a:cs typeface="Lato"/>
              <a:sym typeface="Lato"/>
            </a:endParaRPr>
          </a:p>
          <a:p>
            <a:pPr indent="0" lvl="0" marL="0" rtl="0" algn="l">
              <a:spcBef>
                <a:spcPts val="0"/>
              </a:spcBef>
              <a:spcAft>
                <a:spcPts val="0"/>
              </a:spcAft>
              <a:buNone/>
            </a:pPr>
            <a:r>
              <a:rPr lang="en" sz="1800">
                <a:latin typeface="Lato"/>
                <a:ea typeface="Lato"/>
                <a:cs typeface="Lato"/>
                <a:sym typeface="Lato"/>
              </a:rPr>
              <a:t>	Node* new_node = new Node(); </a:t>
            </a:r>
            <a:endParaRPr sz="1800">
              <a:latin typeface="Lato"/>
              <a:ea typeface="Lato"/>
              <a:cs typeface="Lato"/>
              <a:sym typeface="Lato"/>
            </a:endParaRPr>
          </a:p>
          <a:p>
            <a:pPr indent="0" lvl="0" marL="0" rtl="0" algn="l">
              <a:spcBef>
                <a:spcPts val="0"/>
              </a:spcBef>
              <a:spcAft>
                <a:spcPts val="0"/>
              </a:spcAft>
              <a:buNone/>
            </a:pPr>
            <a:r>
              <a:rPr lang="en" sz="1800">
                <a:latin typeface="Lato"/>
                <a:ea typeface="Lato"/>
                <a:cs typeface="Lato"/>
                <a:sym typeface="Lato"/>
              </a:rPr>
              <a:t>	new_node-&gt;data = new_data; </a:t>
            </a:r>
            <a:endParaRPr sz="1800">
              <a:latin typeface="Lato"/>
              <a:ea typeface="Lato"/>
              <a:cs typeface="Lato"/>
              <a:sym typeface="Lato"/>
            </a:endParaRPr>
          </a:p>
          <a:p>
            <a:pPr indent="0" lvl="0" marL="0" rtl="0" algn="l">
              <a:spcBef>
                <a:spcPts val="0"/>
              </a:spcBef>
              <a:spcAft>
                <a:spcPts val="0"/>
              </a:spcAft>
              <a:buNone/>
            </a:pPr>
            <a:r>
              <a:rPr lang="en" sz="1800">
                <a:latin typeface="Lato"/>
                <a:ea typeface="Lato"/>
                <a:cs typeface="Lato"/>
                <a:sym typeface="Lato"/>
              </a:rPr>
              <a:t>	new_node-&gt;next = (*head_ref); </a:t>
            </a:r>
            <a:endParaRPr sz="1800">
              <a:latin typeface="Lato"/>
              <a:ea typeface="Lato"/>
              <a:cs typeface="Lato"/>
              <a:sym typeface="Lato"/>
            </a:endParaRPr>
          </a:p>
          <a:p>
            <a:pPr indent="0" lvl="0" marL="0" rtl="0" algn="l">
              <a:spcBef>
                <a:spcPts val="0"/>
              </a:spcBef>
              <a:spcAft>
                <a:spcPts val="0"/>
              </a:spcAft>
              <a:buNone/>
            </a:pPr>
            <a:r>
              <a:rPr lang="en" sz="1800">
                <a:latin typeface="Lato"/>
                <a:ea typeface="Lato"/>
                <a:cs typeface="Lato"/>
                <a:sym typeface="Lato"/>
              </a:rPr>
              <a:t>	(*head_ref) = new_node; </a:t>
            </a:r>
            <a:endParaRPr sz="1800">
              <a:latin typeface="Lato"/>
              <a:ea typeface="Lato"/>
              <a:cs typeface="Lato"/>
              <a:sym typeface="Lato"/>
            </a:endParaRPr>
          </a:p>
          <a:p>
            <a:pPr indent="0" lvl="0" marL="0" rtl="0" algn="l">
              <a:spcBef>
                <a:spcPts val="0"/>
              </a:spcBef>
              <a:spcAft>
                <a:spcPts val="0"/>
              </a:spcAft>
              <a:buNone/>
            </a:pPr>
            <a:r>
              <a:rPr lang="en" sz="1800">
                <a:latin typeface="Lato"/>
                <a:ea typeface="Lato"/>
                <a:cs typeface="Lato"/>
                <a:sym typeface="Lato"/>
              </a:rPr>
              <a:t>} </a:t>
            </a:r>
            <a:endParaRPr sz="1800">
              <a:latin typeface="Lato"/>
              <a:ea typeface="Lato"/>
              <a:cs typeface="Lato"/>
              <a:sym typeface="Lato"/>
            </a:endParaRPr>
          </a:p>
          <a:p>
            <a:pPr indent="0" lvl="0" marL="0" rtl="0" algn="l">
              <a:spcBef>
                <a:spcPts val="0"/>
              </a:spcBef>
              <a:spcAft>
                <a:spcPts val="0"/>
              </a:spcAft>
              <a:buNone/>
            </a:pPr>
            <a:r>
              <a:t/>
            </a:r>
            <a:endParaRPr sz="1800">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48"/>
          <p:cNvSpPr txBox="1"/>
          <p:nvPr/>
        </p:nvSpPr>
        <p:spPr>
          <a:xfrm>
            <a:off x="59525" y="95250"/>
            <a:ext cx="9001200" cy="491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Lato"/>
                <a:ea typeface="Lato"/>
                <a:cs typeface="Lato"/>
                <a:sym typeface="Lato"/>
              </a:rPr>
              <a:t>int detectloop(Node* list) </a:t>
            </a:r>
            <a:endParaRPr sz="1000">
              <a:latin typeface="Lato"/>
              <a:ea typeface="Lato"/>
              <a:cs typeface="Lato"/>
              <a:sym typeface="Lato"/>
            </a:endParaRPr>
          </a:p>
          <a:p>
            <a:pPr indent="0" lvl="0" marL="0" rtl="0" algn="l">
              <a:spcBef>
                <a:spcPts val="0"/>
              </a:spcBef>
              <a:spcAft>
                <a:spcPts val="0"/>
              </a:spcAft>
              <a:buNone/>
            </a:pPr>
            <a:r>
              <a:rPr lang="en" sz="1000">
                <a:latin typeface="Lato"/>
                <a:ea typeface="Lato"/>
                <a:cs typeface="Lato"/>
                <a:sym typeface="Lato"/>
              </a:rPr>
              <a:t>{ </a:t>
            </a:r>
            <a:endParaRPr sz="1000">
              <a:latin typeface="Lato"/>
              <a:ea typeface="Lato"/>
              <a:cs typeface="Lato"/>
              <a:sym typeface="Lato"/>
            </a:endParaRPr>
          </a:p>
          <a:p>
            <a:pPr indent="0" lvl="0" marL="0" rtl="0" algn="l">
              <a:spcBef>
                <a:spcPts val="0"/>
              </a:spcBef>
              <a:spcAft>
                <a:spcPts val="0"/>
              </a:spcAft>
              <a:buNone/>
            </a:pPr>
            <a:r>
              <a:rPr lang="en" sz="1000">
                <a:latin typeface="Lato"/>
                <a:ea typeface="Lato"/>
                <a:cs typeface="Lato"/>
                <a:sym typeface="Lato"/>
              </a:rPr>
              <a:t>	Node *slow_p = list, *fast_p = list; </a:t>
            </a:r>
            <a:endParaRPr sz="1000">
              <a:latin typeface="Lato"/>
              <a:ea typeface="Lato"/>
              <a:cs typeface="Lato"/>
              <a:sym typeface="Lato"/>
            </a:endParaRPr>
          </a:p>
          <a:p>
            <a:pPr indent="0" lvl="0" marL="0" rtl="0" algn="l">
              <a:spcBef>
                <a:spcPts val="0"/>
              </a:spcBef>
              <a:spcAft>
                <a:spcPts val="0"/>
              </a:spcAft>
              <a:buNone/>
            </a:pPr>
            <a:r>
              <a:t/>
            </a:r>
            <a:endParaRPr sz="1000">
              <a:latin typeface="Lato"/>
              <a:ea typeface="Lato"/>
              <a:cs typeface="Lato"/>
              <a:sym typeface="Lato"/>
            </a:endParaRPr>
          </a:p>
          <a:p>
            <a:pPr indent="0" lvl="0" marL="0" rtl="0" algn="l">
              <a:spcBef>
                <a:spcPts val="0"/>
              </a:spcBef>
              <a:spcAft>
                <a:spcPts val="0"/>
              </a:spcAft>
              <a:buNone/>
            </a:pPr>
            <a:r>
              <a:rPr lang="en" sz="1000">
                <a:latin typeface="Lato"/>
                <a:ea typeface="Lato"/>
                <a:cs typeface="Lato"/>
                <a:sym typeface="Lato"/>
              </a:rPr>
              <a:t>	while (slow_p &amp;&amp; fast_p &amp;&amp; fast_p-&gt;next) { </a:t>
            </a:r>
            <a:endParaRPr sz="1000">
              <a:latin typeface="Lato"/>
              <a:ea typeface="Lato"/>
              <a:cs typeface="Lato"/>
              <a:sym typeface="Lato"/>
            </a:endParaRPr>
          </a:p>
          <a:p>
            <a:pPr indent="0" lvl="0" marL="0" rtl="0" algn="l">
              <a:spcBef>
                <a:spcPts val="0"/>
              </a:spcBef>
              <a:spcAft>
                <a:spcPts val="0"/>
              </a:spcAft>
              <a:buNone/>
            </a:pPr>
            <a:r>
              <a:rPr lang="en" sz="1000">
                <a:latin typeface="Lato"/>
                <a:ea typeface="Lato"/>
                <a:cs typeface="Lato"/>
                <a:sym typeface="Lato"/>
              </a:rPr>
              <a:t>		slow_p = slow_p-&gt;next; </a:t>
            </a:r>
            <a:endParaRPr sz="1000">
              <a:latin typeface="Lato"/>
              <a:ea typeface="Lato"/>
              <a:cs typeface="Lato"/>
              <a:sym typeface="Lato"/>
            </a:endParaRPr>
          </a:p>
          <a:p>
            <a:pPr indent="0" lvl="0" marL="0" rtl="0" algn="l">
              <a:spcBef>
                <a:spcPts val="0"/>
              </a:spcBef>
              <a:spcAft>
                <a:spcPts val="0"/>
              </a:spcAft>
              <a:buNone/>
            </a:pPr>
            <a:r>
              <a:rPr lang="en" sz="1000">
                <a:latin typeface="Lato"/>
                <a:ea typeface="Lato"/>
                <a:cs typeface="Lato"/>
                <a:sym typeface="Lato"/>
              </a:rPr>
              <a:t>		fast_p = fast_p-&gt;next-&gt;next; </a:t>
            </a:r>
            <a:endParaRPr sz="1000">
              <a:latin typeface="Lato"/>
              <a:ea typeface="Lato"/>
              <a:cs typeface="Lato"/>
              <a:sym typeface="Lato"/>
            </a:endParaRPr>
          </a:p>
          <a:p>
            <a:pPr indent="0" lvl="0" marL="0" rtl="0" algn="l">
              <a:spcBef>
                <a:spcPts val="0"/>
              </a:spcBef>
              <a:spcAft>
                <a:spcPts val="0"/>
              </a:spcAft>
              <a:buNone/>
            </a:pPr>
            <a:r>
              <a:rPr lang="en" sz="1000">
                <a:latin typeface="Lato"/>
                <a:ea typeface="Lato"/>
                <a:cs typeface="Lato"/>
                <a:sym typeface="Lato"/>
              </a:rPr>
              <a:t>		if (slow_p == fast_p) {                          </a:t>
            </a:r>
            <a:endParaRPr sz="1000">
              <a:latin typeface="Lato"/>
              <a:ea typeface="Lato"/>
              <a:cs typeface="Lato"/>
              <a:sym typeface="Lato"/>
            </a:endParaRPr>
          </a:p>
          <a:p>
            <a:pPr indent="0" lvl="0" marL="0" rtl="0" algn="l">
              <a:spcBef>
                <a:spcPts val="0"/>
              </a:spcBef>
              <a:spcAft>
                <a:spcPts val="0"/>
              </a:spcAft>
              <a:buNone/>
            </a:pPr>
            <a:r>
              <a:rPr lang="en" sz="1000">
                <a:latin typeface="Lato"/>
                <a:ea typeface="Lato"/>
                <a:cs typeface="Lato"/>
                <a:sym typeface="Lato"/>
              </a:rPr>
              <a:t>			cout &lt;&lt; "Found Loop"; </a:t>
            </a:r>
            <a:endParaRPr sz="1000">
              <a:latin typeface="Lato"/>
              <a:ea typeface="Lato"/>
              <a:cs typeface="Lato"/>
              <a:sym typeface="Lato"/>
            </a:endParaRPr>
          </a:p>
          <a:p>
            <a:pPr indent="0" lvl="0" marL="0" rtl="0" algn="l">
              <a:spcBef>
                <a:spcPts val="0"/>
              </a:spcBef>
              <a:spcAft>
                <a:spcPts val="0"/>
              </a:spcAft>
              <a:buNone/>
            </a:pPr>
            <a:r>
              <a:rPr lang="en" sz="1000">
                <a:latin typeface="Lato"/>
                <a:ea typeface="Lato"/>
                <a:cs typeface="Lato"/>
                <a:sym typeface="Lato"/>
              </a:rPr>
              <a:t>			return 1; </a:t>
            </a:r>
            <a:endParaRPr sz="1000">
              <a:latin typeface="Lato"/>
              <a:ea typeface="Lato"/>
              <a:cs typeface="Lato"/>
              <a:sym typeface="Lato"/>
            </a:endParaRPr>
          </a:p>
          <a:p>
            <a:pPr indent="0" lvl="0" marL="0" rtl="0" algn="l">
              <a:spcBef>
                <a:spcPts val="0"/>
              </a:spcBef>
              <a:spcAft>
                <a:spcPts val="0"/>
              </a:spcAft>
              <a:buNone/>
            </a:pPr>
            <a:r>
              <a:rPr lang="en" sz="1000">
                <a:latin typeface="Lato"/>
                <a:ea typeface="Lato"/>
                <a:cs typeface="Lato"/>
                <a:sym typeface="Lato"/>
              </a:rPr>
              <a:t>		} </a:t>
            </a:r>
            <a:endParaRPr sz="1000">
              <a:latin typeface="Lato"/>
              <a:ea typeface="Lato"/>
              <a:cs typeface="Lato"/>
              <a:sym typeface="Lato"/>
            </a:endParaRPr>
          </a:p>
          <a:p>
            <a:pPr indent="0" lvl="0" marL="0" rtl="0" algn="l">
              <a:spcBef>
                <a:spcPts val="0"/>
              </a:spcBef>
              <a:spcAft>
                <a:spcPts val="0"/>
              </a:spcAft>
              <a:buNone/>
            </a:pPr>
            <a:r>
              <a:rPr lang="en" sz="1000">
                <a:latin typeface="Lato"/>
                <a:ea typeface="Lato"/>
                <a:cs typeface="Lato"/>
                <a:sym typeface="Lato"/>
              </a:rPr>
              <a:t>	} </a:t>
            </a:r>
            <a:endParaRPr sz="1000">
              <a:latin typeface="Lato"/>
              <a:ea typeface="Lato"/>
              <a:cs typeface="Lato"/>
              <a:sym typeface="Lato"/>
            </a:endParaRPr>
          </a:p>
          <a:p>
            <a:pPr indent="0" lvl="0" marL="0" rtl="0" algn="l">
              <a:spcBef>
                <a:spcPts val="0"/>
              </a:spcBef>
              <a:spcAft>
                <a:spcPts val="0"/>
              </a:spcAft>
              <a:buNone/>
            </a:pPr>
            <a:r>
              <a:rPr lang="en" sz="1000">
                <a:latin typeface="Lato"/>
                <a:ea typeface="Lato"/>
                <a:cs typeface="Lato"/>
                <a:sym typeface="Lato"/>
              </a:rPr>
              <a:t>	return 0; </a:t>
            </a:r>
            <a:endParaRPr sz="1000">
              <a:latin typeface="Lato"/>
              <a:ea typeface="Lato"/>
              <a:cs typeface="Lato"/>
              <a:sym typeface="Lato"/>
            </a:endParaRPr>
          </a:p>
          <a:p>
            <a:pPr indent="0" lvl="0" marL="0" rtl="0" algn="l">
              <a:spcBef>
                <a:spcPts val="0"/>
              </a:spcBef>
              <a:spcAft>
                <a:spcPts val="0"/>
              </a:spcAft>
              <a:buNone/>
            </a:pPr>
            <a:r>
              <a:rPr lang="en" sz="1000">
                <a:latin typeface="Lato"/>
                <a:ea typeface="Lato"/>
                <a:cs typeface="Lato"/>
                <a:sym typeface="Lato"/>
              </a:rPr>
              <a:t>} </a:t>
            </a:r>
            <a:endParaRPr sz="1000">
              <a:latin typeface="Lato"/>
              <a:ea typeface="Lato"/>
              <a:cs typeface="Lato"/>
              <a:sym typeface="Lato"/>
            </a:endParaRPr>
          </a:p>
          <a:p>
            <a:pPr indent="0" lvl="0" marL="0" rtl="0" algn="l">
              <a:spcBef>
                <a:spcPts val="0"/>
              </a:spcBef>
              <a:spcAft>
                <a:spcPts val="0"/>
              </a:spcAft>
              <a:buNone/>
            </a:pPr>
            <a:r>
              <a:rPr lang="en" sz="1000">
                <a:latin typeface="Lato"/>
                <a:ea typeface="Lato"/>
                <a:cs typeface="Lato"/>
                <a:sym typeface="Lato"/>
              </a:rPr>
              <a:t>int main() </a:t>
            </a:r>
            <a:endParaRPr sz="1000">
              <a:latin typeface="Lato"/>
              <a:ea typeface="Lato"/>
              <a:cs typeface="Lato"/>
              <a:sym typeface="Lato"/>
            </a:endParaRPr>
          </a:p>
          <a:p>
            <a:pPr indent="0" lvl="0" marL="0" rtl="0" algn="l">
              <a:spcBef>
                <a:spcPts val="0"/>
              </a:spcBef>
              <a:spcAft>
                <a:spcPts val="0"/>
              </a:spcAft>
              <a:buNone/>
            </a:pPr>
            <a:r>
              <a:rPr lang="en" sz="1000">
                <a:latin typeface="Lato"/>
                <a:ea typeface="Lato"/>
                <a:cs typeface="Lato"/>
                <a:sym typeface="Lato"/>
              </a:rPr>
              <a:t>{ </a:t>
            </a:r>
            <a:endParaRPr sz="1000">
              <a:latin typeface="Lato"/>
              <a:ea typeface="Lato"/>
              <a:cs typeface="Lato"/>
              <a:sym typeface="Lato"/>
            </a:endParaRPr>
          </a:p>
          <a:p>
            <a:pPr indent="0" lvl="0" marL="0" rtl="0" algn="l">
              <a:spcBef>
                <a:spcPts val="0"/>
              </a:spcBef>
              <a:spcAft>
                <a:spcPts val="0"/>
              </a:spcAft>
              <a:buNone/>
            </a:pPr>
            <a:r>
              <a:rPr lang="en" sz="1000">
                <a:latin typeface="Lato"/>
                <a:ea typeface="Lato"/>
                <a:cs typeface="Lato"/>
                <a:sym typeface="Lato"/>
              </a:rPr>
              <a:t>	/* Start with the empty list */</a:t>
            </a:r>
            <a:endParaRPr sz="1000">
              <a:latin typeface="Lato"/>
              <a:ea typeface="Lato"/>
              <a:cs typeface="Lato"/>
              <a:sym typeface="Lato"/>
            </a:endParaRPr>
          </a:p>
          <a:p>
            <a:pPr indent="0" lvl="0" marL="0" rtl="0" algn="l">
              <a:spcBef>
                <a:spcPts val="0"/>
              </a:spcBef>
              <a:spcAft>
                <a:spcPts val="0"/>
              </a:spcAft>
              <a:buNone/>
            </a:pPr>
            <a:r>
              <a:rPr lang="en" sz="1000">
                <a:latin typeface="Lato"/>
                <a:ea typeface="Lato"/>
                <a:cs typeface="Lato"/>
                <a:sym typeface="Lato"/>
              </a:rPr>
              <a:t>	Node* head = NULL; </a:t>
            </a:r>
            <a:endParaRPr sz="1000">
              <a:latin typeface="Lato"/>
              <a:ea typeface="Lato"/>
              <a:cs typeface="Lato"/>
              <a:sym typeface="Lato"/>
            </a:endParaRPr>
          </a:p>
          <a:p>
            <a:pPr indent="0" lvl="0" marL="0" rtl="0" algn="l">
              <a:spcBef>
                <a:spcPts val="0"/>
              </a:spcBef>
              <a:spcAft>
                <a:spcPts val="0"/>
              </a:spcAft>
              <a:buNone/>
            </a:pPr>
            <a:r>
              <a:t/>
            </a:r>
            <a:endParaRPr sz="1000">
              <a:latin typeface="Lato"/>
              <a:ea typeface="Lato"/>
              <a:cs typeface="Lato"/>
              <a:sym typeface="Lato"/>
            </a:endParaRPr>
          </a:p>
          <a:p>
            <a:pPr indent="0" lvl="0" marL="0" rtl="0" algn="l">
              <a:spcBef>
                <a:spcPts val="0"/>
              </a:spcBef>
              <a:spcAft>
                <a:spcPts val="0"/>
              </a:spcAft>
              <a:buNone/>
            </a:pPr>
            <a:r>
              <a:rPr lang="en" sz="1000">
                <a:latin typeface="Lato"/>
                <a:ea typeface="Lato"/>
                <a:cs typeface="Lato"/>
                <a:sym typeface="Lato"/>
              </a:rPr>
              <a:t>	push(&amp;head, 20); </a:t>
            </a:r>
            <a:endParaRPr sz="1000">
              <a:latin typeface="Lato"/>
              <a:ea typeface="Lato"/>
              <a:cs typeface="Lato"/>
              <a:sym typeface="Lato"/>
            </a:endParaRPr>
          </a:p>
          <a:p>
            <a:pPr indent="0" lvl="0" marL="0" rtl="0" algn="l">
              <a:spcBef>
                <a:spcPts val="0"/>
              </a:spcBef>
              <a:spcAft>
                <a:spcPts val="0"/>
              </a:spcAft>
              <a:buNone/>
            </a:pPr>
            <a:r>
              <a:rPr lang="en" sz="1000">
                <a:latin typeface="Lato"/>
                <a:ea typeface="Lato"/>
                <a:cs typeface="Lato"/>
                <a:sym typeface="Lato"/>
              </a:rPr>
              <a:t>	push(&amp;head, 4); </a:t>
            </a:r>
            <a:endParaRPr sz="1000">
              <a:latin typeface="Lato"/>
              <a:ea typeface="Lato"/>
              <a:cs typeface="Lato"/>
              <a:sym typeface="Lato"/>
            </a:endParaRPr>
          </a:p>
          <a:p>
            <a:pPr indent="0" lvl="0" marL="0" rtl="0" algn="l">
              <a:spcBef>
                <a:spcPts val="0"/>
              </a:spcBef>
              <a:spcAft>
                <a:spcPts val="0"/>
              </a:spcAft>
              <a:buNone/>
            </a:pPr>
            <a:r>
              <a:rPr lang="en" sz="1000">
                <a:latin typeface="Lato"/>
                <a:ea typeface="Lato"/>
                <a:cs typeface="Lato"/>
                <a:sym typeface="Lato"/>
              </a:rPr>
              <a:t>	push(&amp;head, 15); </a:t>
            </a:r>
            <a:endParaRPr sz="1000">
              <a:latin typeface="Lato"/>
              <a:ea typeface="Lato"/>
              <a:cs typeface="Lato"/>
              <a:sym typeface="Lato"/>
            </a:endParaRPr>
          </a:p>
          <a:p>
            <a:pPr indent="0" lvl="0" marL="0" rtl="0" algn="l">
              <a:spcBef>
                <a:spcPts val="0"/>
              </a:spcBef>
              <a:spcAft>
                <a:spcPts val="0"/>
              </a:spcAft>
              <a:buNone/>
            </a:pPr>
            <a:r>
              <a:rPr lang="en" sz="1000">
                <a:latin typeface="Lato"/>
                <a:ea typeface="Lato"/>
                <a:cs typeface="Lato"/>
                <a:sym typeface="Lato"/>
              </a:rPr>
              <a:t>	push(&amp;head, 10); </a:t>
            </a:r>
            <a:endParaRPr sz="1000">
              <a:latin typeface="Lato"/>
              <a:ea typeface="Lato"/>
              <a:cs typeface="Lato"/>
              <a:sym typeface="Lato"/>
            </a:endParaRPr>
          </a:p>
          <a:p>
            <a:pPr indent="0" lvl="0" marL="0" rtl="0" algn="l">
              <a:spcBef>
                <a:spcPts val="0"/>
              </a:spcBef>
              <a:spcAft>
                <a:spcPts val="0"/>
              </a:spcAft>
              <a:buNone/>
            </a:pPr>
            <a:r>
              <a:t/>
            </a:r>
            <a:endParaRPr sz="1000">
              <a:latin typeface="Lato"/>
              <a:ea typeface="Lato"/>
              <a:cs typeface="Lato"/>
              <a:sym typeface="Lato"/>
            </a:endParaRPr>
          </a:p>
          <a:p>
            <a:pPr indent="0" lvl="0" marL="0" rtl="0" algn="l">
              <a:spcBef>
                <a:spcPts val="0"/>
              </a:spcBef>
              <a:spcAft>
                <a:spcPts val="0"/>
              </a:spcAft>
              <a:buNone/>
            </a:pPr>
            <a:r>
              <a:rPr lang="en" sz="1000">
                <a:latin typeface="Lato"/>
                <a:ea typeface="Lato"/>
                <a:cs typeface="Lato"/>
                <a:sym typeface="Lato"/>
              </a:rPr>
              <a:t>	/* Create a loop for testing */</a:t>
            </a:r>
            <a:endParaRPr sz="1000">
              <a:latin typeface="Lato"/>
              <a:ea typeface="Lato"/>
              <a:cs typeface="Lato"/>
              <a:sym typeface="Lato"/>
            </a:endParaRPr>
          </a:p>
          <a:p>
            <a:pPr indent="0" lvl="0" marL="0" rtl="0" algn="l">
              <a:spcBef>
                <a:spcPts val="0"/>
              </a:spcBef>
              <a:spcAft>
                <a:spcPts val="0"/>
              </a:spcAft>
              <a:buNone/>
            </a:pPr>
            <a:r>
              <a:rPr lang="en" sz="1000">
                <a:latin typeface="Lato"/>
                <a:ea typeface="Lato"/>
                <a:cs typeface="Lato"/>
                <a:sym typeface="Lato"/>
              </a:rPr>
              <a:t>	head-&gt;next-&gt;next-&gt;next-&gt;next = head; </a:t>
            </a:r>
            <a:endParaRPr sz="1000">
              <a:latin typeface="Lato"/>
              <a:ea typeface="Lato"/>
              <a:cs typeface="Lato"/>
              <a:sym typeface="Lato"/>
            </a:endParaRPr>
          </a:p>
          <a:p>
            <a:pPr indent="0" lvl="0" marL="0" rtl="0" algn="l">
              <a:spcBef>
                <a:spcPts val="0"/>
              </a:spcBef>
              <a:spcAft>
                <a:spcPts val="0"/>
              </a:spcAft>
              <a:buNone/>
            </a:pPr>
            <a:r>
              <a:rPr lang="en" sz="1000">
                <a:latin typeface="Lato"/>
                <a:ea typeface="Lato"/>
                <a:cs typeface="Lato"/>
                <a:sym typeface="Lato"/>
              </a:rPr>
              <a:t>	detectloop(head); </a:t>
            </a:r>
            <a:endParaRPr sz="1000">
              <a:latin typeface="Lato"/>
              <a:ea typeface="Lato"/>
              <a:cs typeface="Lato"/>
              <a:sym typeface="Lato"/>
            </a:endParaRPr>
          </a:p>
          <a:p>
            <a:pPr indent="0" lvl="0" marL="0" rtl="0" algn="l">
              <a:spcBef>
                <a:spcPts val="0"/>
              </a:spcBef>
              <a:spcAft>
                <a:spcPts val="0"/>
              </a:spcAft>
              <a:buNone/>
            </a:pPr>
            <a:r>
              <a:t/>
            </a:r>
            <a:endParaRPr sz="1000">
              <a:latin typeface="Lato"/>
              <a:ea typeface="Lato"/>
              <a:cs typeface="Lato"/>
              <a:sym typeface="Lato"/>
            </a:endParaRPr>
          </a:p>
          <a:p>
            <a:pPr indent="0" lvl="0" marL="0" rtl="0" algn="l">
              <a:spcBef>
                <a:spcPts val="0"/>
              </a:spcBef>
              <a:spcAft>
                <a:spcPts val="0"/>
              </a:spcAft>
              <a:buNone/>
            </a:pPr>
            <a:r>
              <a:rPr lang="en" sz="1000">
                <a:latin typeface="Lato"/>
                <a:ea typeface="Lato"/>
                <a:cs typeface="Lato"/>
                <a:sym typeface="Lato"/>
              </a:rPr>
              <a:t>	return 0; </a:t>
            </a:r>
            <a:endParaRPr sz="1000">
              <a:latin typeface="Lato"/>
              <a:ea typeface="Lato"/>
              <a:cs typeface="Lato"/>
              <a:sym typeface="Lato"/>
            </a:endParaRPr>
          </a:p>
          <a:p>
            <a:pPr indent="0" lvl="0" marL="0" rtl="0" algn="l">
              <a:spcBef>
                <a:spcPts val="0"/>
              </a:spcBef>
              <a:spcAft>
                <a:spcPts val="0"/>
              </a:spcAft>
              <a:buNone/>
            </a:pPr>
            <a:r>
              <a:rPr lang="en" sz="1000">
                <a:latin typeface="Lato"/>
                <a:ea typeface="Lato"/>
                <a:cs typeface="Lato"/>
                <a:sym typeface="Lato"/>
              </a:rPr>
              <a:t>}  </a:t>
            </a:r>
            <a:endParaRPr sz="1000">
              <a:latin typeface="Lato"/>
              <a:ea typeface="Lato"/>
              <a:cs typeface="Lato"/>
              <a:sym typeface="Lato"/>
            </a:endParaRPr>
          </a:p>
          <a:p>
            <a:pPr indent="0" lvl="0" marL="0" rtl="0" algn="l">
              <a:spcBef>
                <a:spcPts val="0"/>
              </a:spcBef>
              <a:spcAft>
                <a:spcPts val="0"/>
              </a:spcAft>
              <a:buNone/>
            </a:pPr>
            <a:r>
              <a:t/>
            </a:r>
            <a:endParaRPr sz="1000">
              <a:latin typeface="Lato"/>
              <a:ea typeface="Lato"/>
              <a:cs typeface="Lato"/>
              <a:sym typeface="Lato"/>
            </a:endParaRPr>
          </a:p>
          <a:p>
            <a:pPr indent="0" lvl="0" marL="0" rtl="0" algn="l">
              <a:spcBef>
                <a:spcPts val="0"/>
              </a:spcBef>
              <a:spcAft>
                <a:spcPts val="0"/>
              </a:spcAft>
              <a:buNone/>
            </a:pPr>
            <a:r>
              <a:t/>
            </a:r>
            <a:endParaRPr sz="1000">
              <a:latin typeface="Lato"/>
              <a:ea typeface="Lato"/>
              <a:cs typeface="Lato"/>
              <a:sym typeface="Lato"/>
            </a:endParaRPr>
          </a:p>
          <a:p>
            <a:pPr indent="0" lvl="0" marL="0" rtl="0" algn="l">
              <a:spcBef>
                <a:spcPts val="0"/>
              </a:spcBef>
              <a:spcAft>
                <a:spcPts val="0"/>
              </a:spcAft>
              <a:buNone/>
            </a:pPr>
            <a:r>
              <a:t/>
            </a:r>
            <a:endParaRPr sz="1000">
              <a:latin typeface="Lato"/>
              <a:ea typeface="Lato"/>
              <a:cs typeface="Lato"/>
              <a:sym typeface="Lato"/>
            </a:endParaRPr>
          </a:p>
        </p:txBody>
      </p:sp>
      <p:pic>
        <p:nvPicPr>
          <p:cNvPr id="307" name="Google Shape;307;p48"/>
          <p:cNvPicPr preferRelativeResize="0"/>
          <p:nvPr/>
        </p:nvPicPr>
        <p:blipFill>
          <a:blip r:embed="rId3">
            <a:alphaModFix/>
          </a:blip>
          <a:stretch>
            <a:fillRect/>
          </a:stretch>
        </p:blipFill>
        <p:spPr>
          <a:xfrm>
            <a:off x="3673237" y="0"/>
            <a:ext cx="4226378" cy="51435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4400">
                <a:solidFill>
                  <a:srgbClr val="000000"/>
                </a:solidFill>
                <a:latin typeface="Arial"/>
                <a:ea typeface="Arial"/>
                <a:cs typeface="Arial"/>
                <a:sym typeface="Arial"/>
              </a:rPr>
              <a:t>Types of lists</a:t>
            </a:r>
            <a:endParaRPr/>
          </a:p>
        </p:txBody>
      </p:sp>
      <p:sp>
        <p:nvSpPr>
          <p:cNvPr id="107" name="Google Shape;107;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100"/>
              </a:spcBef>
              <a:spcAft>
                <a:spcPts val="0"/>
              </a:spcAft>
              <a:buNone/>
            </a:pPr>
            <a:r>
              <a:rPr lang="en" sz="2400">
                <a:solidFill>
                  <a:srgbClr val="0AD0D9"/>
                </a:solidFill>
                <a:latin typeface="Arial"/>
                <a:ea typeface="Arial"/>
                <a:cs typeface="Arial"/>
                <a:sym typeface="Arial"/>
              </a:rPr>
              <a:t></a:t>
            </a:r>
            <a:r>
              <a:rPr lang="en" sz="2400">
                <a:solidFill>
                  <a:srgbClr val="000000"/>
                </a:solidFill>
                <a:latin typeface="Arial"/>
                <a:ea typeface="Arial"/>
                <a:cs typeface="Arial"/>
                <a:sym typeface="Arial"/>
              </a:rPr>
              <a:t>There are two basic types of linked list</a:t>
            </a:r>
            <a:endParaRPr sz="2400">
              <a:solidFill>
                <a:srgbClr val="000000"/>
              </a:solidFill>
              <a:latin typeface="Arial"/>
              <a:ea typeface="Arial"/>
              <a:cs typeface="Arial"/>
              <a:sym typeface="Arial"/>
            </a:endParaRPr>
          </a:p>
          <a:p>
            <a:pPr indent="0" lvl="0" marL="0" rtl="0" algn="l">
              <a:spcBef>
                <a:spcPts val="0"/>
              </a:spcBef>
              <a:spcAft>
                <a:spcPts val="0"/>
              </a:spcAft>
              <a:buNone/>
            </a:pPr>
            <a:r>
              <a:rPr lang="en" sz="2400">
                <a:solidFill>
                  <a:srgbClr val="0AD0D9"/>
                </a:solidFill>
                <a:latin typeface="Arial"/>
                <a:ea typeface="Arial"/>
                <a:cs typeface="Arial"/>
                <a:sym typeface="Arial"/>
              </a:rPr>
              <a:t></a:t>
            </a:r>
            <a:r>
              <a:rPr lang="en" sz="2400">
                <a:solidFill>
                  <a:srgbClr val="000000"/>
                </a:solidFill>
                <a:latin typeface="Arial"/>
                <a:ea typeface="Arial"/>
                <a:cs typeface="Arial"/>
                <a:sym typeface="Arial"/>
              </a:rPr>
              <a:t>Singly Linked list</a:t>
            </a:r>
            <a:endParaRPr sz="2400">
              <a:solidFill>
                <a:srgbClr val="000000"/>
              </a:solidFill>
              <a:latin typeface="Arial"/>
              <a:ea typeface="Arial"/>
              <a:cs typeface="Arial"/>
              <a:sym typeface="Arial"/>
            </a:endParaRPr>
          </a:p>
          <a:p>
            <a:pPr indent="0" lvl="0" marL="0" rtl="0" algn="l">
              <a:spcBef>
                <a:spcPts val="0"/>
              </a:spcBef>
              <a:spcAft>
                <a:spcPts val="0"/>
              </a:spcAft>
              <a:buNone/>
            </a:pPr>
            <a:r>
              <a:rPr lang="en" sz="2400">
                <a:solidFill>
                  <a:srgbClr val="0AD0D9"/>
                </a:solidFill>
                <a:latin typeface="Arial"/>
                <a:ea typeface="Arial"/>
                <a:cs typeface="Arial"/>
                <a:sym typeface="Arial"/>
              </a:rPr>
              <a:t></a:t>
            </a:r>
            <a:r>
              <a:rPr lang="en" sz="2400">
                <a:solidFill>
                  <a:srgbClr val="000000"/>
                </a:solidFill>
                <a:latin typeface="Arial"/>
                <a:ea typeface="Arial"/>
                <a:cs typeface="Arial"/>
                <a:sym typeface="Arial"/>
              </a:rPr>
              <a:t>Doubly linked list</a:t>
            </a:r>
            <a:endParaRPr sz="24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4400">
                <a:solidFill>
                  <a:srgbClr val="000000"/>
                </a:solidFill>
                <a:latin typeface="Arial"/>
                <a:ea typeface="Arial"/>
                <a:cs typeface="Arial"/>
                <a:sym typeface="Arial"/>
              </a:rPr>
              <a:t>Singly Linked List</a:t>
            </a:r>
            <a:endParaRPr/>
          </a:p>
        </p:txBody>
      </p:sp>
      <p:sp>
        <p:nvSpPr>
          <p:cNvPr id="113" name="Google Shape;113;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100"/>
              </a:spcBef>
              <a:spcAft>
                <a:spcPts val="0"/>
              </a:spcAft>
              <a:buNone/>
            </a:pPr>
            <a:r>
              <a:rPr lang="en" sz="2450">
                <a:solidFill>
                  <a:srgbClr val="0AD0D9"/>
                </a:solidFill>
                <a:latin typeface="Arial"/>
                <a:ea typeface="Arial"/>
                <a:cs typeface="Arial"/>
                <a:sym typeface="Arial"/>
              </a:rPr>
              <a:t></a:t>
            </a:r>
            <a:r>
              <a:rPr lang="en" sz="2600">
                <a:solidFill>
                  <a:srgbClr val="000000"/>
                </a:solidFill>
                <a:latin typeface="Arial"/>
                <a:ea typeface="Arial"/>
                <a:cs typeface="Arial"/>
                <a:sym typeface="Arial"/>
              </a:rPr>
              <a:t>Each node has only one link part</a:t>
            </a:r>
            <a:endParaRPr sz="3750">
              <a:solidFill>
                <a:srgbClr val="0AD0D9"/>
              </a:solidFill>
              <a:latin typeface="Arial"/>
              <a:ea typeface="Arial"/>
              <a:cs typeface="Arial"/>
              <a:sym typeface="Arial"/>
            </a:endParaRPr>
          </a:p>
          <a:p>
            <a:pPr indent="0" lvl="0" marL="0" rtl="0" algn="l">
              <a:spcBef>
                <a:spcPts val="0"/>
              </a:spcBef>
              <a:spcAft>
                <a:spcPts val="0"/>
              </a:spcAft>
              <a:buNone/>
            </a:pPr>
            <a:r>
              <a:rPr lang="en" sz="2450">
                <a:solidFill>
                  <a:srgbClr val="0AD0D9"/>
                </a:solidFill>
                <a:latin typeface="Arial"/>
                <a:ea typeface="Arial"/>
                <a:cs typeface="Arial"/>
                <a:sym typeface="Arial"/>
              </a:rPr>
              <a:t></a:t>
            </a:r>
            <a:r>
              <a:rPr lang="en" sz="2600">
                <a:solidFill>
                  <a:srgbClr val="000000"/>
                </a:solidFill>
                <a:latin typeface="Arial"/>
                <a:ea typeface="Arial"/>
                <a:cs typeface="Arial"/>
                <a:sym typeface="Arial"/>
              </a:rPr>
              <a:t>Each link part contains the address of the next node in  the list</a:t>
            </a:r>
            <a:endParaRPr sz="3800">
              <a:solidFill>
                <a:srgbClr val="0AD0D9"/>
              </a:solidFill>
              <a:latin typeface="Arial"/>
              <a:ea typeface="Arial"/>
              <a:cs typeface="Arial"/>
              <a:sym typeface="Arial"/>
            </a:endParaRPr>
          </a:p>
          <a:p>
            <a:pPr indent="0" lvl="0" marL="0" rtl="0" algn="l">
              <a:spcBef>
                <a:spcPts val="0"/>
              </a:spcBef>
              <a:spcAft>
                <a:spcPts val="0"/>
              </a:spcAft>
              <a:buNone/>
            </a:pPr>
            <a:r>
              <a:rPr lang="en" sz="2450">
                <a:solidFill>
                  <a:srgbClr val="0AD0D9"/>
                </a:solidFill>
                <a:latin typeface="Arial"/>
                <a:ea typeface="Arial"/>
                <a:cs typeface="Arial"/>
                <a:sym typeface="Arial"/>
              </a:rPr>
              <a:t></a:t>
            </a:r>
            <a:r>
              <a:rPr lang="en" sz="2600">
                <a:solidFill>
                  <a:srgbClr val="000000"/>
                </a:solidFill>
                <a:latin typeface="Arial"/>
                <a:ea typeface="Arial"/>
                <a:cs typeface="Arial"/>
                <a:sym typeface="Arial"/>
              </a:rPr>
              <a:t>Link part of the last node contains NULL value     which  signifies the end of the node</a:t>
            </a:r>
            <a:endParaRPr sz="26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646125" y="11043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4500">
                <a:solidFill>
                  <a:srgbClr val="000000"/>
                </a:solidFill>
                <a:latin typeface="Arial"/>
                <a:ea typeface="Arial"/>
                <a:cs typeface="Arial"/>
                <a:sym typeface="Arial"/>
              </a:rPr>
              <a:t>Schematic  representation</a:t>
            </a:r>
            <a:endParaRPr/>
          </a:p>
        </p:txBody>
      </p:sp>
      <p:sp>
        <p:nvSpPr>
          <p:cNvPr id="119" name="Google Shape;119;p18"/>
          <p:cNvSpPr txBox="1"/>
          <p:nvPr>
            <p:ph idx="1" type="body"/>
          </p:nvPr>
        </p:nvSpPr>
        <p:spPr>
          <a:xfrm>
            <a:off x="646125" y="1876475"/>
            <a:ext cx="7688700" cy="2261100"/>
          </a:xfrm>
          <a:prstGeom prst="rect">
            <a:avLst/>
          </a:prstGeom>
        </p:spPr>
        <p:txBody>
          <a:bodyPr anchorCtr="0" anchor="t" bIns="91425" lIns="91425" spcFirstLastPara="1" rIns="91425" wrap="square" tIns="91425">
            <a:noAutofit/>
          </a:bodyPr>
          <a:lstStyle/>
          <a:p>
            <a:pPr indent="0" lvl="0" marL="0" rtl="0" algn="l">
              <a:spcBef>
                <a:spcPts val="100"/>
              </a:spcBef>
              <a:spcAft>
                <a:spcPts val="0"/>
              </a:spcAft>
              <a:buNone/>
            </a:pPr>
            <a:r>
              <a:rPr lang="en" sz="2450">
                <a:solidFill>
                  <a:srgbClr val="0AD0D9"/>
                </a:solidFill>
                <a:latin typeface="Arial"/>
                <a:ea typeface="Arial"/>
                <a:cs typeface="Arial"/>
                <a:sym typeface="Arial"/>
              </a:rPr>
              <a:t></a:t>
            </a:r>
            <a:r>
              <a:rPr lang="en" sz="2600">
                <a:solidFill>
                  <a:srgbClr val="000000"/>
                </a:solidFill>
                <a:latin typeface="Arial"/>
                <a:ea typeface="Arial"/>
                <a:cs typeface="Arial"/>
                <a:sym typeface="Arial"/>
              </a:rPr>
              <a:t>Here is a </a:t>
            </a:r>
            <a:r>
              <a:rPr lang="en" sz="2600">
                <a:solidFill>
                  <a:srgbClr val="04607A"/>
                </a:solidFill>
                <a:latin typeface="Arial"/>
                <a:ea typeface="Arial"/>
                <a:cs typeface="Arial"/>
                <a:sym typeface="Arial"/>
              </a:rPr>
              <a:t>singly-linked list </a:t>
            </a:r>
            <a:r>
              <a:rPr lang="en" sz="2600">
                <a:solidFill>
                  <a:srgbClr val="000000"/>
                </a:solidFill>
                <a:latin typeface="Arial"/>
                <a:ea typeface="Arial"/>
                <a:cs typeface="Arial"/>
                <a:sym typeface="Arial"/>
              </a:rPr>
              <a:t>(</a:t>
            </a:r>
            <a:r>
              <a:rPr lang="en" sz="2600">
                <a:solidFill>
                  <a:srgbClr val="04607A"/>
                </a:solidFill>
                <a:latin typeface="Arial"/>
                <a:ea typeface="Arial"/>
                <a:cs typeface="Arial"/>
                <a:sym typeface="Arial"/>
              </a:rPr>
              <a:t>SLL</a:t>
            </a:r>
            <a:r>
              <a:rPr lang="en" sz="2600">
                <a:solidFill>
                  <a:srgbClr val="000000"/>
                </a:solidFill>
                <a:latin typeface="Arial"/>
                <a:ea typeface="Arial"/>
                <a:cs typeface="Arial"/>
                <a:sym typeface="Arial"/>
              </a:rPr>
              <a:t>):</a:t>
            </a:r>
            <a:endParaRPr sz="2600">
              <a:solidFill>
                <a:srgbClr val="000000"/>
              </a:solidFill>
              <a:latin typeface="Arial"/>
              <a:ea typeface="Arial"/>
              <a:cs typeface="Arial"/>
              <a:sym typeface="Arial"/>
            </a:endParaRPr>
          </a:p>
          <a:p>
            <a:pPr indent="0" lvl="0" marL="12700" rtl="0" algn="l">
              <a:spcBef>
                <a:spcPts val="0"/>
              </a:spcBef>
              <a:spcAft>
                <a:spcPts val="0"/>
              </a:spcAft>
              <a:buNone/>
            </a:pPr>
            <a:r>
              <a:rPr lang="en" sz="1800">
                <a:solidFill>
                  <a:srgbClr val="FF0000"/>
                </a:solidFill>
                <a:latin typeface="Arial"/>
                <a:ea typeface="Arial"/>
                <a:cs typeface="Arial"/>
                <a:sym typeface="Arial"/>
              </a:rPr>
              <a:t>myList</a:t>
            </a:r>
            <a:endParaRPr sz="1800">
              <a:solidFill>
                <a:srgbClr val="FF0000"/>
              </a:solidFill>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sz="1800">
                <a:solidFill>
                  <a:srgbClr val="000000"/>
                </a:solidFill>
                <a:latin typeface="Arial"/>
                <a:ea typeface="Arial"/>
                <a:cs typeface="Arial"/>
                <a:sym typeface="Arial"/>
              </a:rPr>
              <a:t>•</a:t>
            </a:r>
            <a:r>
              <a:rPr lang="en" sz="1800">
                <a:solidFill>
                  <a:srgbClr val="666666"/>
                </a:solidFill>
                <a:latin typeface="Arial"/>
                <a:ea typeface="Arial"/>
                <a:cs typeface="Arial"/>
                <a:sym typeface="Arial"/>
              </a:rPr>
              <a:t>Each node contains a value(data) and a pointer  to the next node in the list.</a:t>
            </a:r>
            <a:endParaRPr sz="1800">
              <a:solidFill>
                <a:srgbClr val="666666"/>
              </a:solidFill>
              <a:latin typeface="Arial"/>
              <a:ea typeface="Arial"/>
              <a:cs typeface="Arial"/>
              <a:sym typeface="Arial"/>
            </a:endParaRPr>
          </a:p>
          <a:p>
            <a:pPr indent="0" lvl="0" marL="0" rtl="0" algn="l">
              <a:spcBef>
                <a:spcPts val="0"/>
              </a:spcBef>
              <a:spcAft>
                <a:spcPts val="0"/>
              </a:spcAft>
              <a:buNone/>
            </a:pPr>
            <a:r>
              <a:rPr lang="en" sz="1800">
                <a:solidFill>
                  <a:srgbClr val="1FC8F8"/>
                </a:solidFill>
                <a:latin typeface="Arial"/>
                <a:ea typeface="Arial"/>
                <a:cs typeface="Arial"/>
                <a:sym typeface="Arial"/>
              </a:rPr>
              <a:t>•</a:t>
            </a:r>
            <a:r>
              <a:rPr lang="en" sz="1800">
                <a:solidFill>
                  <a:srgbClr val="FF0000"/>
                </a:solidFill>
                <a:latin typeface="Arial"/>
                <a:ea typeface="Arial"/>
                <a:cs typeface="Arial"/>
                <a:sym typeface="Arial"/>
              </a:rPr>
              <a:t>myList  </a:t>
            </a:r>
            <a:r>
              <a:rPr lang="en" sz="1800">
                <a:solidFill>
                  <a:srgbClr val="1FC8F8"/>
                </a:solidFill>
                <a:latin typeface="Arial"/>
                <a:ea typeface="Arial"/>
                <a:cs typeface="Arial"/>
                <a:sym typeface="Arial"/>
              </a:rPr>
              <a:t>i</a:t>
            </a:r>
            <a:r>
              <a:rPr lang="en" sz="1800">
                <a:solidFill>
                  <a:srgbClr val="666666"/>
                </a:solidFill>
                <a:latin typeface="Arial"/>
                <a:ea typeface="Arial"/>
                <a:cs typeface="Arial"/>
                <a:sym typeface="Arial"/>
              </a:rPr>
              <a:t>s the header pointer  which points at the first node in the list</a:t>
            </a:r>
            <a:endParaRPr sz="1800">
              <a:solidFill>
                <a:srgbClr val="666666"/>
              </a:solidFill>
              <a:latin typeface="Arial"/>
              <a:ea typeface="Arial"/>
              <a:cs typeface="Arial"/>
              <a:sym typeface="Arial"/>
            </a:endParaRPr>
          </a:p>
          <a:p>
            <a:pPr indent="0" lvl="0" marL="0" rtl="0" algn="l">
              <a:spcBef>
                <a:spcPts val="0"/>
              </a:spcBef>
              <a:spcAft>
                <a:spcPts val="1600"/>
              </a:spcAft>
              <a:buNone/>
            </a:pPr>
            <a:r>
              <a:t/>
            </a:r>
            <a:endParaRPr/>
          </a:p>
        </p:txBody>
      </p:sp>
      <p:pic>
        <p:nvPicPr>
          <p:cNvPr id="120" name="Google Shape;120;p18"/>
          <p:cNvPicPr preferRelativeResize="0"/>
          <p:nvPr/>
        </p:nvPicPr>
        <p:blipFill>
          <a:blip r:embed="rId3">
            <a:alphaModFix/>
          </a:blip>
          <a:stretch>
            <a:fillRect/>
          </a:stretch>
        </p:blipFill>
        <p:spPr>
          <a:xfrm>
            <a:off x="1654950" y="2571750"/>
            <a:ext cx="6260325" cy="1054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4400">
                <a:solidFill>
                  <a:srgbClr val="000000"/>
                </a:solidFill>
                <a:latin typeface="Arial"/>
                <a:ea typeface="Arial"/>
                <a:cs typeface="Arial"/>
                <a:sym typeface="Arial"/>
              </a:rPr>
              <a:t>Basic Operations on a list</a:t>
            </a:r>
            <a:endParaRPr/>
          </a:p>
        </p:txBody>
      </p:sp>
      <p:sp>
        <p:nvSpPr>
          <p:cNvPr id="126" name="Google Shape;126;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900"/>
              </a:spcBef>
              <a:spcAft>
                <a:spcPts val="0"/>
              </a:spcAft>
              <a:buNone/>
            </a:pPr>
            <a:r>
              <a:rPr lang="en" sz="1800">
                <a:solidFill>
                  <a:srgbClr val="666666"/>
                </a:solidFill>
                <a:latin typeface="Arial"/>
                <a:ea typeface="Arial"/>
                <a:cs typeface="Arial"/>
                <a:sym typeface="Arial"/>
              </a:rPr>
              <a:t>•Creating a List</a:t>
            </a:r>
            <a:endParaRPr sz="1800">
              <a:solidFill>
                <a:srgbClr val="666666"/>
              </a:solidFill>
              <a:latin typeface="Arial"/>
              <a:ea typeface="Arial"/>
              <a:cs typeface="Arial"/>
              <a:sym typeface="Arial"/>
            </a:endParaRPr>
          </a:p>
          <a:p>
            <a:pPr indent="0" lvl="0" marL="0" rtl="0" algn="l">
              <a:spcBef>
                <a:spcPts val="800"/>
              </a:spcBef>
              <a:spcAft>
                <a:spcPts val="0"/>
              </a:spcAft>
              <a:buNone/>
            </a:pPr>
            <a:r>
              <a:rPr lang="en" sz="1800">
                <a:solidFill>
                  <a:srgbClr val="666666"/>
                </a:solidFill>
                <a:latin typeface="Arial"/>
                <a:ea typeface="Arial"/>
                <a:cs typeface="Arial"/>
                <a:sym typeface="Arial"/>
              </a:rPr>
              <a:t>•Inserting  an element in a list</a:t>
            </a:r>
            <a:endParaRPr sz="1800">
              <a:solidFill>
                <a:srgbClr val="666666"/>
              </a:solidFill>
              <a:latin typeface="Arial"/>
              <a:ea typeface="Arial"/>
              <a:cs typeface="Arial"/>
              <a:sym typeface="Arial"/>
            </a:endParaRPr>
          </a:p>
          <a:p>
            <a:pPr indent="0" lvl="0" marL="0" rtl="0" algn="l">
              <a:spcBef>
                <a:spcPts val="800"/>
              </a:spcBef>
              <a:spcAft>
                <a:spcPts val="0"/>
              </a:spcAft>
              <a:buNone/>
            </a:pPr>
            <a:r>
              <a:rPr lang="en" sz="1800">
                <a:solidFill>
                  <a:srgbClr val="666666"/>
                </a:solidFill>
                <a:latin typeface="Arial"/>
                <a:ea typeface="Arial"/>
                <a:cs typeface="Arial"/>
                <a:sym typeface="Arial"/>
              </a:rPr>
              <a:t>•Deleting an element from a list</a:t>
            </a:r>
            <a:endParaRPr sz="1800">
              <a:solidFill>
                <a:srgbClr val="666666"/>
              </a:solidFill>
              <a:latin typeface="Arial"/>
              <a:ea typeface="Arial"/>
              <a:cs typeface="Arial"/>
              <a:sym typeface="Arial"/>
            </a:endParaRPr>
          </a:p>
          <a:p>
            <a:pPr indent="0" lvl="0" marL="0" rtl="0" algn="l">
              <a:spcBef>
                <a:spcPts val="800"/>
              </a:spcBef>
              <a:spcAft>
                <a:spcPts val="0"/>
              </a:spcAft>
              <a:buNone/>
            </a:pPr>
            <a:r>
              <a:rPr lang="en" sz="1800">
                <a:solidFill>
                  <a:srgbClr val="666666"/>
                </a:solidFill>
                <a:latin typeface="Arial"/>
                <a:ea typeface="Arial"/>
                <a:cs typeface="Arial"/>
                <a:sym typeface="Arial"/>
              </a:rPr>
              <a:t>•Searching a list</a:t>
            </a:r>
            <a:endParaRPr sz="1800">
              <a:solidFill>
                <a:srgbClr val="666666"/>
              </a:solidFill>
              <a:latin typeface="Arial"/>
              <a:ea typeface="Arial"/>
              <a:cs typeface="Arial"/>
              <a:sym typeface="Arial"/>
            </a:endParaRPr>
          </a:p>
          <a:p>
            <a:pPr indent="0" lvl="0" marL="0" rtl="0" algn="l">
              <a:spcBef>
                <a:spcPts val="800"/>
              </a:spcBef>
              <a:spcAft>
                <a:spcPts val="0"/>
              </a:spcAft>
              <a:buNone/>
            </a:pPr>
            <a:r>
              <a:rPr lang="en" sz="1800">
                <a:solidFill>
                  <a:srgbClr val="666666"/>
                </a:solidFill>
                <a:latin typeface="Arial"/>
                <a:ea typeface="Arial"/>
                <a:cs typeface="Arial"/>
                <a:sym typeface="Arial"/>
              </a:rPr>
              <a:t>•Reversing a list</a:t>
            </a:r>
            <a:endParaRPr sz="1800">
              <a:solidFill>
                <a:srgbClr val="666666"/>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4400">
                <a:solidFill>
                  <a:srgbClr val="000000"/>
                </a:solidFill>
                <a:latin typeface="Arial"/>
                <a:ea typeface="Arial"/>
                <a:cs typeface="Arial"/>
                <a:sym typeface="Arial"/>
              </a:rPr>
              <a:t>Creating a node</a:t>
            </a:r>
            <a:endParaRPr/>
          </a:p>
        </p:txBody>
      </p:sp>
      <p:sp>
        <p:nvSpPr>
          <p:cNvPr id="132" name="Google Shape;132;p20"/>
          <p:cNvSpPr txBox="1"/>
          <p:nvPr>
            <p:ph idx="1" type="body"/>
          </p:nvPr>
        </p:nvSpPr>
        <p:spPr>
          <a:xfrm>
            <a:off x="729450" y="2078875"/>
            <a:ext cx="8291400" cy="2261100"/>
          </a:xfrm>
          <a:prstGeom prst="rect">
            <a:avLst/>
          </a:prstGeom>
        </p:spPr>
        <p:txBody>
          <a:bodyPr anchorCtr="0" anchor="t" bIns="91425" lIns="91425" spcFirstLastPara="1" rIns="91425" wrap="square" tIns="91425">
            <a:noAutofit/>
          </a:bodyPr>
          <a:lstStyle/>
          <a:p>
            <a:pPr indent="0" lvl="0" marL="25400" rtl="0" algn="l">
              <a:spcBef>
                <a:spcPts val="400"/>
              </a:spcBef>
              <a:spcAft>
                <a:spcPts val="0"/>
              </a:spcAft>
              <a:buNone/>
            </a:pPr>
            <a:r>
              <a:rPr lang="en" sz="1900">
                <a:solidFill>
                  <a:srgbClr val="0A5294"/>
                </a:solidFill>
                <a:latin typeface="Roboto"/>
                <a:ea typeface="Roboto"/>
                <a:cs typeface="Roboto"/>
                <a:sym typeface="Roboto"/>
              </a:rPr>
              <a:t>struct </a:t>
            </a:r>
            <a:r>
              <a:rPr lang="en" sz="1900">
                <a:solidFill>
                  <a:srgbClr val="000000"/>
                </a:solidFill>
                <a:latin typeface="Roboto"/>
                <a:ea typeface="Roboto"/>
                <a:cs typeface="Roboto"/>
                <a:sym typeface="Roboto"/>
              </a:rPr>
              <a:t>node{</a:t>
            </a:r>
            <a:endParaRPr sz="1900">
              <a:solidFill>
                <a:srgbClr val="000000"/>
              </a:solidFill>
              <a:latin typeface="Roboto"/>
              <a:ea typeface="Roboto"/>
              <a:cs typeface="Roboto"/>
              <a:sym typeface="Roboto"/>
            </a:endParaRPr>
          </a:p>
          <a:p>
            <a:pPr indent="457200" lvl="0" marL="457200" marR="12700" rtl="0" algn="l">
              <a:lnSpc>
                <a:spcPct val="110000"/>
              </a:lnSpc>
              <a:spcBef>
                <a:spcPts val="0"/>
              </a:spcBef>
              <a:spcAft>
                <a:spcPts val="0"/>
              </a:spcAft>
              <a:buNone/>
            </a:pPr>
            <a:r>
              <a:rPr lang="en" sz="1900">
                <a:solidFill>
                  <a:srgbClr val="4A86E8"/>
                </a:solidFill>
                <a:latin typeface="Roboto"/>
                <a:ea typeface="Roboto"/>
                <a:cs typeface="Roboto"/>
                <a:sym typeface="Roboto"/>
              </a:rPr>
              <a:t>int</a:t>
            </a:r>
            <a:r>
              <a:rPr lang="en" sz="1900">
                <a:solidFill>
                  <a:srgbClr val="000000"/>
                </a:solidFill>
                <a:latin typeface="Roboto"/>
                <a:ea typeface="Roboto"/>
                <a:cs typeface="Roboto"/>
                <a:sym typeface="Roboto"/>
              </a:rPr>
              <a:t> data;  </a:t>
            </a:r>
            <a:endParaRPr sz="1900">
              <a:solidFill>
                <a:srgbClr val="000000"/>
              </a:solidFill>
              <a:latin typeface="Roboto"/>
              <a:ea typeface="Roboto"/>
              <a:cs typeface="Roboto"/>
              <a:sym typeface="Roboto"/>
            </a:endParaRPr>
          </a:p>
          <a:p>
            <a:pPr indent="457200" lvl="0" marL="457200" marR="12700" rtl="0" algn="l">
              <a:lnSpc>
                <a:spcPct val="110000"/>
              </a:lnSpc>
              <a:spcBef>
                <a:spcPts val="0"/>
              </a:spcBef>
              <a:spcAft>
                <a:spcPts val="0"/>
              </a:spcAft>
              <a:buNone/>
            </a:pPr>
            <a:r>
              <a:rPr lang="en" sz="1900">
                <a:solidFill>
                  <a:srgbClr val="000000"/>
                </a:solidFill>
                <a:latin typeface="Roboto"/>
                <a:ea typeface="Roboto"/>
                <a:cs typeface="Roboto"/>
                <a:sym typeface="Roboto"/>
              </a:rPr>
              <a:t>node* next;		</a:t>
            </a:r>
            <a:r>
              <a:rPr lang="en" sz="1900">
                <a:solidFill>
                  <a:srgbClr val="00FF00"/>
                </a:solidFill>
                <a:latin typeface="Roboto"/>
                <a:ea typeface="Roboto"/>
                <a:cs typeface="Roboto"/>
                <a:sym typeface="Roboto"/>
              </a:rPr>
              <a:t>// A simple node of linked list</a:t>
            </a:r>
            <a:endParaRPr sz="1900">
              <a:solidFill>
                <a:srgbClr val="00FF00"/>
              </a:solidFill>
              <a:latin typeface="Roboto"/>
              <a:ea typeface="Roboto"/>
              <a:cs typeface="Roboto"/>
              <a:sym typeface="Roboto"/>
            </a:endParaRPr>
          </a:p>
          <a:p>
            <a:pPr indent="457200" lvl="0" marL="457200" marR="12700" rtl="0" algn="l">
              <a:lnSpc>
                <a:spcPct val="110000"/>
              </a:lnSpc>
              <a:spcBef>
                <a:spcPts val="0"/>
              </a:spcBef>
              <a:spcAft>
                <a:spcPts val="0"/>
              </a:spcAft>
              <a:buNone/>
            </a:pPr>
            <a:r>
              <a:rPr lang="en" sz="1900">
                <a:solidFill>
                  <a:srgbClr val="000000"/>
                </a:solidFill>
                <a:latin typeface="Roboto"/>
                <a:ea typeface="Roboto"/>
                <a:cs typeface="Roboto"/>
                <a:sym typeface="Roboto"/>
              </a:rPr>
              <a:t>};</a:t>
            </a:r>
            <a:endParaRPr sz="1900">
              <a:solidFill>
                <a:srgbClr val="000000"/>
              </a:solidFill>
              <a:latin typeface="Roboto"/>
              <a:ea typeface="Roboto"/>
              <a:cs typeface="Roboto"/>
              <a:sym typeface="Roboto"/>
            </a:endParaRPr>
          </a:p>
          <a:p>
            <a:pPr indent="0" lvl="0" marL="12700" rtl="0" algn="l">
              <a:spcBef>
                <a:spcPts val="300"/>
              </a:spcBef>
              <a:spcAft>
                <a:spcPts val="0"/>
              </a:spcAft>
              <a:buNone/>
            </a:pPr>
            <a:r>
              <a:rPr lang="en" sz="1900">
                <a:solidFill>
                  <a:srgbClr val="000000"/>
                </a:solidFill>
                <a:latin typeface="Roboto"/>
                <a:ea typeface="Roboto"/>
                <a:cs typeface="Roboto"/>
                <a:sym typeface="Roboto"/>
              </a:rPr>
              <a:t>n</a:t>
            </a:r>
            <a:r>
              <a:rPr lang="en" sz="1900">
                <a:solidFill>
                  <a:srgbClr val="000000"/>
                </a:solidFill>
                <a:latin typeface="Roboto"/>
                <a:ea typeface="Roboto"/>
                <a:cs typeface="Roboto"/>
                <a:sym typeface="Roboto"/>
              </a:rPr>
              <a:t>ode* HEAD=NULL; </a:t>
            </a:r>
            <a:r>
              <a:rPr lang="en" sz="1900">
                <a:solidFill>
                  <a:srgbClr val="0A5294"/>
                </a:solidFill>
                <a:latin typeface="Roboto"/>
                <a:ea typeface="Roboto"/>
                <a:cs typeface="Roboto"/>
                <a:sym typeface="Roboto"/>
              </a:rPr>
              <a:t> 		</a:t>
            </a:r>
            <a:r>
              <a:rPr lang="en" sz="1900">
                <a:solidFill>
                  <a:srgbClr val="00FF00"/>
                </a:solidFill>
                <a:latin typeface="Roboto"/>
                <a:ea typeface="Roboto"/>
                <a:cs typeface="Roboto"/>
                <a:sym typeface="Roboto"/>
              </a:rPr>
              <a:t>//HEAD pointing to NULL                </a:t>
            </a:r>
            <a:r>
              <a:rPr lang="en" sz="1900">
                <a:solidFill>
                  <a:srgbClr val="FF0000"/>
                </a:solidFill>
                <a:latin typeface="Roboto"/>
                <a:ea typeface="Roboto"/>
                <a:cs typeface="Roboto"/>
                <a:sym typeface="Roboto"/>
              </a:rPr>
              <a:t>      </a:t>
            </a:r>
            <a:endParaRPr sz="1900">
              <a:solidFill>
                <a:srgbClr val="0A5294"/>
              </a:solidFill>
              <a:latin typeface="Roboto"/>
              <a:ea typeface="Roboto"/>
              <a:cs typeface="Roboto"/>
              <a:sym typeface="Roboto"/>
            </a:endParaRPr>
          </a:p>
          <a:p>
            <a:pPr indent="0" lvl="0" marL="0" rtl="0" algn="l">
              <a:spcBef>
                <a:spcPts val="0"/>
              </a:spcBef>
              <a:spcAft>
                <a:spcPts val="1600"/>
              </a:spcAft>
              <a:buNone/>
            </a:pPr>
            <a:r>
              <a:t/>
            </a:r>
            <a:endParaRPr sz="19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Node</a:t>
            </a:r>
            <a:endParaRPr/>
          </a:p>
        </p:txBody>
      </p:sp>
      <p:sp>
        <p:nvSpPr>
          <p:cNvPr id="138" name="Google Shape;138;p21"/>
          <p:cNvSpPr txBox="1"/>
          <p:nvPr>
            <p:ph idx="1" type="body"/>
          </p:nvPr>
        </p:nvSpPr>
        <p:spPr>
          <a:xfrm>
            <a:off x="646100" y="1853850"/>
            <a:ext cx="7688700" cy="2261100"/>
          </a:xfrm>
          <a:prstGeom prst="rect">
            <a:avLst/>
          </a:prstGeom>
        </p:spPr>
        <p:txBody>
          <a:bodyPr anchorCtr="0" anchor="t" bIns="91425" lIns="91425" spcFirstLastPara="1" rIns="91425" wrap="square" tIns="91425">
            <a:noAutofit/>
          </a:bodyPr>
          <a:lstStyle/>
          <a:p>
            <a:pPr indent="0" lvl="0" marL="12700" rtl="0" algn="l">
              <a:spcBef>
                <a:spcPts val="100"/>
              </a:spcBef>
              <a:spcAft>
                <a:spcPts val="0"/>
              </a:spcAft>
              <a:buNone/>
            </a:pPr>
            <a:r>
              <a:rPr lang="en" sz="1400">
                <a:solidFill>
                  <a:srgbClr val="000000"/>
                </a:solidFill>
                <a:latin typeface="Arial"/>
                <a:ea typeface="Arial"/>
                <a:cs typeface="Arial"/>
                <a:sym typeface="Arial"/>
              </a:rPr>
              <a:t>node* GetNode(</a:t>
            </a:r>
            <a:r>
              <a:rPr lang="en" sz="1400">
                <a:solidFill>
                  <a:srgbClr val="4A86E8"/>
                </a:solidFill>
                <a:latin typeface="Arial"/>
                <a:ea typeface="Arial"/>
                <a:cs typeface="Arial"/>
                <a:sym typeface="Arial"/>
              </a:rPr>
              <a:t>int</a:t>
            </a:r>
            <a:r>
              <a:rPr lang="en" sz="1400">
                <a:solidFill>
                  <a:srgbClr val="000000"/>
                </a:solidFill>
                <a:latin typeface="Arial"/>
                <a:ea typeface="Arial"/>
                <a:cs typeface="Arial"/>
                <a:sym typeface="Arial"/>
              </a:rPr>
              <a:t> data) 						</a:t>
            </a:r>
            <a:r>
              <a:rPr lang="en" sz="1400">
                <a:solidFill>
                  <a:srgbClr val="00FF00"/>
                </a:solidFill>
                <a:latin typeface="Arial"/>
                <a:ea typeface="Arial"/>
                <a:cs typeface="Arial"/>
                <a:sym typeface="Arial"/>
              </a:rPr>
              <a:t>//say num=1 is passed from main</a:t>
            </a:r>
            <a:endParaRPr sz="1400">
              <a:solidFill>
                <a:srgbClr val="00FF00"/>
              </a:solidFill>
              <a:latin typeface="Arial"/>
              <a:ea typeface="Arial"/>
              <a:cs typeface="Arial"/>
              <a:sym typeface="Arial"/>
            </a:endParaRPr>
          </a:p>
          <a:p>
            <a:pPr indent="0" lvl="0" marL="12700" rtl="0" algn="l">
              <a:spcBef>
                <a:spcPts val="0"/>
              </a:spcBef>
              <a:spcAft>
                <a:spcPts val="0"/>
              </a:spcAft>
              <a:buNone/>
            </a:pPr>
            <a:r>
              <a:rPr lang="en" sz="1400">
                <a:solidFill>
                  <a:srgbClr val="000000"/>
                </a:solidFill>
                <a:latin typeface="Arial"/>
                <a:ea typeface="Arial"/>
                <a:cs typeface="Arial"/>
                <a:sym typeface="Arial"/>
              </a:rPr>
              <a:t>{</a:t>
            </a:r>
            <a:endParaRPr sz="1400">
              <a:solidFill>
                <a:srgbClr val="000000"/>
              </a:solidFill>
              <a:latin typeface="Arial"/>
              <a:ea typeface="Arial"/>
              <a:cs typeface="Arial"/>
              <a:sym typeface="Arial"/>
            </a:endParaRPr>
          </a:p>
          <a:p>
            <a:pPr indent="0" lvl="0" marL="723900" rtl="0" algn="l">
              <a:spcBef>
                <a:spcPts val="0"/>
              </a:spcBef>
              <a:spcAft>
                <a:spcPts val="0"/>
              </a:spcAft>
              <a:buNone/>
            </a:pPr>
            <a:r>
              <a:rPr lang="en" sz="1400">
                <a:solidFill>
                  <a:srgbClr val="000000"/>
                </a:solidFill>
                <a:latin typeface="Arial"/>
                <a:ea typeface="Arial"/>
                <a:cs typeface="Arial"/>
                <a:sym typeface="Arial"/>
              </a:rPr>
              <a:t>node* newNode = </a:t>
            </a:r>
            <a:r>
              <a:rPr lang="en" sz="1400">
                <a:solidFill>
                  <a:srgbClr val="4A86E8"/>
                </a:solidFill>
                <a:latin typeface="Arial"/>
                <a:ea typeface="Arial"/>
                <a:cs typeface="Arial"/>
                <a:sym typeface="Arial"/>
              </a:rPr>
              <a:t>new</a:t>
            </a:r>
            <a:r>
              <a:rPr lang="en" sz="1400">
                <a:solidFill>
                  <a:srgbClr val="000000"/>
                </a:solidFill>
                <a:latin typeface="Arial"/>
                <a:ea typeface="Arial"/>
                <a:cs typeface="Arial"/>
                <a:sym typeface="Arial"/>
              </a:rPr>
              <a:t> node();  			</a:t>
            </a:r>
            <a:r>
              <a:rPr lang="en" sz="1400">
                <a:solidFill>
                  <a:srgbClr val="00FF00"/>
                </a:solidFill>
                <a:latin typeface="Arial"/>
                <a:ea typeface="Arial"/>
                <a:cs typeface="Arial"/>
                <a:sym typeface="Arial"/>
              </a:rPr>
              <a:t>//memory allocated dynamically</a:t>
            </a:r>
            <a:r>
              <a:rPr lang="en"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indent="0" lvl="0" marL="711200" marR="635000" rtl="0" algn="l">
              <a:spcBef>
                <a:spcPts val="0"/>
              </a:spcBef>
              <a:spcAft>
                <a:spcPts val="0"/>
              </a:spcAft>
              <a:buNone/>
            </a:pPr>
            <a:r>
              <a:rPr lang="en" sz="1400">
                <a:solidFill>
                  <a:srgbClr val="4A86E8"/>
                </a:solidFill>
                <a:latin typeface="Arial"/>
                <a:ea typeface="Arial"/>
                <a:cs typeface="Arial"/>
                <a:sym typeface="Arial"/>
              </a:rPr>
              <a:t>if</a:t>
            </a:r>
            <a:r>
              <a:rPr lang="en" sz="1400">
                <a:solidFill>
                  <a:srgbClr val="000000"/>
                </a:solidFill>
                <a:latin typeface="Arial"/>
                <a:ea typeface="Arial"/>
                <a:cs typeface="Arial"/>
                <a:sym typeface="Arial"/>
              </a:rPr>
              <a:t> (newNode == NULL) cout&lt;&lt;</a:t>
            </a:r>
            <a:r>
              <a:rPr lang="en" sz="1400">
                <a:solidFill>
                  <a:srgbClr val="FF0000"/>
                </a:solidFill>
                <a:latin typeface="Arial"/>
                <a:ea typeface="Arial"/>
                <a:cs typeface="Arial"/>
                <a:sym typeface="Arial"/>
              </a:rPr>
              <a:t>‘OVERFLOW’</a:t>
            </a:r>
            <a:r>
              <a:rPr lang="en" sz="1400">
                <a:solidFill>
                  <a:srgbClr val="000000"/>
                </a:solidFill>
                <a:latin typeface="Arial"/>
                <a:ea typeface="Arial"/>
                <a:cs typeface="Arial"/>
                <a:sym typeface="Arial"/>
              </a:rPr>
              <a:t>; 	</a:t>
            </a:r>
            <a:r>
              <a:rPr lang="en" sz="1400">
                <a:solidFill>
                  <a:srgbClr val="00FF00"/>
                </a:solidFill>
                <a:latin typeface="Arial"/>
                <a:ea typeface="Arial"/>
                <a:cs typeface="Arial"/>
                <a:sym typeface="Arial"/>
              </a:rPr>
              <a:t>// no memory available</a:t>
            </a:r>
            <a:endParaRPr sz="1400">
              <a:solidFill>
                <a:srgbClr val="00FF00"/>
              </a:solidFill>
              <a:latin typeface="Arial"/>
              <a:ea typeface="Arial"/>
              <a:cs typeface="Arial"/>
              <a:sym typeface="Arial"/>
            </a:endParaRPr>
          </a:p>
          <a:p>
            <a:pPr indent="0" lvl="0" marL="698500" marR="4533900" rtl="0" algn="l">
              <a:spcBef>
                <a:spcPts val="0"/>
              </a:spcBef>
              <a:spcAft>
                <a:spcPts val="0"/>
              </a:spcAft>
              <a:buNone/>
            </a:pPr>
            <a:r>
              <a:rPr lang="en" sz="1400">
                <a:solidFill>
                  <a:srgbClr val="000000"/>
                </a:solidFill>
                <a:latin typeface="Arial"/>
                <a:ea typeface="Arial"/>
                <a:cs typeface="Arial"/>
                <a:sym typeface="Arial"/>
              </a:rPr>
              <a:t>exit(1);  </a:t>
            </a:r>
            <a:endParaRPr sz="1400">
              <a:solidFill>
                <a:srgbClr val="000000"/>
              </a:solidFill>
              <a:latin typeface="Arial"/>
              <a:ea typeface="Arial"/>
              <a:cs typeface="Arial"/>
              <a:sym typeface="Arial"/>
            </a:endParaRPr>
          </a:p>
          <a:p>
            <a:pPr indent="0" lvl="0" marL="698500" marR="4533900" rtl="0" algn="l">
              <a:spcBef>
                <a:spcPts val="0"/>
              </a:spcBef>
              <a:spcAft>
                <a:spcPts val="0"/>
              </a:spcAft>
              <a:buNone/>
            </a:pPr>
            <a:r>
              <a:rPr lang="en" sz="1400">
                <a:solidFill>
                  <a:srgbClr val="4A86E8"/>
                </a:solidFill>
                <a:latin typeface="Arial"/>
                <a:ea typeface="Arial"/>
                <a:cs typeface="Arial"/>
                <a:sym typeface="Arial"/>
              </a:rPr>
              <a:t>else</a:t>
            </a:r>
            <a:endParaRPr sz="1400">
              <a:solidFill>
                <a:srgbClr val="4A86E8"/>
              </a:solidFill>
              <a:latin typeface="Arial"/>
              <a:ea typeface="Arial"/>
              <a:cs typeface="Arial"/>
              <a:sym typeface="Arial"/>
            </a:endParaRPr>
          </a:p>
          <a:p>
            <a:pPr indent="0" lvl="0" marL="711200" rtl="0" algn="l">
              <a:spcBef>
                <a:spcPts val="0"/>
              </a:spcBef>
              <a:spcAft>
                <a:spcPts val="0"/>
              </a:spcAft>
              <a:buNone/>
            </a:pPr>
            <a:r>
              <a:rPr lang="en" sz="1400">
                <a:solidFill>
                  <a:srgbClr val="000000"/>
                </a:solidFill>
                <a:latin typeface="Arial"/>
                <a:ea typeface="Arial"/>
                <a:cs typeface="Arial"/>
                <a:sym typeface="Arial"/>
              </a:rPr>
              <a:t>{</a:t>
            </a:r>
            <a:endParaRPr sz="1400">
              <a:solidFill>
                <a:srgbClr val="000000"/>
              </a:solidFill>
              <a:latin typeface="Arial"/>
              <a:ea typeface="Arial"/>
              <a:cs typeface="Arial"/>
              <a:sym typeface="Arial"/>
            </a:endParaRPr>
          </a:p>
          <a:p>
            <a:pPr indent="0" lvl="0" marL="965200" marR="3429000" rtl="0" algn="l">
              <a:spcBef>
                <a:spcPts val="0"/>
              </a:spcBef>
              <a:spcAft>
                <a:spcPts val="0"/>
              </a:spcAft>
              <a:buNone/>
            </a:pPr>
            <a:r>
              <a:rPr lang="en" sz="1400">
                <a:solidFill>
                  <a:srgbClr val="000000"/>
                </a:solidFill>
                <a:latin typeface="Arial"/>
                <a:ea typeface="Arial"/>
                <a:cs typeface="Arial"/>
                <a:sym typeface="Arial"/>
              </a:rPr>
              <a:t>newNode-&gt;data=data;  newNode-&gt;next=NULL;  </a:t>
            </a:r>
            <a:endParaRPr sz="1400">
              <a:solidFill>
                <a:srgbClr val="000000"/>
              </a:solidFill>
              <a:latin typeface="Arial"/>
              <a:ea typeface="Arial"/>
              <a:cs typeface="Arial"/>
              <a:sym typeface="Arial"/>
            </a:endParaRPr>
          </a:p>
          <a:p>
            <a:pPr indent="0" lvl="0" marL="965200" marR="3429000" rtl="0" algn="l">
              <a:spcBef>
                <a:spcPts val="0"/>
              </a:spcBef>
              <a:spcAft>
                <a:spcPts val="0"/>
              </a:spcAft>
              <a:buNone/>
            </a:pPr>
            <a:r>
              <a:rPr lang="en" sz="1400">
                <a:solidFill>
                  <a:srgbClr val="000000"/>
                </a:solidFill>
                <a:latin typeface="Arial"/>
                <a:ea typeface="Arial"/>
                <a:cs typeface="Arial"/>
                <a:sym typeface="Arial"/>
              </a:rPr>
              <a:t>return newNode;                                                                  </a:t>
            </a:r>
            <a:endParaRPr sz="1400">
              <a:solidFill>
                <a:srgbClr val="000000"/>
              </a:solidFill>
              <a:latin typeface="Arial"/>
              <a:ea typeface="Arial"/>
              <a:cs typeface="Arial"/>
              <a:sym typeface="Arial"/>
            </a:endParaRPr>
          </a:p>
          <a:p>
            <a:pPr indent="0" lvl="0" marL="711200" rtl="0" algn="l">
              <a:spcBef>
                <a:spcPts val="0"/>
              </a:spcBef>
              <a:spcAft>
                <a:spcPts val="0"/>
              </a:spcAft>
              <a:buNone/>
            </a:pPr>
            <a:r>
              <a:rPr lang="en" sz="1400">
                <a:solidFill>
                  <a:srgbClr val="000000"/>
                </a:solidFill>
                <a:latin typeface="Arial"/>
                <a:ea typeface="Arial"/>
                <a:cs typeface="Arial"/>
                <a:sym typeface="Arial"/>
              </a:rPr>
              <a:t>}</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a:t>
            </a:r>
            <a:endParaRPr sz="14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pic>
        <p:nvPicPr>
          <p:cNvPr id="139" name="Google Shape;139;p21"/>
          <p:cNvPicPr preferRelativeResize="0"/>
          <p:nvPr/>
        </p:nvPicPr>
        <p:blipFill>
          <a:blip r:embed="rId3">
            <a:alphaModFix/>
          </a:blip>
          <a:stretch>
            <a:fillRect/>
          </a:stretch>
        </p:blipFill>
        <p:spPr>
          <a:xfrm>
            <a:off x="5060175" y="3559975"/>
            <a:ext cx="3679025" cy="990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