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341af7d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75341af7d0_0_4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5341af7d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5341af7d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341af7d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5341af7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341af7d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341af7d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341af7d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341af7d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5341af7d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5341af7d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341af7d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5341af7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5341af7d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5341af7d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341af7d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341af7d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5341af7d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5341af7d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6" name="Google Shape;156;p2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87" name="Google Shape;187;p30"/>
          <p:cNvSpPr txBox="1"/>
          <p:nvPr>
            <p:ph idx="4" type="body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08" name="Google Shape;208;p33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4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"/>
              <a:t>Analysing Algorithms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822957" y="1384300"/>
            <a:ext cx="25005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Best Case </a:t>
            </a:r>
            <a:r>
              <a:rPr lang="en"/>
              <a:t>Scenario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Average Case </a:t>
            </a:r>
            <a:r>
              <a:rPr lang="en"/>
              <a:t>Scenario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E.g. for a linear search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B(n) = O(1)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W(n) = O(n)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A(n) = (n+1)/2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5120900" y="3040875"/>
            <a:ext cx="2927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average case: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Complexity = all possible case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	Total cases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time = 1+2+3+4+...+n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	   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 = n(n+1)/2	= (n+1)/2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	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46"/>
          <p:cNvCxnSpPr/>
          <p:nvPr/>
        </p:nvCxnSpPr>
        <p:spPr>
          <a:xfrm>
            <a:off x="6228725" y="3572200"/>
            <a:ext cx="15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6"/>
          <p:cNvCxnSpPr/>
          <p:nvPr/>
        </p:nvCxnSpPr>
        <p:spPr>
          <a:xfrm>
            <a:off x="6353075" y="4013050"/>
            <a:ext cx="10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6"/>
          <p:cNvCxnSpPr/>
          <p:nvPr/>
        </p:nvCxnSpPr>
        <p:spPr>
          <a:xfrm>
            <a:off x="6319150" y="4442625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6"/>
          <p:cNvSpPr txBox="1"/>
          <p:nvPr/>
        </p:nvSpPr>
        <p:spPr>
          <a:xfrm>
            <a:off x="4951325" y="1582625"/>
            <a:ext cx="13677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B(n) =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B(n) = O(1)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B(n) = Ω(1)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B(n) = 𝚹(1)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6952200" y="1531950"/>
            <a:ext cx="15825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Similarly, all the cases can be represented by any representation.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800"/>
              <a:t>Analyzing an Algorithm</a:t>
            </a:r>
            <a:endParaRPr sz="4800"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594351" y="1384300"/>
            <a:ext cx="2489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chemeClr val="dk1"/>
                </a:solidFill>
              </a:rPr>
              <a:t>We say that a simple operation or an expression takes 1 unit of time.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chemeClr val="dk1"/>
                </a:solidFill>
              </a:rPr>
              <a:t>So here, in this function three such simple operations are there.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chemeClr val="dk1"/>
                </a:solidFill>
              </a:rPr>
              <a:t>So it will take 3 units of time.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sz="2000"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395400"/>
            <a:ext cx="4209449" cy="272048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3146800" y="4239150"/>
            <a:ext cx="41106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 = 5*a + 6*b  </a:t>
            </a:r>
            <a:r>
              <a:rPr lang="en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//this expression will take 1 unit of time.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100" y="1783650"/>
            <a:ext cx="1348500" cy="23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7362100" y="4095125"/>
            <a:ext cx="1492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O(1) for constant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 or space.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00" y="1427625"/>
            <a:ext cx="3980650" cy="31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875" y="1614722"/>
            <a:ext cx="2345500" cy="29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72" y="1504097"/>
            <a:ext cx="5407300" cy="31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638" y="1487150"/>
            <a:ext cx="1569512" cy="31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Logarithmic Time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800" y="1379250"/>
            <a:ext cx="3332725" cy="33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O(nlogn) time complexity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200" y="1394550"/>
            <a:ext cx="4632700" cy="3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850" y="1469474"/>
            <a:ext cx="5596200" cy="31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25" y="1485350"/>
            <a:ext cx="7498026" cy="7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400" y="2070075"/>
            <a:ext cx="4042699" cy="2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an Algorithm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822960" y="13081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For f(n) =  2n+3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f(n) = Ω(n), f(n) = Ω(logn)					f(n) = O(n), f(n) = O(n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										f(n) = O(2</a:t>
            </a:r>
            <a:r>
              <a:rPr baseline="30000" lang="en" sz="1800"/>
              <a:t>n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/>
              <a:t>						f(n) = 𝚹(n)</a:t>
            </a:r>
            <a:endParaRPr sz="1800"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25" y="1485350"/>
            <a:ext cx="7498026" cy="7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 rotWithShape="1">
          <a:blip r:embed="rId4">
            <a:alphaModFix/>
          </a:blip>
          <a:srcRect b="91766" l="0" r="0" t="0"/>
          <a:stretch/>
        </p:blipFill>
        <p:spPr>
          <a:xfrm>
            <a:off x="2111400" y="2070075"/>
            <a:ext cx="4042699" cy="2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/>
          <p:nvPr/>
        </p:nvSpPr>
        <p:spPr>
          <a:xfrm>
            <a:off x="2905225" y="1495100"/>
            <a:ext cx="5461506" cy="587844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45"/>
          <p:cNvCxnSpPr/>
          <p:nvPr/>
        </p:nvCxnSpPr>
        <p:spPr>
          <a:xfrm>
            <a:off x="7562650" y="2181750"/>
            <a:ext cx="180900" cy="44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5"/>
          <p:cNvSpPr txBox="1"/>
          <p:nvPr/>
        </p:nvSpPr>
        <p:spPr>
          <a:xfrm>
            <a:off x="7418200" y="2487375"/>
            <a:ext cx="1333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Upper bound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746750" y="1639913"/>
            <a:ext cx="2475684" cy="489024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45"/>
          <p:cNvCxnSpPr>
            <a:stCxn id="306" idx="2"/>
          </p:cNvCxnSpPr>
          <p:nvPr/>
        </p:nvCxnSpPr>
        <p:spPr>
          <a:xfrm>
            <a:off x="1984592" y="2128937"/>
            <a:ext cx="186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5"/>
          <p:cNvSpPr txBox="1"/>
          <p:nvPr/>
        </p:nvSpPr>
        <p:spPr>
          <a:xfrm>
            <a:off x="1887825" y="2486975"/>
            <a:ext cx="12435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Lower bound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2882625" y="1593925"/>
            <a:ext cx="339900" cy="489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5"/>
          <p:cNvCxnSpPr>
            <a:stCxn id="309" idx="4"/>
          </p:cNvCxnSpPr>
          <p:nvPr/>
        </p:nvCxnSpPr>
        <p:spPr>
          <a:xfrm>
            <a:off x="3052575" y="2082925"/>
            <a:ext cx="338700" cy="460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5"/>
          <p:cNvSpPr txBox="1"/>
          <p:nvPr/>
        </p:nvSpPr>
        <p:spPr>
          <a:xfrm>
            <a:off x="3300875" y="2394025"/>
            <a:ext cx="1661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bound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