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iYSBeFiz14gabhz+cf/KhQtd4D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italic.fntdata"/><Relationship Id="rId16" Type="http://schemas.openxmlformats.org/officeDocument/2006/relationships/slide" Target="slides/slide12.xml"/><Relationship Id="rId38" Type="http://schemas.openxmlformats.org/officeDocument/2006/relationships/font" Target="fonts/Robo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academy.com/lesson/depth_first_search/" TargetMode="External"/><Relationship Id="rId3" Type="http://schemas.openxmlformats.org/officeDocument/2006/relationships/hyperlink" Target="https://www.techiedelight.com/depth-first-search/"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academy.com/lesson/breadth_first_search/" TargetMode="External"/><Relationship Id="rId3" Type="http://schemas.openxmlformats.org/officeDocument/2006/relationships/hyperlink" Target="https://www.techiedelight.com/breadth-first-search/"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2f078c592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2f078c59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if undirected graph, and there is path from any vertex to any other vertex, we simply call it connected.</a:t>
            </a:r>
            <a:endParaRPr/>
          </a:p>
          <a:p>
            <a:pPr indent="0" lvl="0" marL="0" rtl="0" algn="l">
              <a:spcBef>
                <a:spcPts val="0"/>
              </a:spcBef>
              <a:spcAft>
                <a:spcPts val="0"/>
              </a:spcAft>
              <a:buNone/>
            </a:pPr>
            <a:r>
              <a:rPr lang="en-US"/>
              <a:t>(ii) if directed graph, and is not strongly connected but can be converted into connected graph by treating all edges as undirected then such graph is called weakly connected graph.</a:t>
            </a:r>
            <a:endParaRPr/>
          </a:p>
          <a:p>
            <a:pPr indent="0" lvl="0" marL="0" rtl="0" algn="l">
              <a:spcBef>
                <a:spcPts val="0"/>
              </a:spcBef>
              <a:spcAft>
                <a:spcPts val="0"/>
              </a:spcAft>
              <a:buNone/>
            </a:pPr>
            <a:r>
              <a:rPr lang="en-US"/>
              <a:t>(iii) if directed graph, and there is path from any vertex to any other vertex, we call it strongly connected.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2f078c59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2f078c5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2f078c59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2f078c5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2f078c592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2f078c59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46311d69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46311d6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46311d6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46311d6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46311d69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46311d69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46311d69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46311d69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2f078c592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2f078c59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46311d69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46311d69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2f078c59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2f078c5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46311d69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46311d6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46311d69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46311d69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2f078c592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2f078c59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46311d694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46311d69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46311d694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46311d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46311d694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46311d69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46311d694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46311d69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46311d694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46311d6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46311d694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46311d69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https://csacademy.com/lesson/depth_first_search/</a:t>
            </a:r>
            <a:r>
              <a:rPr lang="en-US"/>
              <a:t>  -&gt;video demo</a:t>
            </a:r>
            <a:endParaRPr/>
          </a:p>
          <a:p>
            <a:pPr indent="0" lvl="0" marL="0" rtl="0" algn="l">
              <a:spcBef>
                <a:spcPts val="0"/>
              </a:spcBef>
              <a:spcAft>
                <a:spcPts val="0"/>
              </a:spcAft>
              <a:buNone/>
            </a:pPr>
            <a:r>
              <a:rPr lang="en-US" u="sng">
                <a:solidFill>
                  <a:schemeClr val="hlink"/>
                </a:solidFill>
                <a:hlinkClick r:id="rId3"/>
              </a:rPr>
              <a:t>https://www.techiedelight.com/depth-first-search/</a:t>
            </a:r>
            <a:r>
              <a:rPr lang="en-US"/>
              <a:t>  -&gt; iterative and recursive implementation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46311d694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46311d69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2f078c592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2f078c59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46311d694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46311d69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https://csacademy.com/lesson/breadth_first_search/</a:t>
            </a:r>
            <a:r>
              <a:rPr lang="en-US"/>
              <a:t>  -&gt; video demo</a:t>
            </a:r>
            <a:endParaRPr/>
          </a:p>
          <a:p>
            <a:pPr indent="0" lvl="0" marL="0" rtl="0" algn="l">
              <a:spcBef>
                <a:spcPts val="0"/>
              </a:spcBef>
              <a:spcAft>
                <a:spcPts val="0"/>
              </a:spcAft>
              <a:buNone/>
            </a:pPr>
            <a:r>
              <a:rPr lang="en-US" u="sng">
                <a:solidFill>
                  <a:schemeClr val="hlink"/>
                </a:solidFill>
                <a:hlinkClick r:id="rId3"/>
              </a:rPr>
              <a:t>https://www.techiedelight.com/breadth-first-search/</a:t>
            </a:r>
            <a:r>
              <a:rPr lang="en-US"/>
              <a:t>  -&gt; iterative and recursive implementation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46311d694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46311d69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46311d694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46311d69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2f078c59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2f078c59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recommend a friend the problem for the graph can be like find all the nodes that are having distance from a specific node less then 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2f078c592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2f078c59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web crawlers use this graph to traverse all nodes in the graph by visiting all the nodes connected with edge from the source node.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2f078c592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2f078c59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2f078c592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2f078c59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2f078c592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2f078c59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&lt;A, B, F, H&gt; →</a:t>
            </a:r>
            <a:r>
              <a:rPr lang="en-US"/>
              <a:t> simple path</a:t>
            </a:r>
            <a:endParaRPr/>
          </a:p>
          <a:p>
            <a:pPr indent="0" lvl="0" marL="0" rtl="0" algn="l">
              <a:spcBef>
                <a:spcPts val="0"/>
              </a:spcBef>
              <a:spcAft>
                <a:spcPts val="0"/>
              </a:spcAft>
              <a:buNone/>
            </a:pPr>
            <a:r>
              <a:rPr lang="en-US"/>
              <a:t>&lt;A, B, F, H, E, B, A, D&gt; → walk</a:t>
            </a:r>
            <a:endParaRPr/>
          </a:p>
          <a:p>
            <a:pPr indent="0" lvl="0" marL="0" rtl="0" algn="l">
              <a:spcBef>
                <a:spcPts val="0"/>
              </a:spcBef>
              <a:spcAft>
                <a:spcPts val="0"/>
              </a:spcAft>
              <a:buNone/>
            </a:pPr>
            <a:r>
              <a:rPr lang="en-US"/>
              <a:t>&lt;A, B, E, H, D, A, C&gt; → trail</a:t>
            </a:r>
            <a:endParaRPr/>
          </a:p>
          <a:p>
            <a:pPr indent="0" lvl="0" marL="0" rtl="0" algn="l">
              <a:spcBef>
                <a:spcPts val="0"/>
              </a:spcBef>
              <a:spcAft>
                <a:spcPts val="0"/>
              </a:spcAft>
              <a:buNone/>
            </a:pPr>
            <a:r>
              <a:rPr lang="en-US"/>
              <a:t>&lt;A, B, E, H, D, A&gt; → closed walk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2f078c592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2f078c59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tree is undirected acyclic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can be undirected acyclic graphs which are not trees and they are known as DAG.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8"/>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8"/>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7"/>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8"/>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8"/>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3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3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1"/>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31"/>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32"/>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32"/>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32"/>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9" name="Shape 59"/>
        <p:cNvGrpSpPr/>
        <p:nvPr/>
      </p:nvGrpSpPr>
      <p:grpSpPr>
        <a:xfrm>
          <a:off x="0" y="0"/>
          <a:ext cx="0" cy="0"/>
          <a:chOff x="0" y="0"/>
          <a:chExt cx="0" cy="0"/>
        </a:xfrm>
      </p:grpSpPr>
      <p:sp>
        <p:nvSpPr>
          <p:cNvPr id="60" name="Google Shape;60;p3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3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36"/>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6"/>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6"/>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6"/>
          <p:cNvSpPr/>
          <p:nvPr>
            <p:ph idx="2" type="pic"/>
          </p:nvPr>
        </p:nvSpPr>
        <p:spPr>
          <a:xfrm>
            <a:off x="15" y="0"/>
            <a:ext cx="12191985" cy="4915076"/>
          </a:xfrm>
          <a:prstGeom prst="rect">
            <a:avLst/>
          </a:prstGeom>
          <a:solidFill>
            <a:srgbClr val="BECAD4"/>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36"/>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Graphs</a:t>
            </a:r>
            <a:endParaRPr/>
          </a:p>
        </p:txBody>
      </p:sp>
      <p:sp>
        <p:nvSpPr>
          <p:cNvPr id="102" name="Google Shape;102;p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52f078c592_0_8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Properties</a:t>
            </a:r>
            <a:endParaRPr/>
          </a:p>
        </p:txBody>
      </p:sp>
      <p:sp>
        <p:nvSpPr>
          <p:cNvPr id="169" name="Google Shape;169;g52f078c592_0_85"/>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Strongly Connected Graphs:</a:t>
            </a:r>
            <a:endParaRPr/>
          </a:p>
          <a:p>
            <a:pPr indent="0" lvl="0" marL="0" rtl="0" algn="l">
              <a:spcBef>
                <a:spcPts val="1200"/>
              </a:spcBef>
              <a:spcAft>
                <a:spcPts val="200"/>
              </a:spcAft>
              <a:buNone/>
            </a:pPr>
            <a:r>
              <a:rPr lang="en-US"/>
              <a:t>				if there is a path from any vertex to any other vertex.</a:t>
            </a:r>
            <a:endParaRPr/>
          </a:p>
        </p:txBody>
      </p:sp>
      <p:sp>
        <p:nvSpPr>
          <p:cNvPr id="170" name="Google Shape;170;g52f078c592_0_85"/>
          <p:cNvSpPr/>
          <p:nvPr/>
        </p:nvSpPr>
        <p:spPr>
          <a:xfrm rot="5400000">
            <a:off x="2356275" y="2342175"/>
            <a:ext cx="328500" cy="3468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g52f078c592_0_85"/>
          <p:cNvPicPr preferRelativeResize="0"/>
          <p:nvPr/>
        </p:nvPicPr>
        <p:blipFill>
          <a:blip r:embed="rId3">
            <a:alphaModFix/>
          </a:blip>
          <a:stretch>
            <a:fillRect/>
          </a:stretch>
        </p:blipFill>
        <p:spPr>
          <a:xfrm>
            <a:off x="323128" y="3275726"/>
            <a:ext cx="11467773" cy="274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52f078c592_0_1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Representation</a:t>
            </a:r>
            <a:endParaRPr/>
          </a:p>
        </p:txBody>
      </p:sp>
      <p:sp>
        <p:nvSpPr>
          <p:cNvPr id="177" name="Google Shape;177;g52f078c592_0_15"/>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There are generally two ways to represent a graph data structure:</a:t>
            </a:r>
            <a:endParaRPr/>
          </a:p>
          <a:p>
            <a:pPr indent="-342900" lvl="0" marL="457200" rtl="0" algn="l">
              <a:spcBef>
                <a:spcPts val="1200"/>
              </a:spcBef>
              <a:spcAft>
                <a:spcPts val="0"/>
              </a:spcAft>
              <a:buSzPts val="1800"/>
              <a:buAutoNum type="arabicPeriod"/>
            </a:pPr>
            <a:r>
              <a:rPr lang="en-US"/>
              <a:t>Adjacency Matrix</a:t>
            </a:r>
            <a:endParaRPr/>
          </a:p>
          <a:p>
            <a:pPr indent="-342900" lvl="0" marL="457200" rtl="0" algn="l">
              <a:spcBef>
                <a:spcPts val="0"/>
              </a:spcBef>
              <a:spcAft>
                <a:spcPts val="0"/>
              </a:spcAft>
              <a:buSzPts val="1800"/>
              <a:buAutoNum type="arabicPeriod"/>
            </a:pPr>
            <a:r>
              <a:rPr lang="en-US"/>
              <a:t>Adjacency List</a:t>
            </a:r>
            <a:endParaRPr/>
          </a:p>
          <a:p>
            <a:pPr indent="0" lvl="0" marL="457200" rtl="0" algn="l">
              <a:spcBef>
                <a:spcPts val="1200"/>
              </a:spcBef>
              <a:spcAft>
                <a:spcPts val="0"/>
              </a:spcAft>
              <a:buNone/>
            </a:pPr>
            <a:r>
              <a:t/>
            </a:r>
            <a:endParaRPr>
              <a:solidFill>
                <a:schemeClr val="dk1"/>
              </a:solidFill>
              <a:highlight>
                <a:srgbClr val="FFFFFF"/>
              </a:highlight>
            </a:endParaRPr>
          </a:p>
          <a:p>
            <a:pPr indent="457200" lvl="0" marL="0" rtl="0" algn="l">
              <a:spcBef>
                <a:spcPts val="1200"/>
              </a:spcBef>
              <a:spcAft>
                <a:spcPts val="0"/>
              </a:spcAft>
              <a:buNone/>
            </a:pPr>
            <a:r>
              <a:t/>
            </a:r>
            <a:endParaRPr>
              <a:solidFill>
                <a:schemeClr val="dk1"/>
              </a:solidFill>
              <a:highlight>
                <a:srgbClr val="FFFFFF"/>
              </a:highlight>
            </a:endParaRPr>
          </a:p>
          <a:p>
            <a:pPr indent="457200" lvl="0" marL="0" rtl="0" algn="l">
              <a:spcBef>
                <a:spcPts val="1200"/>
              </a:spcBef>
              <a:spcAft>
                <a:spcPts val="0"/>
              </a:spcAft>
              <a:buNone/>
            </a:pPr>
            <a:r>
              <a:rPr lang="en-US">
                <a:solidFill>
                  <a:schemeClr val="dk1"/>
                </a:solidFill>
                <a:highlight>
                  <a:srgbClr val="FFFFFF"/>
                </a:highlight>
              </a:rPr>
              <a:t>T</a:t>
            </a:r>
            <a:r>
              <a:rPr lang="en-US">
                <a:solidFill>
                  <a:schemeClr val="dk1"/>
                </a:solidFill>
                <a:highlight>
                  <a:srgbClr val="FFFFFF"/>
                </a:highlight>
              </a:rPr>
              <a:t>here are other representations also like, Incidence Matrix and Incidence List.</a:t>
            </a:r>
            <a:endParaRPr>
              <a:solidFill>
                <a:schemeClr val="dk1"/>
              </a:solidFill>
              <a:highlight>
                <a:srgbClr val="FFFFFF"/>
              </a:highlight>
            </a:endParaRPr>
          </a:p>
          <a:p>
            <a:pPr indent="0" lvl="0" marL="457200" rtl="0" algn="l">
              <a:spcBef>
                <a:spcPts val="1200"/>
              </a:spcBef>
              <a:spcAft>
                <a:spcPts val="0"/>
              </a:spcAft>
              <a:buNone/>
            </a:pPr>
            <a:r>
              <a:rPr lang="en-US">
                <a:solidFill>
                  <a:schemeClr val="dk1"/>
                </a:solidFill>
                <a:highlight>
                  <a:srgbClr val="FFFFFF"/>
                </a:highlight>
              </a:rPr>
              <a:t>The choice of the graph representation is situation specific. </a:t>
            </a:r>
            <a:endParaRPr>
              <a:solidFill>
                <a:schemeClr val="dk1"/>
              </a:solidFill>
              <a:highlight>
                <a:srgbClr val="FFFFFF"/>
              </a:highlight>
            </a:endParaRPr>
          </a:p>
          <a:p>
            <a:pPr indent="0" lvl="0" marL="457200" rtl="0" algn="l">
              <a:spcBef>
                <a:spcPts val="1200"/>
              </a:spcBef>
              <a:spcAft>
                <a:spcPts val="200"/>
              </a:spcAft>
              <a:buNone/>
            </a:pPr>
            <a:r>
              <a:rPr lang="en-US">
                <a:solidFill>
                  <a:schemeClr val="dk1"/>
                </a:solidFill>
                <a:highlight>
                  <a:srgbClr val="FFFFFF"/>
                </a:highlight>
              </a:rPr>
              <a:t>It totally depends on the type of operations to be performed and ease of use.</a:t>
            </a:r>
            <a:endParaRPr>
              <a:solidFill>
                <a:schemeClr val="dk1"/>
              </a:solidFill>
              <a:highlight>
                <a:srgbClr val="FFFFFF"/>
              </a:highlight>
            </a:endParaRPr>
          </a:p>
        </p:txBody>
      </p:sp>
      <p:pic>
        <p:nvPicPr>
          <p:cNvPr id="178" name="Google Shape;178;g52f078c592_0_15"/>
          <p:cNvPicPr preferRelativeResize="0"/>
          <p:nvPr/>
        </p:nvPicPr>
        <p:blipFill rotWithShape="1">
          <a:blip r:embed="rId3">
            <a:alphaModFix/>
          </a:blip>
          <a:srcRect b="0" l="-9349" r="0" t="0"/>
          <a:stretch/>
        </p:blipFill>
        <p:spPr>
          <a:xfrm>
            <a:off x="7421913" y="1914425"/>
            <a:ext cx="4676775" cy="201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g52f078c592_0_22"/>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Matrix</a:t>
            </a:r>
            <a:endParaRPr/>
          </a:p>
        </p:txBody>
      </p:sp>
      <p:sp>
        <p:nvSpPr>
          <p:cNvPr id="184" name="Google Shape;184;g52f078c592_0_22"/>
          <p:cNvSpPr txBox="1"/>
          <p:nvPr>
            <p:ph idx="1" type="body"/>
          </p:nvPr>
        </p:nvSpPr>
        <p:spPr>
          <a:xfrm>
            <a:off x="1097276" y="1845725"/>
            <a:ext cx="7475700" cy="4023300"/>
          </a:xfrm>
          <a:prstGeom prst="rect">
            <a:avLst/>
          </a:prstGeom>
        </p:spPr>
        <p:txBody>
          <a:bodyPr anchorCtr="0" anchor="t" bIns="45700" lIns="0" spcFirstLastPara="1" rIns="0" wrap="square" tIns="45700">
            <a:noAutofit/>
          </a:bodyPr>
          <a:lstStyle/>
          <a:p>
            <a:pPr indent="0" lvl="0" marL="0" rtl="0" algn="l">
              <a:lnSpc>
                <a:spcPct val="171429"/>
              </a:lnSpc>
              <a:spcBef>
                <a:spcPts val="0"/>
              </a:spcBef>
              <a:spcAft>
                <a:spcPts val="0"/>
              </a:spcAft>
              <a:buNone/>
            </a:pPr>
            <a:r>
              <a:rPr lang="en-US" sz="1900">
                <a:solidFill>
                  <a:schemeClr val="dk1"/>
                </a:solidFill>
                <a:highlight>
                  <a:srgbClr val="FFFFFF"/>
                </a:highlight>
              </a:rPr>
              <a:t>Adjacency Matrix is a 2D array of size V x V where V is the number of vertices in a graph.</a:t>
            </a:r>
            <a:endParaRPr sz="1900">
              <a:solidFill>
                <a:schemeClr val="dk1"/>
              </a:solidFill>
              <a:highlight>
                <a:srgbClr val="FFFFFF"/>
              </a:highlight>
            </a:endParaRPr>
          </a:p>
          <a:p>
            <a:pPr indent="0" lvl="0" marL="0" rtl="0" algn="l">
              <a:lnSpc>
                <a:spcPct val="171429"/>
              </a:lnSpc>
              <a:spcBef>
                <a:spcPts val="800"/>
              </a:spcBef>
              <a:spcAft>
                <a:spcPts val="0"/>
              </a:spcAft>
              <a:buNone/>
            </a:pPr>
            <a:r>
              <a:rPr lang="en-US" sz="1900">
                <a:solidFill>
                  <a:schemeClr val="dk1"/>
                </a:solidFill>
                <a:highlight>
                  <a:srgbClr val="FFFFFF"/>
                </a:highlight>
              </a:rPr>
              <a:t>Let the 2D array be adj[][], a slot adj[i][j] = 1 indicates that there is an edge from vertex i to vertex j. Adjacency matrix for undirected graph is always symmetric. </a:t>
            </a:r>
            <a:endParaRPr sz="1900">
              <a:solidFill>
                <a:schemeClr val="dk1"/>
              </a:solidFill>
              <a:highlight>
                <a:srgbClr val="FFFFFF"/>
              </a:highlight>
            </a:endParaRPr>
          </a:p>
          <a:p>
            <a:pPr indent="0" lvl="0" marL="0" rtl="0" algn="l">
              <a:lnSpc>
                <a:spcPct val="171429"/>
              </a:lnSpc>
              <a:spcBef>
                <a:spcPts val="800"/>
              </a:spcBef>
              <a:spcAft>
                <a:spcPts val="0"/>
              </a:spcAft>
              <a:buNone/>
            </a:pPr>
            <a:r>
              <a:rPr lang="en-US" sz="1900">
                <a:solidFill>
                  <a:schemeClr val="dk1"/>
                </a:solidFill>
                <a:highlight>
                  <a:srgbClr val="FFFFFF"/>
                </a:highlight>
              </a:rPr>
              <a:t>Adjacency Matrix is also used to represent weighted graphs. </a:t>
            </a:r>
            <a:endParaRPr sz="1900">
              <a:solidFill>
                <a:schemeClr val="dk1"/>
              </a:solidFill>
              <a:highlight>
                <a:srgbClr val="FFFFFF"/>
              </a:highlight>
            </a:endParaRPr>
          </a:p>
          <a:p>
            <a:pPr indent="0" lvl="0" marL="0" rtl="0" algn="l">
              <a:lnSpc>
                <a:spcPct val="171429"/>
              </a:lnSpc>
              <a:spcBef>
                <a:spcPts val="800"/>
              </a:spcBef>
              <a:spcAft>
                <a:spcPts val="0"/>
              </a:spcAft>
              <a:buClr>
                <a:schemeClr val="dk1"/>
              </a:buClr>
              <a:buSzPts val="1100"/>
              <a:buFont typeface="Arial"/>
              <a:buNone/>
            </a:pPr>
            <a:r>
              <a:rPr lang="en-US" sz="1900">
                <a:solidFill>
                  <a:schemeClr val="dk1"/>
                </a:solidFill>
                <a:highlight>
                  <a:srgbClr val="FFFFFF"/>
                </a:highlight>
              </a:rPr>
              <a:t>If adj[i][j] = w, then there is an edge from vertex i to vertex j with weight w and all other values will be filled with some highest value or infinity.</a:t>
            </a:r>
            <a:endParaRPr sz="190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200"/>
              </a:spcBef>
              <a:spcAft>
                <a:spcPts val="200"/>
              </a:spcAft>
              <a:buNone/>
            </a:pPr>
            <a:r>
              <a:t/>
            </a:r>
            <a:endParaRPr/>
          </a:p>
        </p:txBody>
      </p:sp>
      <p:pic>
        <p:nvPicPr>
          <p:cNvPr id="185" name="Google Shape;185;g52f078c592_0_22"/>
          <p:cNvPicPr preferRelativeResize="0"/>
          <p:nvPr/>
        </p:nvPicPr>
        <p:blipFill rotWithShape="1">
          <a:blip r:embed="rId3">
            <a:alphaModFix/>
          </a:blip>
          <a:srcRect b="25361" l="0" r="0" t="0"/>
          <a:stretch/>
        </p:blipFill>
        <p:spPr>
          <a:xfrm>
            <a:off x="8624825" y="1906150"/>
            <a:ext cx="3359875" cy="367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52f078c592_0_29"/>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Matrix</a:t>
            </a:r>
            <a:endParaRPr/>
          </a:p>
        </p:txBody>
      </p:sp>
      <p:sp>
        <p:nvSpPr>
          <p:cNvPr id="191" name="Google Shape;191;g52f078c592_0_29"/>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lnSpc>
                <a:spcPct val="171429"/>
              </a:lnSpc>
              <a:spcBef>
                <a:spcPts val="0"/>
              </a:spcBef>
              <a:spcAft>
                <a:spcPts val="0"/>
              </a:spcAft>
              <a:buNone/>
            </a:pPr>
            <a:r>
              <a:rPr b="1" i="1" lang="en-US">
                <a:solidFill>
                  <a:schemeClr val="dk1"/>
                </a:solidFill>
                <a:highlight>
                  <a:srgbClr val="FFFFFF"/>
                </a:highlight>
              </a:rPr>
              <a:t>Pros:</a:t>
            </a:r>
            <a:r>
              <a:rPr lang="en-US">
                <a:solidFill>
                  <a:schemeClr val="dk1"/>
                </a:solidFill>
                <a:highlight>
                  <a:srgbClr val="FFFFFF"/>
                </a:highlight>
              </a:rPr>
              <a:t> </a:t>
            </a:r>
            <a:r>
              <a:rPr lang="en-US">
                <a:solidFill>
                  <a:schemeClr val="dk1"/>
                </a:solidFill>
                <a:highlight>
                  <a:srgbClr val="FFFFFF"/>
                </a:highlight>
              </a:rPr>
              <a:t>Representation is easier to implement and follow. Removing an edge takes O(1) time. Queries like whether there is an edge from vertex ‘u’ to vertex ‘v’ are efficient and can be done O(1).</a:t>
            </a:r>
            <a:endParaRPr>
              <a:solidFill>
                <a:schemeClr val="dk1"/>
              </a:solidFill>
              <a:highlight>
                <a:srgbClr val="FFFFFF"/>
              </a:highlight>
            </a:endParaRPr>
          </a:p>
          <a:p>
            <a:pPr indent="0" lvl="0" marL="0" rtl="0" algn="l">
              <a:lnSpc>
                <a:spcPct val="171429"/>
              </a:lnSpc>
              <a:spcBef>
                <a:spcPts val="80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71429"/>
              </a:lnSpc>
              <a:spcBef>
                <a:spcPts val="800"/>
              </a:spcBef>
              <a:spcAft>
                <a:spcPts val="0"/>
              </a:spcAft>
              <a:buClr>
                <a:schemeClr val="dk1"/>
              </a:buClr>
              <a:buSzPts val="1100"/>
              <a:buFont typeface="Arial"/>
              <a:buNone/>
            </a:pPr>
            <a:r>
              <a:rPr b="1" i="1" lang="en-US">
                <a:solidFill>
                  <a:schemeClr val="dk1"/>
                </a:solidFill>
                <a:highlight>
                  <a:srgbClr val="FFFFFF"/>
                </a:highlight>
              </a:rPr>
              <a:t>Cons:</a:t>
            </a:r>
            <a:r>
              <a:rPr lang="en-US">
                <a:solidFill>
                  <a:schemeClr val="dk1"/>
                </a:solidFill>
                <a:highlight>
                  <a:srgbClr val="FFFFFF"/>
                </a:highlight>
              </a:rPr>
              <a:t> Consumes more space O(V^2). Even if the graph is sparse(contains less number of edges), it consumes the same space. Adding a vertex is O(V^2) time.</a:t>
            </a:r>
            <a:endParaRPr>
              <a:solidFill>
                <a:schemeClr val="dk1"/>
              </a:solidFill>
              <a:highlight>
                <a:srgbClr val="FFFFFF"/>
              </a:highlight>
            </a:endParaRPr>
          </a:p>
          <a:p>
            <a:pPr indent="0" lvl="0" marL="0" rtl="0" algn="l">
              <a:spcBef>
                <a:spcPts val="1200"/>
              </a:spcBef>
              <a:spcAft>
                <a:spcPts val="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846311d694_0_6"/>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Matrix</a:t>
            </a:r>
            <a:endParaRPr/>
          </a:p>
        </p:txBody>
      </p:sp>
      <p:sp>
        <p:nvSpPr>
          <p:cNvPr id="197" name="Google Shape;197;g846311d694_0_6"/>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198" name="Google Shape;198;g846311d694_0_6"/>
          <p:cNvPicPr preferRelativeResize="0"/>
          <p:nvPr/>
        </p:nvPicPr>
        <p:blipFill>
          <a:blip r:embed="rId3">
            <a:alphaModFix/>
          </a:blip>
          <a:stretch>
            <a:fillRect/>
          </a:stretch>
        </p:blipFill>
        <p:spPr>
          <a:xfrm>
            <a:off x="1229100" y="1914525"/>
            <a:ext cx="9728600" cy="412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846311d694_0_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Matrix</a:t>
            </a:r>
            <a:endParaRPr/>
          </a:p>
        </p:txBody>
      </p:sp>
      <p:sp>
        <p:nvSpPr>
          <p:cNvPr id="204" name="Google Shape;204;g846311d694_0_0"/>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205" name="Google Shape;205;g846311d694_0_0"/>
          <p:cNvPicPr preferRelativeResize="0"/>
          <p:nvPr/>
        </p:nvPicPr>
        <p:blipFill>
          <a:blip r:embed="rId3">
            <a:alphaModFix/>
          </a:blip>
          <a:stretch>
            <a:fillRect/>
          </a:stretch>
        </p:blipFill>
        <p:spPr>
          <a:xfrm>
            <a:off x="1176350" y="1833575"/>
            <a:ext cx="9815339" cy="402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g846311d694_0_12"/>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Matrix</a:t>
            </a:r>
            <a:endParaRPr/>
          </a:p>
        </p:txBody>
      </p:sp>
      <p:sp>
        <p:nvSpPr>
          <p:cNvPr id="211" name="Google Shape;211;g846311d694_0_12"/>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212" name="Google Shape;212;g846311d694_0_12"/>
          <p:cNvPicPr preferRelativeResize="0"/>
          <p:nvPr/>
        </p:nvPicPr>
        <p:blipFill>
          <a:blip r:embed="rId3">
            <a:alphaModFix/>
          </a:blip>
          <a:stretch>
            <a:fillRect/>
          </a:stretch>
        </p:blipFill>
        <p:spPr>
          <a:xfrm>
            <a:off x="1238250" y="1852625"/>
            <a:ext cx="9757625" cy="420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846311d694_0_41"/>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Matrix - Representation</a:t>
            </a:r>
            <a:endParaRPr/>
          </a:p>
        </p:txBody>
      </p:sp>
      <p:sp>
        <p:nvSpPr>
          <p:cNvPr id="218" name="Google Shape;218;g846311d694_0_41"/>
          <p:cNvSpPr txBox="1"/>
          <p:nvPr>
            <p:ph idx="1" type="body"/>
          </p:nvPr>
        </p:nvSpPr>
        <p:spPr>
          <a:xfrm>
            <a:off x="1097280" y="1921934"/>
            <a:ext cx="10058400" cy="4023300"/>
          </a:xfrm>
          <a:prstGeom prst="rect">
            <a:avLst/>
          </a:prstGeom>
        </p:spPr>
        <p:txBody>
          <a:bodyPr anchorCtr="0" anchor="t" bIns="45700" lIns="0" spcFirstLastPara="1" rIns="0" wrap="square" tIns="45700">
            <a:noAutofit/>
          </a:bodyPr>
          <a:lstStyle/>
          <a:p>
            <a:pPr indent="0" lvl="0" marL="0" rtl="0" algn="l">
              <a:lnSpc>
                <a:spcPct val="100000"/>
              </a:lnSpc>
              <a:spcBef>
                <a:spcPts val="0"/>
              </a:spcBef>
              <a:spcAft>
                <a:spcPts val="0"/>
              </a:spcAft>
              <a:buNone/>
            </a:pPr>
            <a:r>
              <a:rPr lang="en-US">
                <a:solidFill>
                  <a:srgbClr val="6A737D"/>
                </a:solidFill>
                <a:highlight>
                  <a:srgbClr val="FFFFFF"/>
                </a:highlight>
                <a:latin typeface="Roboto"/>
                <a:ea typeface="Roboto"/>
                <a:cs typeface="Roboto"/>
                <a:sym typeface="Roboto"/>
              </a:rPr>
              <a:t>// undirected dense graph</a:t>
            </a:r>
            <a:endParaRPr>
              <a:solidFill>
                <a:srgbClr val="D73A4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adj_matrix[N][N];		</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a:t>
            </a:r>
            <a:r>
              <a:rPr lang="en-US">
                <a:solidFill>
                  <a:srgbClr val="6F42C1"/>
                </a:solidFill>
                <a:highlight>
                  <a:srgbClr val="FFFFFF"/>
                </a:highlight>
                <a:latin typeface="Roboto"/>
                <a:ea typeface="Roboto"/>
                <a:cs typeface="Roboto"/>
                <a:sym typeface="Roboto"/>
              </a:rPr>
              <a:t>main</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indent="457200" lvl="0" marL="0" rtl="0" algn="l">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num_nodes, num_edges;</a:t>
            </a:r>
            <a:endParaRPr>
              <a:solidFill>
                <a:srgbClr val="24292E"/>
              </a:solidFill>
              <a:highlight>
                <a:srgbClr val="FFFFFF"/>
              </a:highlight>
              <a:latin typeface="Roboto"/>
              <a:ea typeface="Roboto"/>
              <a:cs typeface="Roboto"/>
              <a:sym typeface="Roboto"/>
            </a:endParaRPr>
          </a:p>
          <a:p>
            <a:pPr indent="45720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cin &gt;&gt; num_nodes &gt;&gt; num_edges;</a:t>
            </a:r>
            <a:endParaRPr>
              <a:solidFill>
                <a:srgbClr val="24292E"/>
              </a:solidFill>
              <a:highlight>
                <a:srgbClr val="FFFFFF"/>
              </a:highlight>
              <a:latin typeface="Roboto"/>
              <a:ea typeface="Roboto"/>
              <a:cs typeface="Roboto"/>
              <a:sym typeface="Roboto"/>
            </a:endParaRPr>
          </a:p>
          <a:p>
            <a:pPr indent="457200" lvl="0" marL="0" rtl="0" algn="l">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for</a:t>
            </a:r>
            <a:r>
              <a:rPr lang="en-US">
                <a:solidFill>
                  <a:srgbClr val="24292E"/>
                </a:solidFill>
                <a:highlight>
                  <a:srgbClr val="FFFFFF"/>
                </a:highlight>
                <a:latin typeface="Roboto"/>
                <a:ea typeface="Roboto"/>
                <a:cs typeface="Roboto"/>
                <a:sym typeface="Roboto"/>
              </a:rPr>
              <a:t>(</a:t>
            </a: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i = </a:t>
            </a:r>
            <a:r>
              <a:rPr lang="en-US">
                <a:solidFill>
                  <a:srgbClr val="005CC5"/>
                </a:solidFill>
                <a:highlight>
                  <a:srgbClr val="FFFFFF"/>
                </a:highlight>
                <a:latin typeface="Roboto"/>
                <a:ea typeface="Roboto"/>
                <a:cs typeface="Roboto"/>
                <a:sym typeface="Roboto"/>
              </a:rPr>
              <a:t>0</a:t>
            </a:r>
            <a:r>
              <a:rPr lang="en-US">
                <a:solidFill>
                  <a:srgbClr val="24292E"/>
                </a:solidFill>
                <a:highlight>
                  <a:srgbClr val="FFFFFF"/>
                </a:highlight>
                <a:latin typeface="Roboto"/>
                <a:ea typeface="Roboto"/>
                <a:cs typeface="Roboto"/>
                <a:sym typeface="Roboto"/>
              </a:rPr>
              <a:t>, u, v; i &lt; num_edges; ++i){</a:t>
            </a:r>
            <a:endParaRPr>
              <a:solidFill>
                <a:srgbClr val="24292E"/>
              </a:solidFill>
              <a:highlight>
                <a:srgbClr val="FFFFFF"/>
              </a:highlight>
              <a:latin typeface="Roboto"/>
              <a:ea typeface="Roboto"/>
              <a:cs typeface="Roboto"/>
              <a:sym typeface="Roboto"/>
            </a:endParaRPr>
          </a:p>
          <a:p>
            <a:pPr indent="45720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r>
              <a:rPr lang="en-US">
                <a:solidFill>
                  <a:srgbClr val="6A737D"/>
                </a:solidFill>
                <a:highlight>
                  <a:srgbClr val="FFFFFF"/>
                </a:highlight>
                <a:latin typeface="Roboto"/>
                <a:ea typeface="Roboto"/>
                <a:cs typeface="Roboto"/>
                <a:sym typeface="Roboto"/>
              </a:rPr>
              <a:t>// take nodes between which we have an edge</a:t>
            </a:r>
            <a:endParaRPr>
              <a:solidFill>
                <a:srgbClr val="6A737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cin &gt;&gt; u &gt;&gt; v;</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r>
              <a:rPr lang="en-US">
                <a:solidFill>
                  <a:srgbClr val="6A737D"/>
                </a:solidFill>
                <a:highlight>
                  <a:srgbClr val="FFFFFF"/>
                </a:highlight>
                <a:latin typeface="Roboto"/>
                <a:ea typeface="Roboto"/>
                <a:cs typeface="Roboto"/>
                <a:sym typeface="Roboto"/>
              </a:rPr>
              <a:t>// undirected so we mark both (u, v) and (v, u) as 1</a:t>
            </a:r>
            <a:endParaRPr>
              <a:solidFill>
                <a:srgbClr val="6A737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adj_matrix[u][v] = </a:t>
            </a:r>
            <a:r>
              <a:rPr lang="en-US">
                <a:solidFill>
                  <a:srgbClr val="005CC5"/>
                </a:solidFill>
                <a:highlight>
                  <a:srgbClr val="FFFFFF"/>
                </a:highlight>
                <a:latin typeface="Roboto"/>
                <a:ea typeface="Roboto"/>
                <a:cs typeface="Roboto"/>
                <a:sym typeface="Roboto"/>
              </a:rPr>
              <a:t>1</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adj_matrix[v][u] = </a:t>
            </a:r>
            <a:r>
              <a:rPr lang="en-US">
                <a:solidFill>
                  <a:srgbClr val="005CC5"/>
                </a:solidFill>
                <a:highlight>
                  <a:srgbClr val="FFFFFF"/>
                </a:highlight>
                <a:latin typeface="Roboto"/>
                <a:ea typeface="Roboto"/>
                <a:cs typeface="Roboto"/>
                <a:sym typeface="Roboto"/>
              </a:rPr>
              <a:t>1</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												</a:t>
            </a:r>
            <a:r>
              <a:rPr lang="en-US">
                <a:solidFill>
                  <a:srgbClr val="6A737D"/>
                </a:solidFill>
                <a:highlight>
                  <a:srgbClr val="FFFFFF"/>
                </a:highlight>
                <a:latin typeface="Roboto"/>
                <a:ea typeface="Roboto"/>
                <a:cs typeface="Roboto"/>
                <a:sym typeface="Roboto"/>
              </a:rPr>
              <a:t>// do something with the graph</a:t>
            </a:r>
            <a:endParaRPr>
              <a:solidFill>
                <a:srgbClr val="6A737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t/>
            </a:r>
            <a:endParaRPr sz="29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52f078c592_0_3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List</a:t>
            </a:r>
            <a:endParaRPr/>
          </a:p>
        </p:txBody>
      </p:sp>
      <p:sp>
        <p:nvSpPr>
          <p:cNvPr id="224" name="Google Shape;224;g52f078c592_0_35"/>
          <p:cNvSpPr txBox="1"/>
          <p:nvPr>
            <p:ph idx="1" type="body"/>
          </p:nvPr>
        </p:nvSpPr>
        <p:spPr>
          <a:xfrm>
            <a:off x="1097275" y="1845725"/>
            <a:ext cx="42837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b="1" lang="en-US">
                <a:solidFill>
                  <a:schemeClr val="dk1"/>
                </a:solidFill>
                <a:highlight>
                  <a:srgbClr val="FFFFFF"/>
                </a:highlight>
              </a:rPr>
              <a:t>An array of lists is used. </a:t>
            </a:r>
            <a:endParaRPr b="1">
              <a:solidFill>
                <a:schemeClr val="dk1"/>
              </a:solidFill>
              <a:highlight>
                <a:srgbClr val="FFFFFF"/>
              </a:highlight>
            </a:endParaRPr>
          </a:p>
          <a:p>
            <a:pPr indent="0" lvl="0" marL="0" rtl="0" algn="l">
              <a:spcBef>
                <a:spcPts val="1200"/>
              </a:spcBef>
              <a:spcAft>
                <a:spcPts val="0"/>
              </a:spcAft>
              <a:buNone/>
            </a:pPr>
            <a:r>
              <a:rPr lang="en-US">
                <a:solidFill>
                  <a:schemeClr val="dk1"/>
                </a:solidFill>
                <a:highlight>
                  <a:srgbClr val="FFFFFF"/>
                </a:highlight>
              </a:rPr>
              <a:t>Size of the array is equal to the number of vertices. </a:t>
            </a:r>
            <a:endParaRPr>
              <a:solidFill>
                <a:schemeClr val="dk1"/>
              </a:solidFill>
              <a:highlight>
                <a:srgbClr val="FFFFFF"/>
              </a:highlight>
            </a:endParaRPr>
          </a:p>
          <a:p>
            <a:pPr indent="0" lvl="0" marL="0" rtl="0" algn="l">
              <a:spcBef>
                <a:spcPts val="1200"/>
              </a:spcBef>
              <a:spcAft>
                <a:spcPts val="0"/>
              </a:spcAft>
              <a:buNone/>
            </a:pPr>
            <a:r>
              <a:rPr lang="en-US">
                <a:solidFill>
                  <a:schemeClr val="dk1"/>
                </a:solidFill>
                <a:highlight>
                  <a:srgbClr val="FFFFFF"/>
                </a:highlight>
              </a:rPr>
              <a:t>Let the array be array[]. </a:t>
            </a:r>
            <a:endParaRPr>
              <a:solidFill>
                <a:schemeClr val="dk1"/>
              </a:solidFill>
              <a:highlight>
                <a:srgbClr val="FFFFFF"/>
              </a:highlight>
            </a:endParaRPr>
          </a:p>
          <a:p>
            <a:pPr indent="0" lvl="0" marL="0" rtl="0" algn="l">
              <a:spcBef>
                <a:spcPts val="1200"/>
              </a:spcBef>
              <a:spcAft>
                <a:spcPts val="0"/>
              </a:spcAft>
              <a:buNone/>
            </a:pPr>
            <a:r>
              <a:rPr lang="en-US">
                <a:solidFill>
                  <a:schemeClr val="dk1"/>
                </a:solidFill>
                <a:highlight>
                  <a:srgbClr val="FFFFFF"/>
                </a:highlight>
              </a:rPr>
              <a:t>An entry array[i] represents the list of vertices adjacent to the</a:t>
            </a:r>
            <a:r>
              <a:rPr b="1" lang="en-US">
                <a:solidFill>
                  <a:schemeClr val="dk1"/>
                </a:solidFill>
                <a:highlight>
                  <a:srgbClr val="FFFFFF"/>
                </a:highlight>
              </a:rPr>
              <a:t> </a:t>
            </a:r>
            <a:r>
              <a:rPr b="1" i="1" lang="en-US">
                <a:solidFill>
                  <a:schemeClr val="dk1"/>
                </a:solidFill>
                <a:highlight>
                  <a:srgbClr val="FFFFFF"/>
                </a:highlight>
              </a:rPr>
              <a:t>i</a:t>
            </a:r>
            <a:r>
              <a:rPr lang="en-US">
                <a:solidFill>
                  <a:schemeClr val="dk1"/>
                </a:solidFill>
                <a:highlight>
                  <a:srgbClr val="FFFFFF"/>
                </a:highlight>
              </a:rPr>
              <a:t>th vertex. </a:t>
            </a:r>
            <a:endParaRPr>
              <a:solidFill>
                <a:schemeClr val="dk1"/>
              </a:solidFill>
              <a:highlight>
                <a:srgbClr val="FFFFFF"/>
              </a:highlight>
            </a:endParaRPr>
          </a:p>
          <a:p>
            <a:pPr indent="0" lvl="0" marL="0" rtl="0" algn="l">
              <a:spcBef>
                <a:spcPts val="1200"/>
              </a:spcBef>
              <a:spcAft>
                <a:spcPts val="0"/>
              </a:spcAft>
              <a:buNone/>
            </a:pPr>
            <a:r>
              <a:rPr lang="en-US">
                <a:solidFill>
                  <a:schemeClr val="dk1"/>
                </a:solidFill>
                <a:highlight>
                  <a:srgbClr val="FFFFFF"/>
                </a:highlight>
              </a:rPr>
              <a:t>This representation can also be used to </a:t>
            </a:r>
            <a:endParaRPr>
              <a:solidFill>
                <a:schemeClr val="dk1"/>
              </a:solidFill>
              <a:highlight>
                <a:srgbClr val="FFFFFF"/>
              </a:highlight>
            </a:endParaRPr>
          </a:p>
          <a:p>
            <a:pPr indent="0" lvl="0" marL="0" rtl="0" algn="l">
              <a:spcBef>
                <a:spcPts val="1200"/>
              </a:spcBef>
              <a:spcAft>
                <a:spcPts val="0"/>
              </a:spcAft>
              <a:buNone/>
            </a:pPr>
            <a:r>
              <a:rPr lang="en-US">
                <a:solidFill>
                  <a:schemeClr val="dk1"/>
                </a:solidFill>
                <a:highlight>
                  <a:srgbClr val="FFFFFF"/>
                </a:highlight>
              </a:rPr>
              <a:t>represent a weighted graph. </a:t>
            </a:r>
            <a:endParaRPr>
              <a:solidFill>
                <a:schemeClr val="dk1"/>
              </a:solidFill>
              <a:highlight>
                <a:srgbClr val="FFFFFF"/>
              </a:highlight>
            </a:endParaRPr>
          </a:p>
          <a:p>
            <a:pPr indent="0" lvl="0" marL="0" rtl="0" algn="l">
              <a:spcBef>
                <a:spcPts val="1200"/>
              </a:spcBef>
              <a:spcAft>
                <a:spcPts val="200"/>
              </a:spcAft>
              <a:buNone/>
            </a:pPr>
            <a:r>
              <a:rPr lang="en-US">
                <a:solidFill>
                  <a:schemeClr val="dk1"/>
                </a:solidFill>
                <a:highlight>
                  <a:srgbClr val="FFFFFF"/>
                </a:highlight>
              </a:rPr>
              <a:t>The weights of edges can be represented as lists of pairs.</a:t>
            </a:r>
            <a:endParaRPr sz="2800"/>
          </a:p>
        </p:txBody>
      </p:sp>
      <p:pic>
        <p:nvPicPr>
          <p:cNvPr id="225" name="Google Shape;225;g52f078c592_0_35"/>
          <p:cNvPicPr preferRelativeResize="0"/>
          <p:nvPr/>
        </p:nvPicPr>
        <p:blipFill>
          <a:blip r:embed="rId3">
            <a:alphaModFix/>
          </a:blip>
          <a:stretch>
            <a:fillRect/>
          </a:stretch>
        </p:blipFill>
        <p:spPr>
          <a:xfrm>
            <a:off x="5546700" y="2986098"/>
            <a:ext cx="6511951" cy="254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g846311d694_0_18"/>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List</a:t>
            </a:r>
            <a:endParaRPr/>
          </a:p>
        </p:txBody>
      </p:sp>
      <p:sp>
        <p:nvSpPr>
          <p:cNvPr id="231" name="Google Shape;231;g846311d694_0_18"/>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232" name="Google Shape;232;g846311d694_0_18"/>
          <p:cNvPicPr preferRelativeResize="0"/>
          <p:nvPr/>
        </p:nvPicPr>
        <p:blipFill>
          <a:blip r:embed="rId3">
            <a:alphaModFix/>
          </a:blip>
          <a:stretch>
            <a:fillRect/>
          </a:stretch>
        </p:blipFill>
        <p:spPr>
          <a:xfrm>
            <a:off x="1303300" y="1881199"/>
            <a:ext cx="9787289" cy="402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52f078c592_0_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108" name="Google Shape;108;g52f078c592_0_0"/>
          <p:cNvSpPr txBox="1"/>
          <p:nvPr>
            <p:ph idx="1" type="body"/>
          </p:nvPr>
        </p:nvSpPr>
        <p:spPr>
          <a:xfrm>
            <a:off x="1097280" y="17695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solidFill>
                  <a:schemeClr val="dk1"/>
                </a:solidFill>
                <a:highlight>
                  <a:srgbClr val="FFFFFF"/>
                </a:highlight>
              </a:rPr>
              <a:t>A Graph is a non-linear data structure consisting of nodes and edges.</a:t>
            </a:r>
            <a:endParaRPr>
              <a:solidFill>
                <a:schemeClr val="dk1"/>
              </a:solidFill>
              <a:highlight>
                <a:srgbClr val="FFFFFF"/>
              </a:highlight>
            </a:endParaRPr>
          </a:p>
          <a:p>
            <a:pPr indent="0" lvl="0" marL="0" rtl="0" algn="l">
              <a:spcBef>
                <a:spcPts val="1200"/>
              </a:spcBef>
              <a:spcAft>
                <a:spcPts val="0"/>
              </a:spcAft>
              <a:buNone/>
            </a:pPr>
            <a:r>
              <a:rPr lang="en-US">
                <a:solidFill>
                  <a:schemeClr val="dk1"/>
                </a:solidFill>
                <a:highlight>
                  <a:srgbClr val="FFFFFF"/>
                </a:highlight>
              </a:rPr>
              <a:t>A Graph consists of a finite set of vertices(or nodes) and set of Edges which connect a pair of nodes. </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200"/>
              </a:spcAft>
              <a:buNone/>
            </a:pPr>
            <a:r>
              <a:rPr lang="en-US">
                <a:solidFill>
                  <a:schemeClr val="dk1"/>
                </a:solidFill>
                <a:highlight>
                  <a:srgbClr val="FFFFFF"/>
                </a:highlight>
              </a:rPr>
              <a:t>In the above Graph, the set of vertices V = {0,1,2,3,4} and the set of edges E = {01, 12, 23, 34, 04, 14, 13}.</a:t>
            </a:r>
            <a:endParaRPr>
              <a:solidFill>
                <a:schemeClr val="dk1"/>
              </a:solidFill>
              <a:highlight>
                <a:srgbClr val="FFFFFF"/>
              </a:highlight>
            </a:endParaRPr>
          </a:p>
        </p:txBody>
      </p:sp>
      <p:pic>
        <p:nvPicPr>
          <p:cNvPr id="109" name="Google Shape;109;g52f078c592_0_0"/>
          <p:cNvPicPr preferRelativeResize="0"/>
          <p:nvPr/>
        </p:nvPicPr>
        <p:blipFill>
          <a:blip r:embed="rId3">
            <a:alphaModFix/>
          </a:blip>
          <a:stretch>
            <a:fillRect/>
          </a:stretch>
        </p:blipFill>
        <p:spPr>
          <a:xfrm>
            <a:off x="3376613" y="3105150"/>
            <a:ext cx="4676775" cy="2019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g846311d694_0_2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List</a:t>
            </a:r>
            <a:endParaRPr/>
          </a:p>
        </p:txBody>
      </p:sp>
      <p:sp>
        <p:nvSpPr>
          <p:cNvPr id="238" name="Google Shape;238;g846311d694_0_23"/>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239" name="Google Shape;239;g846311d694_0_23"/>
          <p:cNvPicPr preferRelativeResize="0"/>
          <p:nvPr/>
        </p:nvPicPr>
        <p:blipFill>
          <a:blip r:embed="rId3">
            <a:alphaModFix/>
          </a:blip>
          <a:stretch>
            <a:fillRect/>
          </a:stretch>
        </p:blipFill>
        <p:spPr>
          <a:xfrm>
            <a:off x="1588675" y="1890724"/>
            <a:ext cx="9267725" cy="4297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846311d694_0_28"/>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List</a:t>
            </a:r>
            <a:endParaRPr/>
          </a:p>
        </p:txBody>
      </p:sp>
      <p:sp>
        <p:nvSpPr>
          <p:cNvPr id="245" name="Google Shape;245;g846311d694_0_28"/>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246" name="Google Shape;246;g846311d694_0_28"/>
          <p:cNvPicPr preferRelativeResize="0"/>
          <p:nvPr/>
        </p:nvPicPr>
        <p:blipFill>
          <a:blip r:embed="rId3">
            <a:alphaModFix/>
          </a:blip>
          <a:stretch>
            <a:fillRect/>
          </a:stretch>
        </p:blipFill>
        <p:spPr>
          <a:xfrm>
            <a:off x="1323975" y="1885950"/>
            <a:ext cx="9815450" cy="4201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52f078c592_0_42"/>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Adjacency List - Representation</a:t>
            </a:r>
            <a:endParaRPr/>
          </a:p>
        </p:txBody>
      </p:sp>
      <p:sp>
        <p:nvSpPr>
          <p:cNvPr id="252" name="Google Shape;252;g52f078c592_0_42"/>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vector &lt;vector &lt;</a:t>
            </a: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&gt; &gt; adj_list;</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a:t>
            </a:r>
            <a:r>
              <a:rPr lang="en-US">
                <a:solidFill>
                  <a:srgbClr val="6F42C1"/>
                </a:solidFill>
                <a:highlight>
                  <a:srgbClr val="FFFFFF"/>
                </a:highlight>
                <a:latin typeface="Roboto"/>
                <a:ea typeface="Roboto"/>
                <a:cs typeface="Roboto"/>
                <a:sym typeface="Roboto"/>
              </a:rPr>
              <a:t>main</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indent="457200" lvl="0" marL="0" rtl="0" algn="l">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num_nodes, num_edges;</a:t>
            </a:r>
            <a:endParaRPr>
              <a:solidFill>
                <a:srgbClr val="24292E"/>
              </a:solidFill>
              <a:highlight>
                <a:srgbClr val="FFFFFF"/>
              </a:highlight>
              <a:latin typeface="Roboto"/>
              <a:ea typeface="Roboto"/>
              <a:cs typeface="Roboto"/>
              <a:sym typeface="Roboto"/>
            </a:endParaRPr>
          </a:p>
          <a:p>
            <a:pPr indent="45720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cin &gt;&gt; num_nodes &gt;&gt; num_edges;</a:t>
            </a:r>
            <a:endParaRPr>
              <a:solidFill>
                <a:srgbClr val="24292E"/>
              </a:solidFill>
              <a:highlight>
                <a:srgbClr val="FFFFFF"/>
              </a:highlight>
              <a:latin typeface="Roboto"/>
              <a:ea typeface="Roboto"/>
              <a:cs typeface="Roboto"/>
              <a:sym typeface="Roboto"/>
            </a:endParaRPr>
          </a:p>
          <a:p>
            <a:pPr indent="45720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adj_list.</a:t>
            </a:r>
            <a:r>
              <a:rPr lang="en-US">
                <a:solidFill>
                  <a:srgbClr val="005CC5"/>
                </a:solidFill>
                <a:highlight>
                  <a:srgbClr val="FFFFFF"/>
                </a:highlight>
                <a:latin typeface="Roboto"/>
                <a:ea typeface="Roboto"/>
                <a:cs typeface="Roboto"/>
                <a:sym typeface="Roboto"/>
              </a:rPr>
              <a:t>resize</a:t>
            </a:r>
            <a:r>
              <a:rPr lang="en-US">
                <a:solidFill>
                  <a:srgbClr val="24292E"/>
                </a:solidFill>
                <a:highlight>
                  <a:srgbClr val="FFFFFF"/>
                </a:highlight>
                <a:latin typeface="Roboto"/>
                <a:ea typeface="Roboto"/>
                <a:cs typeface="Roboto"/>
                <a:sym typeface="Roboto"/>
              </a:rPr>
              <a:t>(num_nodes+</a:t>
            </a:r>
            <a:r>
              <a:rPr lang="en-US">
                <a:solidFill>
                  <a:srgbClr val="005CC5"/>
                </a:solidFill>
                <a:highlight>
                  <a:srgbClr val="FFFFFF"/>
                </a:highlight>
                <a:latin typeface="Roboto"/>
                <a:ea typeface="Roboto"/>
                <a:cs typeface="Roboto"/>
                <a:sym typeface="Roboto"/>
              </a:rPr>
              <a:t>1</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indent="457200" lvl="0" marL="0" rtl="0" algn="l">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for</a:t>
            </a:r>
            <a:r>
              <a:rPr lang="en-US">
                <a:solidFill>
                  <a:srgbClr val="24292E"/>
                </a:solidFill>
                <a:highlight>
                  <a:srgbClr val="FFFFFF"/>
                </a:highlight>
                <a:latin typeface="Roboto"/>
                <a:ea typeface="Roboto"/>
                <a:cs typeface="Roboto"/>
                <a:sym typeface="Roboto"/>
              </a:rPr>
              <a:t>(</a:t>
            </a: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i = </a:t>
            </a:r>
            <a:r>
              <a:rPr lang="en-US">
                <a:solidFill>
                  <a:srgbClr val="005CC5"/>
                </a:solidFill>
                <a:highlight>
                  <a:srgbClr val="FFFFFF"/>
                </a:highlight>
                <a:latin typeface="Roboto"/>
                <a:ea typeface="Roboto"/>
                <a:cs typeface="Roboto"/>
                <a:sym typeface="Roboto"/>
              </a:rPr>
              <a:t>0</a:t>
            </a:r>
            <a:r>
              <a:rPr lang="en-US">
                <a:solidFill>
                  <a:srgbClr val="24292E"/>
                </a:solidFill>
                <a:highlight>
                  <a:srgbClr val="FFFFFF"/>
                </a:highlight>
                <a:latin typeface="Roboto"/>
                <a:ea typeface="Roboto"/>
                <a:cs typeface="Roboto"/>
                <a:sym typeface="Roboto"/>
              </a:rPr>
              <a:t>, u, v; i &lt; num_edges; ++i){</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r>
              <a:rPr lang="en-US">
                <a:solidFill>
                  <a:srgbClr val="6A737D"/>
                </a:solidFill>
                <a:highlight>
                  <a:srgbClr val="FFFFFF"/>
                </a:highlight>
                <a:latin typeface="Roboto"/>
                <a:ea typeface="Roboto"/>
                <a:cs typeface="Roboto"/>
                <a:sym typeface="Roboto"/>
              </a:rPr>
              <a:t>// take nodes between which we have an edge</a:t>
            </a:r>
            <a:endParaRPr>
              <a:solidFill>
                <a:srgbClr val="6A737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cin &gt;&gt; u &gt;&gt; v;</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r>
              <a:rPr lang="en-US">
                <a:solidFill>
                  <a:srgbClr val="6A737D"/>
                </a:solidFill>
                <a:highlight>
                  <a:srgbClr val="FFFFFF"/>
                </a:highlight>
                <a:latin typeface="Roboto"/>
                <a:ea typeface="Roboto"/>
                <a:cs typeface="Roboto"/>
                <a:sym typeface="Roboto"/>
              </a:rPr>
              <a:t>// undirected so we push v to list of u and vice versa</a:t>
            </a:r>
            <a:endParaRPr>
              <a:solidFill>
                <a:srgbClr val="6A737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adj_list[u].</a:t>
            </a:r>
            <a:r>
              <a:rPr lang="en-US">
                <a:solidFill>
                  <a:srgbClr val="005CC5"/>
                </a:solidFill>
                <a:highlight>
                  <a:srgbClr val="FFFFFF"/>
                </a:highlight>
                <a:latin typeface="Roboto"/>
                <a:ea typeface="Roboto"/>
                <a:cs typeface="Roboto"/>
                <a:sym typeface="Roboto"/>
              </a:rPr>
              <a:t>push_back</a:t>
            </a:r>
            <a:r>
              <a:rPr lang="en-US">
                <a:solidFill>
                  <a:srgbClr val="24292E"/>
                </a:solidFill>
                <a:highlight>
                  <a:srgbClr val="FFFFFF"/>
                </a:highlight>
                <a:latin typeface="Roboto"/>
                <a:ea typeface="Roboto"/>
                <a:cs typeface="Roboto"/>
                <a:sym typeface="Roboto"/>
              </a:rPr>
              <a:t>(v);</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adj_list[v].</a:t>
            </a:r>
            <a:r>
              <a:rPr lang="en-US">
                <a:solidFill>
                  <a:srgbClr val="005CC5"/>
                </a:solidFill>
                <a:highlight>
                  <a:srgbClr val="FFFFFF"/>
                </a:highlight>
                <a:latin typeface="Roboto"/>
                <a:ea typeface="Roboto"/>
                <a:cs typeface="Roboto"/>
                <a:sym typeface="Roboto"/>
              </a:rPr>
              <a:t>push_back</a:t>
            </a:r>
            <a:r>
              <a:rPr lang="en-US">
                <a:solidFill>
                  <a:srgbClr val="24292E"/>
                </a:solidFill>
                <a:highlight>
                  <a:srgbClr val="FFFFFF"/>
                </a:highlight>
                <a:latin typeface="Roboto"/>
                <a:ea typeface="Roboto"/>
                <a:cs typeface="Roboto"/>
                <a:sym typeface="Roboto"/>
              </a:rPr>
              <a:t>(u);</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										</a:t>
            </a:r>
            <a:r>
              <a:rPr lang="en-US">
                <a:solidFill>
                  <a:srgbClr val="6A737D"/>
                </a:solidFill>
                <a:highlight>
                  <a:srgbClr val="FFFFFF"/>
                </a:highlight>
                <a:latin typeface="Roboto"/>
                <a:ea typeface="Roboto"/>
                <a:cs typeface="Roboto"/>
                <a:sym typeface="Roboto"/>
              </a:rPr>
              <a:t>// do something with the graph</a:t>
            </a:r>
            <a:endParaRPr>
              <a:solidFill>
                <a:srgbClr val="6A737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g846311d694_0_54"/>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Application</a:t>
            </a:r>
            <a:endParaRPr/>
          </a:p>
        </p:txBody>
      </p:sp>
      <p:sp>
        <p:nvSpPr>
          <p:cNvPr id="258" name="Google Shape;258;g846311d694_0_54"/>
          <p:cNvSpPr txBox="1"/>
          <p:nvPr>
            <p:ph idx="1" type="body"/>
          </p:nvPr>
        </p:nvSpPr>
        <p:spPr>
          <a:xfrm>
            <a:off x="1097275" y="1845725"/>
            <a:ext cx="63486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solidFill>
                  <a:schemeClr val="dk1"/>
                </a:solidFill>
                <a:highlight>
                  <a:srgbClr val="FFFFFF"/>
                </a:highlight>
                <a:latin typeface="Georgia"/>
                <a:ea typeface="Georgia"/>
                <a:cs typeface="Georgia"/>
                <a:sym typeface="Georgia"/>
              </a:rPr>
              <a:t>The enthusiastic data scientist inside us wants to install some package to our system. But it depends on some other package which depends on some other and so on…. How many packages will you end up installing?</a:t>
            </a:r>
            <a:endParaRPr>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rPr b="1" lang="en-US">
                <a:solidFill>
                  <a:schemeClr val="dk1"/>
                </a:solidFill>
                <a:highlight>
                  <a:srgbClr val="FFFFFF"/>
                </a:highlight>
                <a:latin typeface="Georgia"/>
                <a:ea typeface="Georgia"/>
                <a:cs typeface="Georgia"/>
                <a:sym typeface="Georgia"/>
              </a:rPr>
              <a:t>Often software dependencies are directed and can be modelled as a directed graph.</a:t>
            </a:r>
            <a:endParaRPr b="1">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1">
              <a:solidFill>
                <a:schemeClr val="dk1"/>
              </a:solidFill>
              <a:highlight>
                <a:srgbClr val="FFFFFF"/>
              </a:highlight>
              <a:latin typeface="Georgia"/>
              <a:ea typeface="Georgia"/>
              <a:cs typeface="Georgia"/>
              <a:sym typeface="Georgia"/>
            </a:endParaRPr>
          </a:p>
          <a:p>
            <a:pPr indent="0" lvl="0" marL="0" rtl="0" algn="l">
              <a:spcBef>
                <a:spcPts val="1200"/>
              </a:spcBef>
              <a:spcAft>
                <a:spcPts val="200"/>
              </a:spcAft>
              <a:buNone/>
            </a:pPr>
            <a:r>
              <a:rPr lang="en-US">
                <a:solidFill>
                  <a:schemeClr val="dk1"/>
                </a:solidFill>
                <a:highlight>
                  <a:srgbClr val="FFFFFF"/>
                </a:highlight>
                <a:latin typeface="Georgia"/>
                <a:ea typeface="Georgia"/>
                <a:cs typeface="Georgia"/>
                <a:sym typeface="Georgia"/>
              </a:rPr>
              <a:t>An edge from A to B denotes that B depends on A for its installation.</a:t>
            </a:r>
            <a:endParaRPr b="1" sz="2400">
              <a:solidFill>
                <a:schemeClr val="dk1"/>
              </a:solidFill>
              <a:highlight>
                <a:srgbClr val="FFFFFF"/>
              </a:highlight>
              <a:latin typeface="Georgia"/>
              <a:ea typeface="Georgia"/>
              <a:cs typeface="Georgia"/>
              <a:sym typeface="Georgia"/>
            </a:endParaRPr>
          </a:p>
        </p:txBody>
      </p:sp>
      <p:pic>
        <p:nvPicPr>
          <p:cNvPr id="259" name="Google Shape;259;g846311d694_0_54"/>
          <p:cNvPicPr preferRelativeResize="0"/>
          <p:nvPr/>
        </p:nvPicPr>
        <p:blipFill>
          <a:blip r:embed="rId3">
            <a:alphaModFix/>
          </a:blip>
          <a:stretch>
            <a:fillRect/>
          </a:stretch>
        </p:blipFill>
        <p:spPr>
          <a:xfrm>
            <a:off x="7624500" y="1845725"/>
            <a:ext cx="4567499" cy="4459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846311d694_0_6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Application</a:t>
            </a:r>
            <a:endParaRPr/>
          </a:p>
        </p:txBody>
      </p:sp>
      <p:sp>
        <p:nvSpPr>
          <p:cNvPr id="265" name="Google Shape;265;g846311d694_0_63"/>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55600" lvl="0" marL="749300" rtl="0" algn="l">
              <a:lnSpc>
                <a:spcPct val="218181"/>
              </a:lnSpc>
              <a:spcBef>
                <a:spcPts val="3200"/>
              </a:spcBef>
              <a:spcAft>
                <a:spcPts val="0"/>
              </a:spcAft>
              <a:buClr>
                <a:schemeClr val="dk1"/>
              </a:buClr>
              <a:buSzPts val="2000"/>
              <a:buFont typeface="Georgia"/>
              <a:buAutoNum type="arabicPeriod"/>
            </a:pPr>
            <a:r>
              <a:rPr lang="en-US">
                <a:solidFill>
                  <a:schemeClr val="dk1"/>
                </a:solidFill>
                <a:highlight>
                  <a:srgbClr val="FFFFFF"/>
                </a:highlight>
                <a:latin typeface="Georgia"/>
                <a:ea typeface="Georgia"/>
                <a:cs typeface="Georgia"/>
                <a:sym typeface="Georgia"/>
              </a:rPr>
              <a:t>How many packages are required to install </a:t>
            </a:r>
            <a:r>
              <a:rPr b="1" lang="en-US">
                <a:solidFill>
                  <a:schemeClr val="dk1"/>
                </a:solidFill>
                <a:highlight>
                  <a:srgbClr val="FFFFFF"/>
                </a:highlight>
                <a:latin typeface="Georgia"/>
                <a:ea typeface="Georgia"/>
                <a:cs typeface="Georgia"/>
                <a:sym typeface="Georgia"/>
              </a:rPr>
              <a:t>Matplotlib?</a:t>
            </a:r>
            <a:br>
              <a:rPr b="1" lang="en-US">
                <a:solidFill>
                  <a:schemeClr val="dk1"/>
                </a:solidFill>
                <a:highlight>
                  <a:srgbClr val="FFFFFF"/>
                </a:highlight>
                <a:latin typeface="Georgia"/>
                <a:ea typeface="Georgia"/>
                <a:cs typeface="Georgia"/>
                <a:sym typeface="Georgia"/>
              </a:rPr>
            </a:br>
            <a:r>
              <a:rPr lang="en-US">
                <a:solidFill>
                  <a:schemeClr val="dk1"/>
                </a:solidFill>
                <a:highlight>
                  <a:srgbClr val="FFFFFF"/>
                </a:highlight>
                <a:latin typeface="Georgia"/>
                <a:ea typeface="Georgia"/>
                <a:cs typeface="Georgia"/>
                <a:sym typeface="Georgia"/>
              </a:rPr>
              <a:t>The answer is 3. How? We see the incoming edges to Matplotlib. :/</a:t>
            </a:r>
            <a:endParaRPr>
              <a:solidFill>
                <a:schemeClr val="dk1"/>
              </a:solidFill>
              <a:highlight>
                <a:srgbClr val="FFFFFF"/>
              </a:highlight>
              <a:latin typeface="Georgia"/>
              <a:ea typeface="Georgia"/>
              <a:cs typeface="Georgia"/>
              <a:sym typeface="Georgia"/>
            </a:endParaRPr>
          </a:p>
          <a:p>
            <a:pPr indent="-355600" lvl="0" marL="749300" rtl="0" algn="l">
              <a:lnSpc>
                <a:spcPct val="218181"/>
              </a:lnSpc>
              <a:spcBef>
                <a:spcPts val="0"/>
              </a:spcBef>
              <a:spcAft>
                <a:spcPts val="0"/>
              </a:spcAft>
              <a:buClr>
                <a:schemeClr val="dk1"/>
              </a:buClr>
              <a:buSzPts val="2000"/>
              <a:buFont typeface="Georgia"/>
              <a:buAutoNum type="arabicPeriod"/>
            </a:pPr>
            <a:r>
              <a:rPr lang="en-US">
                <a:solidFill>
                  <a:schemeClr val="dk1"/>
                </a:solidFill>
                <a:highlight>
                  <a:srgbClr val="FFFFFF"/>
                </a:highlight>
                <a:latin typeface="Georgia"/>
                <a:ea typeface="Georgia"/>
                <a:cs typeface="Georgia"/>
                <a:sym typeface="Georgia"/>
              </a:rPr>
              <a:t>But is that it? Consider the case of </a:t>
            </a:r>
            <a:r>
              <a:rPr b="1" lang="en-US">
                <a:solidFill>
                  <a:schemeClr val="dk1"/>
                </a:solidFill>
                <a:highlight>
                  <a:srgbClr val="FFFFFF"/>
                </a:highlight>
                <a:latin typeface="Georgia"/>
                <a:ea typeface="Georgia"/>
                <a:cs typeface="Georgia"/>
                <a:sym typeface="Georgia"/>
              </a:rPr>
              <a:t>Keras? </a:t>
            </a:r>
            <a:r>
              <a:rPr lang="en-US">
                <a:solidFill>
                  <a:schemeClr val="dk1"/>
                </a:solidFill>
                <a:highlight>
                  <a:srgbClr val="FFFFFF"/>
                </a:highlight>
                <a:latin typeface="Georgia"/>
                <a:ea typeface="Georgia"/>
                <a:cs typeface="Georgia"/>
                <a:sym typeface="Georgia"/>
              </a:rPr>
              <a:t>What all is required for its installation? Clearly we need </a:t>
            </a:r>
            <a:r>
              <a:rPr b="1" lang="en-US">
                <a:solidFill>
                  <a:schemeClr val="dk1"/>
                </a:solidFill>
                <a:highlight>
                  <a:srgbClr val="FFFFFF"/>
                </a:highlight>
                <a:latin typeface="Georgia"/>
                <a:ea typeface="Georgia"/>
                <a:cs typeface="Georgia"/>
                <a:sym typeface="Georgia"/>
              </a:rPr>
              <a:t>Tensorflow, </a:t>
            </a:r>
            <a:r>
              <a:rPr lang="en-US">
                <a:solidFill>
                  <a:schemeClr val="dk1"/>
                </a:solidFill>
                <a:highlight>
                  <a:srgbClr val="FFFFFF"/>
                </a:highlight>
                <a:latin typeface="Georgia"/>
                <a:ea typeface="Georgia"/>
                <a:cs typeface="Georgia"/>
                <a:sym typeface="Georgia"/>
              </a:rPr>
              <a:t>which again requires </a:t>
            </a:r>
            <a:r>
              <a:rPr b="1" lang="en-US">
                <a:solidFill>
                  <a:schemeClr val="dk1"/>
                </a:solidFill>
                <a:highlight>
                  <a:srgbClr val="FFFFFF"/>
                </a:highlight>
                <a:latin typeface="Georgia"/>
                <a:ea typeface="Georgia"/>
                <a:cs typeface="Georgia"/>
                <a:sym typeface="Georgia"/>
              </a:rPr>
              <a:t>Six </a:t>
            </a:r>
            <a:r>
              <a:rPr lang="en-US">
                <a:solidFill>
                  <a:schemeClr val="dk1"/>
                </a:solidFill>
                <a:highlight>
                  <a:srgbClr val="FFFFFF"/>
                </a:highlight>
                <a:latin typeface="Georgia"/>
                <a:ea typeface="Georgia"/>
                <a:cs typeface="Georgia"/>
                <a:sym typeface="Georgia"/>
              </a:rPr>
              <a:t>to be available. So, here the answer is 2.</a:t>
            </a:r>
            <a:endParaRPr>
              <a:solidFill>
                <a:schemeClr val="dk1"/>
              </a:solidFill>
              <a:highlight>
                <a:srgbClr val="FFFFFF"/>
              </a:highlight>
              <a:latin typeface="Georgia"/>
              <a:ea typeface="Georgia"/>
              <a:cs typeface="Georgia"/>
              <a:sym typeface="Georgia"/>
            </a:endParaRPr>
          </a:p>
          <a:p>
            <a:pPr indent="0" lvl="0" marL="457200" rtl="0" algn="l">
              <a:lnSpc>
                <a:spcPct val="218181"/>
              </a:lnSpc>
              <a:spcBef>
                <a:spcPts val="1700"/>
              </a:spcBef>
              <a:spcAft>
                <a:spcPts val="0"/>
              </a:spcAft>
              <a:buNone/>
            </a:pPr>
            <a:r>
              <a:rPr b="1" lang="en-US" sz="2200">
                <a:solidFill>
                  <a:schemeClr val="dk1"/>
                </a:solidFill>
                <a:highlight>
                  <a:srgbClr val="FFFFFF"/>
                </a:highlight>
                <a:latin typeface="Georgia"/>
                <a:ea typeface="Georgia"/>
                <a:cs typeface="Georgia"/>
                <a:sym typeface="Georgia"/>
              </a:rPr>
              <a:t>How to approach this problem?</a:t>
            </a:r>
            <a:endParaRPr sz="2600">
              <a:solidFill>
                <a:schemeClr val="dk1"/>
              </a:solidFill>
              <a:highlight>
                <a:srgbClr val="FFFFFF"/>
              </a:highlight>
              <a:latin typeface="Georgia"/>
              <a:ea typeface="Georgia"/>
              <a:cs typeface="Georgia"/>
              <a:sym typeface="Georgia"/>
            </a:endParaRPr>
          </a:p>
          <a:p>
            <a:pPr indent="0" lvl="0" marL="0" rtl="0" algn="l">
              <a:spcBef>
                <a:spcPts val="1200"/>
              </a:spcBef>
              <a:spcAft>
                <a:spcPts val="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g846311d694_0_7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Application</a:t>
            </a:r>
            <a:endParaRPr/>
          </a:p>
        </p:txBody>
      </p:sp>
      <p:sp>
        <p:nvSpPr>
          <p:cNvPr id="271" name="Google Shape;271;g846311d694_0_70"/>
          <p:cNvSpPr txBox="1"/>
          <p:nvPr>
            <p:ph idx="1" type="body"/>
          </p:nvPr>
        </p:nvSpPr>
        <p:spPr>
          <a:xfrm>
            <a:off x="1097277" y="1845725"/>
            <a:ext cx="5037300" cy="4023300"/>
          </a:xfrm>
          <a:prstGeom prst="rect">
            <a:avLst/>
          </a:prstGeom>
        </p:spPr>
        <p:txBody>
          <a:bodyPr anchorCtr="0" anchor="t" bIns="45700" lIns="0" spcFirstLastPara="1" rIns="0" wrap="square" tIns="45700">
            <a:noAutofit/>
          </a:bodyPr>
          <a:lstStyle/>
          <a:p>
            <a:pPr indent="0" lvl="0" marL="0" rtl="0" algn="l">
              <a:lnSpc>
                <a:spcPct val="115000"/>
              </a:lnSpc>
              <a:spcBef>
                <a:spcPts val="1200"/>
              </a:spcBef>
              <a:spcAft>
                <a:spcPts val="200"/>
              </a:spcAft>
              <a:buNone/>
            </a:pPr>
            <a:r>
              <a:rPr lang="en-US">
                <a:solidFill>
                  <a:schemeClr val="dk1"/>
                </a:solidFill>
                <a:highlight>
                  <a:srgbClr val="FFFFFF"/>
                </a:highlight>
                <a:latin typeface="Georgia"/>
                <a:ea typeface="Georgia"/>
                <a:cs typeface="Georgia"/>
                <a:sym typeface="Georgia"/>
              </a:rPr>
              <a:t>Let’s reverse the edges and see where we can reach from given package to be installed. Where-ever we reach is a dependency and needs to be installed before the package itself.</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g846311d694_0_76"/>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Traversal</a:t>
            </a:r>
            <a:endParaRPr/>
          </a:p>
        </p:txBody>
      </p:sp>
      <p:sp>
        <p:nvSpPr>
          <p:cNvPr id="277" name="Google Shape;277;g846311d694_0_76"/>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lnSpc>
                <a:spcPct val="150000"/>
              </a:lnSpc>
              <a:spcBef>
                <a:spcPts val="1200"/>
              </a:spcBef>
              <a:spcAft>
                <a:spcPts val="0"/>
              </a:spcAft>
              <a:buNone/>
            </a:pPr>
            <a:r>
              <a:rPr lang="en-US" sz="1700">
                <a:solidFill>
                  <a:schemeClr val="dk1"/>
                </a:solidFill>
                <a:highlight>
                  <a:srgbClr val="FFFFFF"/>
                </a:highlight>
                <a:latin typeface="Georgia"/>
                <a:ea typeface="Georgia"/>
                <a:cs typeface="Georgia"/>
                <a:sym typeface="Georgia"/>
              </a:rPr>
              <a:t>There are two ways to do traverse a graph.</a:t>
            </a:r>
            <a:endParaRPr sz="1700">
              <a:solidFill>
                <a:schemeClr val="dk1"/>
              </a:solidFill>
              <a:highlight>
                <a:srgbClr val="FFFFFF"/>
              </a:highlight>
              <a:latin typeface="Georgia"/>
              <a:ea typeface="Georgia"/>
              <a:cs typeface="Georgia"/>
              <a:sym typeface="Georgia"/>
            </a:endParaRPr>
          </a:p>
          <a:p>
            <a:pPr indent="0" lvl="0" marL="0" rtl="0" algn="l">
              <a:lnSpc>
                <a:spcPct val="140000"/>
              </a:lnSpc>
              <a:spcBef>
                <a:spcPts val="1200"/>
              </a:spcBef>
              <a:spcAft>
                <a:spcPts val="0"/>
              </a:spcAft>
              <a:buClr>
                <a:schemeClr val="dk1"/>
              </a:buClr>
              <a:buSzPts val="1100"/>
              <a:buFont typeface="Arial"/>
              <a:buNone/>
            </a:pPr>
            <a:r>
              <a:rPr lang="en-US" sz="1600">
                <a:solidFill>
                  <a:schemeClr val="dk1"/>
                </a:solidFill>
                <a:highlight>
                  <a:srgbClr val="FFFFFF"/>
                </a:highlight>
                <a:latin typeface="Georgia"/>
                <a:ea typeface="Georgia"/>
                <a:cs typeface="Georgia"/>
                <a:sym typeface="Georgia"/>
              </a:rPr>
              <a:t>Let’s say you have a precious object which fell into a pool! Now you are searching for it in the pool. How will you do it?</a:t>
            </a:r>
            <a:endParaRPr sz="1600">
              <a:solidFill>
                <a:schemeClr val="dk1"/>
              </a:solidFill>
              <a:highlight>
                <a:srgbClr val="FFFFFF"/>
              </a:highlight>
              <a:latin typeface="Georgia"/>
              <a:ea typeface="Georgia"/>
              <a:cs typeface="Georgia"/>
              <a:sym typeface="Georgia"/>
            </a:endParaRPr>
          </a:p>
          <a:p>
            <a:pPr indent="-330200" lvl="0" marL="749300" rtl="0" algn="l">
              <a:lnSpc>
                <a:spcPct val="140000"/>
              </a:lnSpc>
              <a:spcBef>
                <a:spcPts val="1200"/>
              </a:spcBef>
              <a:spcAft>
                <a:spcPts val="0"/>
              </a:spcAft>
              <a:buClr>
                <a:schemeClr val="dk1"/>
              </a:buClr>
              <a:buSzPts val="1600"/>
              <a:buFont typeface="Georgia"/>
              <a:buAutoNum type="arabicPeriod"/>
            </a:pPr>
            <a:r>
              <a:rPr b="1" lang="en-US" sz="1600">
                <a:solidFill>
                  <a:schemeClr val="dk1"/>
                </a:solidFill>
                <a:highlight>
                  <a:srgbClr val="FFFFFF"/>
                </a:highlight>
                <a:latin typeface="Georgia"/>
                <a:ea typeface="Georgia"/>
                <a:cs typeface="Georgia"/>
                <a:sym typeface="Georgia"/>
              </a:rPr>
              <a:t>Depth First Search:</a:t>
            </a:r>
            <a:br>
              <a:rPr b="1" lang="en-US" sz="1600">
                <a:solidFill>
                  <a:schemeClr val="dk1"/>
                </a:solidFill>
                <a:highlight>
                  <a:srgbClr val="FFFFFF"/>
                </a:highlight>
                <a:latin typeface="Georgia"/>
                <a:ea typeface="Georgia"/>
                <a:cs typeface="Georgia"/>
                <a:sym typeface="Georgia"/>
              </a:rPr>
            </a:br>
            <a:r>
              <a:rPr lang="en-US" sz="1600">
                <a:solidFill>
                  <a:schemeClr val="dk1"/>
                </a:solidFill>
                <a:highlight>
                  <a:srgbClr val="FFFFFF"/>
                </a:highlight>
                <a:latin typeface="Georgia"/>
                <a:ea typeface="Georgia"/>
                <a:cs typeface="Georgia"/>
                <a:sym typeface="Georgia"/>
              </a:rPr>
              <a:t>You start with some point on the pool’s surface, go as deep as you can (to the floor of the pool) and come back. If you don’t find your object, you take some neighbouring point on the surface and repeat the process.</a:t>
            </a:r>
            <a:endParaRPr sz="1600">
              <a:solidFill>
                <a:schemeClr val="dk1"/>
              </a:solidFill>
              <a:highlight>
                <a:srgbClr val="FFFFFF"/>
              </a:highlight>
              <a:latin typeface="Georgia"/>
              <a:ea typeface="Georgia"/>
              <a:cs typeface="Georgia"/>
              <a:sym typeface="Georgia"/>
            </a:endParaRPr>
          </a:p>
          <a:p>
            <a:pPr indent="-330200" lvl="0" marL="749300" rtl="0" algn="l">
              <a:lnSpc>
                <a:spcPct val="140000"/>
              </a:lnSpc>
              <a:spcBef>
                <a:spcPts val="1200"/>
              </a:spcBef>
              <a:spcAft>
                <a:spcPts val="0"/>
              </a:spcAft>
              <a:buClr>
                <a:schemeClr val="dk1"/>
              </a:buClr>
              <a:buSzPts val="1600"/>
              <a:buFont typeface="Georgia"/>
              <a:buAutoNum type="arabicPeriod"/>
            </a:pPr>
            <a:r>
              <a:rPr b="1" lang="en-US" sz="1600">
                <a:solidFill>
                  <a:schemeClr val="dk1"/>
                </a:solidFill>
                <a:highlight>
                  <a:srgbClr val="FFFFFF"/>
                </a:highlight>
                <a:latin typeface="Georgia"/>
                <a:ea typeface="Georgia"/>
                <a:cs typeface="Georgia"/>
                <a:sym typeface="Georgia"/>
              </a:rPr>
              <a:t>Breadth First Search:</a:t>
            </a:r>
            <a:br>
              <a:rPr b="1" lang="en-US" sz="1600">
                <a:solidFill>
                  <a:schemeClr val="dk1"/>
                </a:solidFill>
                <a:highlight>
                  <a:srgbClr val="FFFFFF"/>
                </a:highlight>
                <a:latin typeface="Georgia"/>
                <a:ea typeface="Georgia"/>
                <a:cs typeface="Georgia"/>
                <a:sym typeface="Georgia"/>
              </a:rPr>
            </a:br>
            <a:r>
              <a:rPr lang="en-US" sz="1600">
                <a:solidFill>
                  <a:schemeClr val="dk1"/>
                </a:solidFill>
                <a:highlight>
                  <a:srgbClr val="FFFFFF"/>
                </a:highlight>
                <a:latin typeface="Georgia"/>
                <a:ea typeface="Georgia"/>
                <a:cs typeface="Georgia"/>
                <a:sym typeface="Georgia"/>
              </a:rPr>
              <a:t>You first search the entire surface of pool. Then go deep slighty and search entire area. Then a bit more deep and so on…</a:t>
            </a:r>
            <a:endParaRPr sz="1600">
              <a:solidFill>
                <a:schemeClr val="dk1"/>
              </a:solidFill>
              <a:highlight>
                <a:srgbClr val="FFFFFF"/>
              </a:highlight>
              <a:latin typeface="Georgia"/>
              <a:ea typeface="Georgia"/>
              <a:cs typeface="Georgia"/>
              <a:sym typeface="Georgia"/>
            </a:endParaRPr>
          </a:p>
          <a:p>
            <a:pPr indent="0" lvl="0" marL="0" rtl="0" algn="l">
              <a:lnSpc>
                <a:spcPct val="150000"/>
              </a:lnSpc>
              <a:spcBef>
                <a:spcPts val="1200"/>
              </a:spcBef>
              <a:spcAft>
                <a:spcPts val="20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g846311d694_0_8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Depth First Traversal (DFS)</a:t>
            </a:r>
            <a:endParaRPr/>
          </a:p>
        </p:txBody>
      </p:sp>
      <p:sp>
        <p:nvSpPr>
          <p:cNvPr id="283" name="Google Shape;283;g846311d694_0_83"/>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900">
                <a:solidFill>
                  <a:schemeClr val="dk1"/>
                </a:solidFill>
                <a:highlight>
                  <a:srgbClr val="FFFFFF"/>
                </a:highlight>
                <a:latin typeface="Georgia"/>
                <a:ea typeface="Georgia"/>
                <a:cs typeface="Georgia"/>
                <a:sym typeface="Georgia"/>
              </a:rPr>
              <a:t>It is best option when trying to check if a graph is </a:t>
            </a:r>
            <a:r>
              <a:rPr b="1" lang="en-US" sz="1900">
                <a:solidFill>
                  <a:srgbClr val="0082AD"/>
                </a:solidFill>
                <a:highlight>
                  <a:srgbClr val="FFFFFF"/>
                </a:highlight>
                <a:latin typeface="Georgia"/>
                <a:ea typeface="Georgia"/>
                <a:cs typeface="Georgia"/>
                <a:sym typeface="Georgia"/>
              </a:rPr>
              <a:t>connected</a:t>
            </a:r>
            <a:r>
              <a:rPr lang="en-US" sz="1900">
                <a:solidFill>
                  <a:schemeClr val="dk1"/>
                </a:solidFill>
                <a:highlight>
                  <a:srgbClr val="FFFFFF"/>
                </a:highlight>
                <a:latin typeface="Georgia"/>
                <a:ea typeface="Georgia"/>
                <a:cs typeface="Georgia"/>
                <a:sym typeface="Georgia"/>
              </a:rPr>
              <a:t> or not:</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800"/>
              </a:spcBef>
              <a:spcAft>
                <a:spcPts val="0"/>
              </a:spcAft>
              <a:buClr>
                <a:schemeClr val="dk1"/>
              </a:buClr>
              <a:buSzPts val="1900"/>
              <a:buFont typeface="Arial"/>
              <a:buChar char="●"/>
            </a:pPr>
            <a:r>
              <a:rPr lang="en-US" sz="1900">
                <a:solidFill>
                  <a:schemeClr val="dk1"/>
                </a:solidFill>
                <a:highlight>
                  <a:srgbClr val="FFFFFF"/>
                </a:highlight>
                <a:latin typeface="Georgia"/>
                <a:ea typeface="Georgia"/>
                <a:cs typeface="Georgia"/>
                <a:sym typeface="Georgia"/>
              </a:rPr>
              <a:t>First it visits the starting node, which we call the </a:t>
            </a:r>
            <a:r>
              <a:rPr b="1" lang="en-US" sz="1900">
                <a:solidFill>
                  <a:schemeClr val="dk1"/>
                </a:solidFill>
                <a:highlight>
                  <a:srgbClr val="FFFFFF"/>
                </a:highlight>
                <a:latin typeface="Georgia"/>
                <a:ea typeface="Georgia"/>
                <a:cs typeface="Georgia"/>
                <a:sym typeface="Georgia"/>
              </a:rPr>
              <a:t>root</a:t>
            </a:r>
            <a:r>
              <a:rPr lang="en-US" sz="1900">
                <a:solidFill>
                  <a:schemeClr val="dk1"/>
                </a:solidFill>
                <a:highlight>
                  <a:srgbClr val="FFFFFF"/>
                </a:highlight>
                <a:latin typeface="Georgia"/>
                <a:ea typeface="Georgia"/>
                <a:cs typeface="Georgia"/>
                <a:sym typeface="Georgia"/>
              </a:rPr>
              <a:t>, and pushes it in a stack.</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US" sz="1900">
                <a:solidFill>
                  <a:schemeClr val="dk1"/>
                </a:solidFill>
                <a:highlight>
                  <a:srgbClr val="FFFFFF"/>
                </a:highlight>
                <a:latin typeface="Georgia"/>
                <a:ea typeface="Georgia"/>
                <a:cs typeface="Georgia"/>
                <a:sym typeface="Georgia"/>
              </a:rPr>
              <a:t>While the stack is not empty, the node at the top is examined and one of these two actions takes place:</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If the node has unvisited neighbours, one of them is chosen, visited and pushed in the stack.</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Otherwise, if all the node's neighbours had previously been visited the node presents no further interest and it is popped from the stack.</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US" sz="1900">
                <a:solidFill>
                  <a:schemeClr val="dk1"/>
                </a:solidFill>
                <a:highlight>
                  <a:srgbClr val="FFFFFF"/>
                </a:highlight>
                <a:latin typeface="Georgia"/>
                <a:ea typeface="Georgia"/>
                <a:cs typeface="Georgia"/>
                <a:sym typeface="Georgia"/>
              </a:rPr>
              <a:t>When the stack becomes empty it means that all the accessible nodes have been visited, so the algorithm ends.</a:t>
            </a:r>
            <a:endParaRPr sz="1900">
              <a:solidFill>
                <a:schemeClr val="dk1"/>
              </a:solidFill>
              <a:highlight>
                <a:srgbClr val="FFFFFF"/>
              </a:highlight>
              <a:latin typeface="Georgia"/>
              <a:ea typeface="Georgia"/>
              <a:cs typeface="Georgia"/>
              <a:sym typeface="Georgia"/>
            </a:endParaRPr>
          </a:p>
          <a:p>
            <a:pPr indent="0" lvl="0" marL="0" rtl="0" algn="l">
              <a:spcBef>
                <a:spcPts val="1300"/>
              </a:spcBef>
              <a:spcAft>
                <a:spcPts val="200"/>
              </a:spcAft>
              <a:buNone/>
            </a:pPr>
            <a:r>
              <a:t/>
            </a:r>
            <a:endParaRPr sz="2600">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g846311d694_0_89"/>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Depth First Traversal (DFS)</a:t>
            </a:r>
            <a:endParaRPr/>
          </a:p>
        </p:txBody>
      </p:sp>
      <p:sp>
        <p:nvSpPr>
          <p:cNvPr id="289" name="Google Shape;289;g846311d694_0_89"/>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lang="en-US">
                <a:solidFill>
                  <a:srgbClr val="4A86E8"/>
                </a:solidFill>
                <a:latin typeface="Roboto"/>
                <a:ea typeface="Roboto"/>
                <a:cs typeface="Roboto"/>
                <a:sym typeface="Roboto"/>
              </a:rPr>
              <a:t>int</a:t>
            </a:r>
            <a:r>
              <a:rPr lang="en-US">
                <a:latin typeface="Roboto"/>
                <a:ea typeface="Roboto"/>
                <a:cs typeface="Roboto"/>
                <a:sym typeface="Roboto"/>
              </a:rPr>
              <a:t> dfs(</a:t>
            </a:r>
            <a:r>
              <a:rPr lang="en-US">
                <a:solidFill>
                  <a:srgbClr val="4A86E8"/>
                </a:solidFill>
                <a:latin typeface="Roboto"/>
                <a:ea typeface="Roboto"/>
                <a:cs typeface="Roboto"/>
                <a:sym typeface="Roboto"/>
              </a:rPr>
              <a:t>int</a:t>
            </a:r>
            <a:r>
              <a:rPr lang="en-US">
                <a:latin typeface="Roboto"/>
                <a:ea typeface="Roboto"/>
                <a:cs typeface="Roboto"/>
                <a:sym typeface="Roboto"/>
              </a:rPr>
              <a:t> node) {</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a:latin typeface="Roboto"/>
                <a:ea typeface="Roboto"/>
                <a:cs typeface="Roboto"/>
                <a:sym typeface="Roboto"/>
              </a:rPr>
              <a:t>    </a:t>
            </a:r>
            <a:r>
              <a:rPr lang="en-US">
                <a:solidFill>
                  <a:srgbClr val="4A86E8"/>
                </a:solidFill>
                <a:latin typeface="Roboto"/>
                <a:ea typeface="Roboto"/>
                <a:cs typeface="Roboto"/>
                <a:sym typeface="Roboto"/>
              </a:rPr>
              <a:t>int</a:t>
            </a:r>
            <a:r>
              <a:rPr lang="en-US">
                <a:latin typeface="Roboto"/>
                <a:ea typeface="Roboto"/>
                <a:cs typeface="Roboto"/>
                <a:sym typeface="Roboto"/>
              </a:rPr>
              <a:t> visCount = 1;				</a:t>
            </a:r>
            <a:r>
              <a:rPr lang="en-US">
                <a:solidFill>
                  <a:srgbClr val="00FF00"/>
                </a:solidFill>
                <a:latin typeface="Roboto"/>
                <a:ea typeface="Roboto"/>
                <a:cs typeface="Roboto"/>
                <a:sym typeface="Roboto"/>
              </a:rPr>
              <a:t>//visited count</a:t>
            </a:r>
            <a:endParaRPr>
              <a:solidFill>
                <a:srgbClr val="00FF00"/>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a:latin typeface="Roboto"/>
                <a:ea typeface="Roboto"/>
                <a:cs typeface="Roboto"/>
                <a:sym typeface="Roboto"/>
              </a:rPr>
              <a:t>    visited[node] =</a:t>
            </a:r>
            <a:r>
              <a:rPr lang="en-US">
                <a:solidFill>
                  <a:srgbClr val="4A86E8"/>
                </a:solidFill>
                <a:latin typeface="Roboto"/>
                <a:ea typeface="Roboto"/>
                <a:cs typeface="Roboto"/>
                <a:sym typeface="Roboto"/>
              </a:rPr>
              <a:t> true</a:t>
            </a:r>
            <a:r>
              <a:rPr lang="en-US">
                <a:latin typeface="Roboto"/>
                <a:ea typeface="Roboto"/>
                <a:cs typeface="Roboto"/>
                <a:sym typeface="Roboto"/>
              </a:rPr>
              <a:t>;</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a:latin typeface="Roboto"/>
                <a:ea typeface="Roboto"/>
                <a:cs typeface="Roboto"/>
                <a:sym typeface="Roboto"/>
              </a:rPr>
              <a:t>    </a:t>
            </a:r>
            <a:r>
              <a:rPr lang="en-US">
                <a:solidFill>
                  <a:srgbClr val="4A86E8"/>
                </a:solidFill>
                <a:latin typeface="Roboto"/>
                <a:ea typeface="Roboto"/>
                <a:cs typeface="Roboto"/>
                <a:sym typeface="Roboto"/>
              </a:rPr>
              <a:t>for</a:t>
            </a:r>
            <a:r>
              <a:rPr lang="en-US">
                <a:latin typeface="Roboto"/>
                <a:ea typeface="Roboto"/>
                <a:cs typeface="Roboto"/>
                <a:sym typeface="Roboto"/>
              </a:rPr>
              <a:t> (</a:t>
            </a:r>
            <a:r>
              <a:rPr lang="en-US">
                <a:solidFill>
                  <a:srgbClr val="4A86E8"/>
                </a:solidFill>
                <a:latin typeface="Roboto"/>
                <a:ea typeface="Roboto"/>
                <a:cs typeface="Roboto"/>
                <a:sym typeface="Roboto"/>
              </a:rPr>
              <a:t>int</a:t>
            </a:r>
            <a:r>
              <a:rPr lang="en-US">
                <a:latin typeface="Roboto"/>
                <a:ea typeface="Roboto"/>
                <a:cs typeface="Roboto"/>
                <a:sym typeface="Roboto"/>
              </a:rPr>
              <a:t> i=0; i&lt;graph[node].size(); i++) {</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a:latin typeface="Roboto"/>
                <a:ea typeface="Roboto"/>
                <a:cs typeface="Roboto"/>
                <a:sym typeface="Roboto"/>
              </a:rPr>
              <a:t>       </a:t>
            </a:r>
            <a:r>
              <a:rPr lang="en-US">
                <a:solidFill>
                  <a:srgbClr val="4A86E8"/>
                </a:solidFill>
                <a:latin typeface="Roboto"/>
                <a:ea typeface="Roboto"/>
                <a:cs typeface="Roboto"/>
                <a:sym typeface="Roboto"/>
              </a:rPr>
              <a:t> if</a:t>
            </a:r>
            <a:r>
              <a:rPr lang="en-US">
                <a:latin typeface="Roboto"/>
                <a:ea typeface="Roboto"/>
                <a:cs typeface="Roboto"/>
                <a:sym typeface="Roboto"/>
              </a:rPr>
              <a:t> (!visited[graph[node][i]]) {</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a:latin typeface="Roboto"/>
                <a:ea typeface="Roboto"/>
                <a:cs typeface="Roboto"/>
                <a:sym typeface="Roboto"/>
              </a:rPr>
              <a:t>            visCount += dfs(graph[node][i]);</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a:latin typeface="Roboto"/>
                <a:ea typeface="Roboto"/>
                <a:cs typeface="Roboto"/>
                <a:sym typeface="Roboto"/>
              </a:rPr>
              <a:t>        }</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a:latin typeface="Roboto"/>
                <a:ea typeface="Roboto"/>
                <a:cs typeface="Roboto"/>
                <a:sym typeface="Roboto"/>
              </a:rPr>
              <a:t>    }</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a:latin typeface="Roboto"/>
                <a:ea typeface="Roboto"/>
                <a:cs typeface="Roboto"/>
                <a:sym typeface="Roboto"/>
              </a:rPr>
              <a:t>   </a:t>
            </a:r>
            <a:r>
              <a:rPr lang="en-US">
                <a:solidFill>
                  <a:srgbClr val="4A86E8"/>
                </a:solidFill>
                <a:latin typeface="Roboto"/>
                <a:ea typeface="Roboto"/>
                <a:cs typeface="Roboto"/>
                <a:sym typeface="Roboto"/>
              </a:rPr>
              <a:t> return</a:t>
            </a:r>
            <a:r>
              <a:rPr lang="en-US">
                <a:latin typeface="Roboto"/>
                <a:ea typeface="Roboto"/>
                <a:cs typeface="Roboto"/>
                <a:sym typeface="Roboto"/>
              </a:rPr>
              <a:t> visCount;</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a:latin typeface="Roboto"/>
                <a:ea typeface="Roboto"/>
                <a:cs typeface="Roboto"/>
                <a:sym typeface="Roboto"/>
              </a:rPr>
              <a:t>}</a:t>
            </a:r>
            <a:endParaRPr>
              <a:latin typeface="Roboto"/>
              <a:ea typeface="Roboto"/>
              <a:cs typeface="Roboto"/>
              <a:sym typeface="Roboto"/>
            </a:endParaRPr>
          </a:p>
          <a:p>
            <a:pPr indent="0" lvl="0" marL="0" rtl="0" algn="l">
              <a:spcBef>
                <a:spcPts val="1200"/>
              </a:spcBef>
              <a:spcAft>
                <a:spcPts val="20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g846311d694_0_9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Breadth First Traversal (BFS)</a:t>
            </a:r>
            <a:endParaRPr/>
          </a:p>
        </p:txBody>
      </p:sp>
      <p:sp>
        <p:nvSpPr>
          <p:cNvPr id="295" name="Google Shape;295;g846311d694_0_95"/>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900">
                <a:solidFill>
                  <a:schemeClr val="dk1"/>
                </a:solidFill>
                <a:highlight>
                  <a:srgbClr val="FFFFFF"/>
                </a:highlight>
                <a:latin typeface="Georgia"/>
                <a:ea typeface="Georgia"/>
                <a:cs typeface="Georgia"/>
                <a:sym typeface="Georgia"/>
              </a:rPr>
              <a:t>It is one of the most common algorithms used to determine if a graph is </a:t>
            </a:r>
            <a:r>
              <a:rPr b="1" lang="en-US" sz="1900">
                <a:solidFill>
                  <a:srgbClr val="0082AD"/>
                </a:solidFill>
                <a:highlight>
                  <a:srgbClr val="FFFFFF"/>
                </a:highlight>
                <a:latin typeface="Georgia"/>
                <a:ea typeface="Georgia"/>
                <a:cs typeface="Georgia"/>
                <a:sym typeface="Georgia"/>
              </a:rPr>
              <a:t>connected</a:t>
            </a:r>
            <a:r>
              <a:rPr lang="en-US" sz="1900">
                <a:solidFill>
                  <a:schemeClr val="dk1"/>
                </a:solidFill>
                <a:highlight>
                  <a:srgbClr val="FFFFFF"/>
                </a:highlight>
                <a:latin typeface="Georgia"/>
                <a:ea typeface="Georgia"/>
                <a:cs typeface="Georgia"/>
                <a:sym typeface="Georgia"/>
              </a:rPr>
              <a:t> or not. The steps of the BFS are the following:</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1300"/>
              </a:spcBef>
              <a:spcAft>
                <a:spcPts val="0"/>
              </a:spcAft>
              <a:buClr>
                <a:schemeClr val="dk1"/>
              </a:buClr>
              <a:buSzPts val="1900"/>
              <a:buFont typeface="Arial"/>
              <a:buAutoNum type="arabicPeriod"/>
            </a:pPr>
            <a:r>
              <a:rPr lang="en-US" sz="1900">
                <a:solidFill>
                  <a:schemeClr val="dk1"/>
                </a:solidFill>
                <a:highlight>
                  <a:srgbClr val="FFFFFF"/>
                </a:highlight>
                <a:latin typeface="Georgia"/>
                <a:ea typeface="Georgia"/>
                <a:cs typeface="Georgia"/>
                <a:sym typeface="Georgia"/>
              </a:rPr>
              <a:t>Start by visiting one arbitrary vertex, which we call the </a:t>
            </a:r>
            <a:r>
              <a:rPr b="1" lang="en-US" sz="1900">
                <a:solidFill>
                  <a:schemeClr val="dk1"/>
                </a:solidFill>
                <a:highlight>
                  <a:srgbClr val="FFFFFF"/>
                </a:highlight>
                <a:latin typeface="Georgia"/>
                <a:ea typeface="Georgia"/>
                <a:cs typeface="Georgia"/>
                <a:sym typeface="Georgia"/>
              </a:rPr>
              <a:t>root</a:t>
            </a:r>
            <a:r>
              <a:rPr lang="en-US" sz="1900">
                <a:solidFill>
                  <a:schemeClr val="dk1"/>
                </a:solidFill>
                <a:highlight>
                  <a:srgbClr val="FFFFFF"/>
                </a:highlight>
                <a:latin typeface="Georgia"/>
                <a:ea typeface="Georgia"/>
                <a:cs typeface="Georgia"/>
                <a:sym typeface="Georgia"/>
              </a:rPr>
              <a:t>.</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Visit all the root's neighbours and push them into a queue.</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Pop the first node from the queue, visit all its neighbours and push into the queue those neighbours that have not been previously visited.</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Repeat step 3 while the queue is not empty.</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Finally, when the queue becomes empty it means all the reachable nodes have been visited, so the algorithm finishes.</a:t>
            </a:r>
            <a:endParaRPr sz="1900">
              <a:solidFill>
                <a:schemeClr val="dk1"/>
              </a:solidFill>
              <a:highlight>
                <a:srgbClr val="FFFFFF"/>
              </a:highlight>
              <a:latin typeface="Georgia"/>
              <a:ea typeface="Georgia"/>
              <a:cs typeface="Georgia"/>
              <a:sym typeface="Georgia"/>
            </a:endParaRPr>
          </a:p>
          <a:p>
            <a:pPr indent="0" lvl="0" marL="0" rtl="0" algn="l">
              <a:spcBef>
                <a:spcPts val="1300"/>
              </a:spcBef>
              <a:spcAft>
                <a:spcPts val="200"/>
              </a:spcAft>
              <a:buNone/>
            </a:pPr>
            <a:r>
              <a:t/>
            </a:r>
            <a:endParaRPr sz="29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52f078c592_0_49"/>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115" name="Google Shape;115;g52f078c592_0_49"/>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116" name="Google Shape;116;g52f078c592_0_49"/>
          <p:cNvPicPr preferRelativeResize="0"/>
          <p:nvPr/>
        </p:nvPicPr>
        <p:blipFill>
          <a:blip r:embed="rId3">
            <a:alphaModFix/>
          </a:blip>
          <a:stretch>
            <a:fillRect/>
          </a:stretch>
        </p:blipFill>
        <p:spPr>
          <a:xfrm>
            <a:off x="1077275" y="1845713"/>
            <a:ext cx="4800600" cy="4276725"/>
          </a:xfrm>
          <a:prstGeom prst="rect">
            <a:avLst/>
          </a:prstGeom>
          <a:noFill/>
          <a:ln>
            <a:noFill/>
          </a:ln>
        </p:spPr>
      </p:pic>
      <p:pic>
        <p:nvPicPr>
          <p:cNvPr id="117" name="Google Shape;117;g52f078c592_0_49"/>
          <p:cNvPicPr preferRelativeResize="0"/>
          <p:nvPr/>
        </p:nvPicPr>
        <p:blipFill>
          <a:blip r:embed="rId4">
            <a:alphaModFix/>
          </a:blip>
          <a:stretch>
            <a:fillRect/>
          </a:stretch>
        </p:blipFill>
        <p:spPr>
          <a:xfrm>
            <a:off x="6789125" y="1978313"/>
            <a:ext cx="4686300" cy="3800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g846311d694_0_101"/>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Breadth First Traversal (BFS)</a:t>
            </a:r>
            <a:endParaRPr/>
          </a:p>
        </p:txBody>
      </p:sp>
      <p:sp>
        <p:nvSpPr>
          <p:cNvPr id="301" name="Google Shape;301;g846311d694_0_101"/>
          <p:cNvSpPr txBox="1"/>
          <p:nvPr>
            <p:ph idx="1" type="body"/>
          </p:nvPr>
        </p:nvSpPr>
        <p:spPr>
          <a:xfrm>
            <a:off x="1097275" y="2074325"/>
            <a:ext cx="4389000" cy="4023300"/>
          </a:xfrm>
          <a:prstGeom prst="rect">
            <a:avLst/>
          </a:prstGeom>
        </p:spPr>
        <p:txBody>
          <a:bodyPr anchorCtr="0" anchor="t" bIns="45700" lIns="0" spcFirstLastPara="1" rIns="0" wrap="square" tIns="45700">
            <a:noAutofit/>
          </a:bodyPr>
          <a:lstStyle/>
          <a:p>
            <a:pPr indent="0" lvl="0" marL="0" rtl="0" algn="l">
              <a:lnSpc>
                <a:spcPct val="60000"/>
              </a:lnSpc>
              <a:spcBef>
                <a:spcPts val="1200"/>
              </a:spcBef>
              <a:spcAft>
                <a:spcPts val="0"/>
              </a:spcAft>
              <a:buClr>
                <a:schemeClr val="dk1"/>
              </a:buClr>
              <a:buSzPts val="1100"/>
              <a:buFont typeface="Arial"/>
              <a:buNone/>
            </a:pPr>
            <a:r>
              <a:rPr lang="en-US" sz="1900">
                <a:solidFill>
                  <a:srgbClr val="4A86E8"/>
                </a:solidFill>
                <a:latin typeface="Roboto"/>
                <a:ea typeface="Roboto"/>
                <a:cs typeface="Roboto"/>
                <a:sym typeface="Roboto"/>
              </a:rPr>
              <a:t>int</a:t>
            </a:r>
            <a:r>
              <a:rPr lang="en-US" sz="1900">
                <a:latin typeface="Roboto"/>
                <a:ea typeface="Roboto"/>
                <a:cs typeface="Roboto"/>
                <a:sym typeface="Roboto"/>
              </a:rPr>
              <a:t> bfs(</a:t>
            </a:r>
            <a:r>
              <a:rPr lang="en-US" sz="1900">
                <a:solidFill>
                  <a:srgbClr val="4A86E8"/>
                </a:solidFill>
                <a:latin typeface="Roboto"/>
                <a:ea typeface="Roboto"/>
                <a:cs typeface="Roboto"/>
                <a:sym typeface="Roboto"/>
              </a:rPr>
              <a:t>int</a:t>
            </a:r>
            <a:r>
              <a:rPr lang="en-US" sz="1900">
                <a:latin typeface="Roboto"/>
                <a:ea typeface="Roboto"/>
                <a:cs typeface="Roboto"/>
                <a:sym typeface="Roboto"/>
              </a:rPr>
              <a:t> startNode) {</a:t>
            </a:r>
            <a:endParaRPr sz="1900">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latin typeface="Roboto"/>
                <a:ea typeface="Roboto"/>
                <a:cs typeface="Roboto"/>
                <a:sym typeface="Roboto"/>
              </a:rPr>
              <a:t>    queue&lt;</a:t>
            </a:r>
            <a:r>
              <a:rPr lang="en-US" sz="1900">
                <a:solidFill>
                  <a:srgbClr val="4A86E8"/>
                </a:solidFill>
                <a:latin typeface="Roboto"/>
                <a:ea typeface="Roboto"/>
                <a:cs typeface="Roboto"/>
                <a:sym typeface="Roboto"/>
              </a:rPr>
              <a:t>int</a:t>
            </a:r>
            <a:r>
              <a:rPr lang="en-US" sz="1900">
                <a:latin typeface="Roboto"/>
                <a:ea typeface="Roboto"/>
                <a:cs typeface="Roboto"/>
                <a:sym typeface="Roboto"/>
              </a:rPr>
              <a:t>&gt; bfsQueue;</a:t>
            </a:r>
            <a:endParaRPr sz="1900">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latin typeface="Roboto"/>
                <a:ea typeface="Roboto"/>
                <a:cs typeface="Roboto"/>
                <a:sym typeface="Roboto"/>
              </a:rPr>
              <a:t>    vector&lt;</a:t>
            </a:r>
            <a:r>
              <a:rPr lang="en-US" sz="1900">
                <a:solidFill>
                  <a:srgbClr val="4A86E8"/>
                </a:solidFill>
                <a:latin typeface="Roboto"/>
                <a:ea typeface="Roboto"/>
                <a:cs typeface="Roboto"/>
                <a:sym typeface="Roboto"/>
              </a:rPr>
              <a:t>bool</a:t>
            </a:r>
            <a:r>
              <a:rPr lang="en-US" sz="1900">
                <a:latin typeface="Roboto"/>
                <a:ea typeface="Roboto"/>
                <a:cs typeface="Roboto"/>
                <a:sym typeface="Roboto"/>
              </a:rPr>
              <a:t>&gt; visited(n);</a:t>
            </a:r>
            <a:endParaRPr sz="1900">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latin typeface="Roboto"/>
                <a:ea typeface="Roboto"/>
                <a:cs typeface="Roboto"/>
                <a:sym typeface="Roboto"/>
              </a:rPr>
              <a:t>    </a:t>
            </a:r>
            <a:r>
              <a:rPr lang="en-US" sz="1900">
                <a:solidFill>
                  <a:srgbClr val="4A86E8"/>
                </a:solidFill>
                <a:latin typeface="Roboto"/>
                <a:ea typeface="Roboto"/>
                <a:cs typeface="Roboto"/>
                <a:sym typeface="Roboto"/>
              </a:rPr>
              <a:t>int</a:t>
            </a:r>
            <a:r>
              <a:rPr lang="en-US" sz="1900">
                <a:latin typeface="Roboto"/>
                <a:ea typeface="Roboto"/>
                <a:cs typeface="Roboto"/>
                <a:sym typeface="Roboto"/>
              </a:rPr>
              <a:t> visCount = 0;</a:t>
            </a:r>
            <a:endParaRPr sz="1900">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latin typeface="Roboto"/>
                <a:ea typeface="Roboto"/>
                <a:cs typeface="Roboto"/>
                <a:sym typeface="Roboto"/>
              </a:rPr>
              <a:t>    visited[startNode] = </a:t>
            </a:r>
            <a:r>
              <a:rPr lang="en-US" sz="1900">
                <a:solidFill>
                  <a:srgbClr val="4A86E8"/>
                </a:solidFill>
                <a:latin typeface="Roboto"/>
                <a:ea typeface="Roboto"/>
                <a:cs typeface="Roboto"/>
                <a:sym typeface="Roboto"/>
              </a:rPr>
              <a:t>true</a:t>
            </a:r>
            <a:r>
              <a:rPr lang="en-US" sz="1900">
                <a:latin typeface="Roboto"/>
                <a:ea typeface="Roboto"/>
                <a:cs typeface="Roboto"/>
                <a:sym typeface="Roboto"/>
              </a:rPr>
              <a:t>;</a:t>
            </a:r>
            <a:endParaRPr sz="1900">
              <a:latin typeface="Roboto"/>
              <a:ea typeface="Roboto"/>
              <a:cs typeface="Roboto"/>
              <a:sym typeface="Roboto"/>
            </a:endParaRPr>
          </a:p>
          <a:p>
            <a:pPr indent="0" lvl="0" marL="0" rtl="0" algn="l">
              <a:lnSpc>
                <a:spcPct val="60000"/>
              </a:lnSpc>
              <a:spcBef>
                <a:spcPts val="1200"/>
              </a:spcBef>
              <a:spcAft>
                <a:spcPts val="0"/>
              </a:spcAft>
              <a:buNone/>
            </a:pPr>
            <a:r>
              <a:rPr lang="en-US" sz="1900">
                <a:latin typeface="Roboto"/>
                <a:ea typeface="Roboto"/>
                <a:cs typeface="Roboto"/>
                <a:sym typeface="Roboto"/>
              </a:rPr>
              <a:t>    bfsQueue.push(startNode);</a:t>
            </a:r>
            <a:endParaRPr sz="1900">
              <a:latin typeface="Roboto"/>
              <a:ea typeface="Roboto"/>
              <a:cs typeface="Roboto"/>
              <a:sym typeface="Roboto"/>
            </a:endParaRPr>
          </a:p>
          <a:p>
            <a:pPr indent="0" lvl="0" marL="0" rtl="0" algn="l">
              <a:lnSpc>
                <a:spcPct val="60000"/>
              </a:lnSpc>
              <a:spcBef>
                <a:spcPts val="1200"/>
              </a:spcBef>
              <a:spcAft>
                <a:spcPts val="0"/>
              </a:spcAft>
              <a:buNone/>
            </a:pPr>
            <a:r>
              <a:t/>
            </a:r>
            <a:endParaRPr sz="1900">
              <a:latin typeface="Roboto"/>
              <a:ea typeface="Roboto"/>
              <a:cs typeface="Roboto"/>
              <a:sym typeface="Roboto"/>
            </a:endParaRPr>
          </a:p>
          <a:p>
            <a:pPr indent="0" lvl="0" marL="0" rtl="0" algn="l">
              <a:lnSpc>
                <a:spcPct val="60000"/>
              </a:lnSpc>
              <a:spcBef>
                <a:spcPts val="1200"/>
              </a:spcBef>
              <a:spcAft>
                <a:spcPts val="0"/>
              </a:spcAft>
              <a:buNone/>
            </a:pPr>
            <a:r>
              <a:rPr lang="en-US" sz="1900">
                <a:latin typeface="Roboto"/>
                <a:ea typeface="Roboto"/>
                <a:cs typeface="Roboto"/>
                <a:sym typeface="Roboto"/>
              </a:rPr>
              <a:t>    </a:t>
            </a:r>
            <a:r>
              <a:rPr lang="en-US" sz="1900">
                <a:solidFill>
                  <a:srgbClr val="4A86E8"/>
                </a:solidFill>
                <a:latin typeface="Roboto"/>
                <a:ea typeface="Roboto"/>
                <a:cs typeface="Roboto"/>
                <a:sym typeface="Roboto"/>
              </a:rPr>
              <a:t>while</a:t>
            </a:r>
            <a:r>
              <a:rPr lang="en-US" sz="1900">
                <a:latin typeface="Roboto"/>
                <a:ea typeface="Roboto"/>
                <a:cs typeface="Roboto"/>
                <a:sym typeface="Roboto"/>
              </a:rPr>
              <a:t> (!bfsQueue.empty()) {</a:t>
            </a:r>
            <a:endParaRPr sz="1900">
              <a:latin typeface="Roboto"/>
              <a:ea typeface="Roboto"/>
              <a:cs typeface="Roboto"/>
              <a:sym typeface="Roboto"/>
            </a:endParaRPr>
          </a:p>
          <a:p>
            <a:pPr indent="0" lvl="0" marL="0" rtl="0" algn="l">
              <a:lnSpc>
                <a:spcPct val="60000"/>
              </a:lnSpc>
              <a:spcBef>
                <a:spcPts val="1200"/>
              </a:spcBef>
              <a:spcAft>
                <a:spcPts val="0"/>
              </a:spcAft>
              <a:buNone/>
            </a:pPr>
            <a:r>
              <a:rPr lang="en-US" sz="1900">
                <a:latin typeface="Roboto"/>
                <a:ea typeface="Roboto"/>
                <a:cs typeface="Roboto"/>
                <a:sym typeface="Roboto"/>
              </a:rPr>
              <a:t>	</a:t>
            </a:r>
            <a:r>
              <a:rPr lang="en-US" sz="1900">
                <a:solidFill>
                  <a:srgbClr val="4A86E8"/>
                </a:solidFill>
                <a:latin typeface="Roboto"/>
                <a:ea typeface="Roboto"/>
                <a:cs typeface="Roboto"/>
                <a:sym typeface="Roboto"/>
              </a:rPr>
              <a:t> int</a:t>
            </a:r>
            <a:r>
              <a:rPr lang="en-US" sz="1900">
                <a:latin typeface="Roboto"/>
                <a:ea typeface="Roboto"/>
                <a:cs typeface="Roboto"/>
                <a:sym typeface="Roboto"/>
              </a:rPr>
              <a:t> currentNode = bfsQueue.pop();</a:t>
            </a:r>
            <a:endParaRPr sz="1900">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l">
              <a:lnSpc>
                <a:spcPct val="60000"/>
              </a:lnSpc>
              <a:spcBef>
                <a:spcPts val="1200"/>
              </a:spcBef>
              <a:spcAft>
                <a:spcPts val="200"/>
              </a:spcAft>
              <a:buNone/>
            </a:pPr>
            <a:r>
              <a:rPr lang="en-US" sz="1900">
                <a:latin typeface="Roboto"/>
                <a:ea typeface="Roboto"/>
                <a:cs typeface="Roboto"/>
                <a:sym typeface="Roboto"/>
              </a:rPr>
              <a:t>   </a:t>
            </a:r>
            <a:endParaRPr sz="1900">
              <a:latin typeface="Roboto"/>
              <a:ea typeface="Roboto"/>
              <a:cs typeface="Roboto"/>
              <a:sym typeface="Roboto"/>
            </a:endParaRPr>
          </a:p>
        </p:txBody>
      </p:sp>
      <p:sp>
        <p:nvSpPr>
          <p:cNvPr id="302" name="Google Shape;302;g846311d694_0_101"/>
          <p:cNvSpPr txBox="1"/>
          <p:nvPr/>
        </p:nvSpPr>
        <p:spPr>
          <a:xfrm>
            <a:off x="5849825" y="2035625"/>
            <a:ext cx="5921700" cy="39642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a:t>
            </a:r>
            <a:r>
              <a:rPr lang="en-US" sz="1900">
                <a:solidFill>
                  <a:srgbClr val="4A86E8"/>
                </a:solidFill>
                <a:latin typeface="Roboto"/>
                <a:ea typeface="Roboto"/>
                <a:cs typeface="Roboto"/>
                <a:sym typeface="Roboto"/>
              </a:rPr>
              <a:t>for </a:t>
            </a:r>
            <a:r>
              <a:rPr lang="en-US" sz="1900">
                <a:solidFill>
                  <a:srgbClr val="3F3F3F"/>
                </a:solidFill>
                <a:latin typeface="Roboto"/>
                <a:ea typeface="Roboto"/>
                <a:cs typeface="Roboto"/>
                <a:sym typeface="Roboto"/>
              </a:rPr>
              <a:t>(int i=0; i&lt;graph[currentNode].size(); i++) {</a:t>
            </a:r>
            <a:endParaRPr sz="1900">
              <a:solidFill>
                <a:srgbClr val="3F3F3F"/>
              </a:solidFill>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if (!visited[graph[currentNode][i]]) {</a:t>
            </a:r>
            <a:endParaRPr sz="1900">
              <a:solidFill>
                <a:srgbClr val="3F3F3F"/>
              </a:solidFill>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visited[graph[currentNode][i]] = true;</a:t>
            </a:r>
            <a:endParaRPr sz="1900">
              <a:solidFill>
                <a:srgbClr val="3F3F3F"/>
              </a:solidFill>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bfsQueue.push(graph[currentNode][i]);</a:t>
            </a:r>
            <a:endParaRPr sz="1900">
              <a:solidFill>
                <a:srgbClr val="3F3F3F"/>
              </a:solidFill>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a:t>
            </a:r>
            <a:endParaRPr sz="1900">
              <a:solidFill>
                <a:srgbClr val="3F3F3F"/>
              </a:solidFill>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          </a:t>
            </a:r>
            <a:endParaRPr sz="1900">
              <a:solidFill>
                <a:srgbClr val="3F3F3F"/>
              </a:solidFill>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visCount += 1;</a:t>
            </a:r>
            <a:endParaRPr sz="1900">
              <a:solidFill>
                <a:srgbClr val="3F3F3F"/>
              </a:solidFill>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a:t>
            </a:r>
            <a:endParaRPr sz="1900">
              <a:solidFill>
                <a:srgbClr val="3F3F3F"/>
              </a:solidFill>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return visCount;</a:t>
            </a:r>
            <a:endParaRPr sz="1900">
              <a:solidFill>
                <a:srgbClr val="3F3F3F"/>
              </a:solidFill>
              <a:latin typeface="Roboto"/>
              <a:ea typeface="Roboto"/>
              <a:cs typeface="Roboto"/>
              <a:sym typeface="Roboto"/>
            </a:endParaRPr>
          </a:p>
          <a:p>
            <a:pPr indent="0" lvl="0" marL="0" rtl="0" algn="l">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a:t>
            </a:r>
            <a:endParaRPr sz="1900">
              <a:solidFill>
                <a:srgbClr val="3F3F3F"/>
              </a:solidFill>
              <a:latin typeface="Roboto"/>
              <a:ea typeface="Roboto"/>
              <a:cs typeface="Roboto"/>
              <a:sym typeface="Roboto"/>
            </a:endParaRPr>
          </a:p>
          <a:p>
            <a:pPr indent="0" lvl="0" marL="0" rtl="0" algn="l">
              <a:spcBef>
                <a:spcPts val="200"/>
              </a:spcBef>
              <a:spcAft>
                <a:spcPts val="0"/>
              </a:spcAft>
              <a:buNone/>
            </a:pPr>
            <a:r>
              <a:t/>
            </a:r>
            <a:endParaRPr>
              <a:latin typeface="Calibri"/>
              <a:ea typeface="Calibri"/>
              <a:cs typeface="Calibri"/>
              <a:sym typeface="Calibri"/>
            </a:endParaRPr>
          </a:p>
        </p:txBody>
      </p:sp>
      <p:cxnSp>
        <p:nvCxnSpPr>
          <p:cNvPr id="303" name="Google Shape;303;g846311d694_0_101"/>
          <p:cNvCxnSpPr/>
          <p:nvPr/>
        </p:nvCxnSpPr>
        <p:spPr>
          <a:xfrm>
            <a:off x="5486400" y="1974500"/>
            <a:ext cx="0" cy="388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g846311d694_0_116"/>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What’s the time complexity ?</a:t>
            </a:r>
            <a:endParaRPr/>
          </a:p>
        </p:txBody>
      </p:sp>
      <p:sp>
        <p:nvSpPr>
          <p:cNvPr id="309" name="Google Shape;309;g846311d694_0_116"/>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lnSpc>
                <a:spcPct val="115000"/>
              </a:lnSpc>
              <a:spcBef>
                <a:spcPts val="1200"/>
              </a:spcBef>
              <a:spcAft>
                <a:spcPts val="200"/>
              </a:spcAft>
              <a:buNone/>
            </a:pPr>
            <a:r>
              <a:rPr lang="en-US" sz="1900">
                <a:solidFill>
                  <a:schemeClr val="dk1"/>
                </a:solidFill>
                <a:highlight>
                  <a:srgbClr val="FFFFFF"/>
                </a:highlight>
                <a:latin typeface="Georgia"/>
                <a:ea typeface="Georgia"/>
                <a:cs typeface="Georgia"/>
                <a:sym typeface="Georgia"/>
              </a:rPr>
              <a:t>Given we have </a:t>
            </a:r>
            <a:r>
              <a:rPr b="1" lang="en-US" sz="1900">
                <a:solidFill>
                  <a:schemeClr val="dk1"/>
                </a:solidFill>
                <a:highlight>
                  <a:srgbClr val="FFFFFF"/>
                </a:highlight>
                <a:latin typeface="Georgia"/>
                <a:ea typeface="Georgia"/>
                <a:cs typeface="Georgia"/>
                <a:sym typeface="Georgia"/>
              </a:rPr>
              <a:t>n</a:t>
            </a:r>
            <a:r>
              <a:rPr lang="en-US" sz="1900">
                <a:solidFill>
                  <a:schemeClr val="dk1"/>
                </a:solidFill>
                <a:highlight>
                  <a:srgbClr val="FFFFFF"/>
                </a:highlight>
                <a:latin typeface="Georgia"/>
                <a:ea typeface="Georgia"/>
                <a:cs typeface="Georgia"/>
                <a:sym typeface="Georgia"/>
              </a:rPr>
              <a:t> nodes and </a:t>
            </a:r>
            <a:r>
              <a:rPr b="1" lang="en-US" sz="1900">
                <a:solidFill>
                  <a:schemeClr val="dk1"/>
                </a:solidFill>
                <a:highlight>
                  <a:srgbClr val="FFFFFF"/>
                </a:highlight>
                <a:latin typeface="Georgia"/>
                <a:ea typeface="Georgia"/>
                <a:cs typeface="Georgia"/>
                <a:sym typeface="Georgia"/>
              </a:rPr>
              <a:t>m</a:t>
            </a:r>
            <a:r>
              <a:rPr lang="en-US" sz="1900">
                <a:solidFill>
                  <a:schemeClr val="dk1"/>
                </a:solidFill>
                <a:highlight>
                  <a:srgbClr val="FFFFFF"/>
                </a:highlight>
                <a:latin typeface="Georgia"/>
                <a:ea typeface="Georgia"/>
                <a:cs typeface="Georgia"/>
                <a:sym typeface="Georgia"/>
              </a:rPr>
              <a:t> edges. We are going on each node once (thanks to visited array) and we also go on each of the edges once (consider the for loop in the function). So the complexity is </a:t>
            </a:r>
            <a:r>
              <a:rPr b="1" lang="en-US" sz="1900">
                <a:solidFill>
                  <a:schemeClr val="dk1"/>
                </a:solidFill>
                <a:highlight>
                  <a:srgbClr val="FFFFFF"/>
                </a:highlight>
                <a:latin typeface="Georgia"/>
                <a:ea typeface="Georgia"/>
                <a:cs typeface="Georgia"/>
                <a:sym typeface="Georgia"/>
              </a:rPr>
              <a:t>O(n+m) </a:t>
            </a:r>
            <a:r>
              <a:rPr lang="en-US" sz="1900">
                <a:solidFill>
                  <a:schemeClr val="dk1"/>
                </a:solidFill>
                <a:highlight>
                  <a:srgbClr val="FFFFFF"/>
                </a:highlight>
                <a:latin typeface="Georgia"/>
                <a:ea typeface="Georgia"/>
                <a:cs typeface="Georgia"/>
                <a:sym typeface="Georgia"/>
              </a:rPr>
              <a:t>for this implementation.</a:t>
            </a:r>
            <a:endParaRPr sz="1900">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g846311d694_0_122"/>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846311d694_0_122"/>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52f078c592_0_9"/>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123" name="Google Shape;123;g52f078c592_0_9"/>
          <p:cNvSpPr txBox="1"/>
          <p:nvPr>
            <p:ph idx="1" type="body"/>
          </p:nvPr>
        </p:nvSpPr>
        <p:spPr>
          <a:xfrm>
            <a:off x="1097277" y="1693325"/>
            <a:ext cx="5896500" cy="4023300"/>
          </a:xfrm>
          <a:prstGeom prst="rect">
            <a:avLst/>
          </a:prstGeom>
        </p:spPr>
        <p:txBody>
          <a:bodyPr anchorCtr="0" anchor="t" bIns="45700" lIns="0" spcFirstLastPara="1" rIns="0" wrap="square" tIns="45700">
            <a:noAutofit/>
          </a:bodyPr>
          <a:lstStyle/>
          <a:p>
            <a:pPr indent="0" lvl="0" marL="0" rtl="0" algn="l">
              <a:lnSpc>
                <a:spcPct val="70000"/>
              </a:lnSpc>
              <a:spcBef>
                <a:spcPts val="1200"/>
              </a:spcBef>
              <a:spcAft>
                <a:spcPts val="0"/>
              </a:spcAft>
              <a:buNone/>
            </a:pPr>
            <a:r>
              <a:rPr lang="en-US" sz="1900">
                <a:solidFill>
                  <a:schemeClr val="dk1"/>
                </a:solidFill>
                <a:highlight>
                  <a:srgbClr val="FFFFFF"/>
                </a:highlight>
              </a:rPr>
              <a:t>Graphs are used to solve many real-life problems. </a:t>
            </a:r>
            <a:endParaRPr sz="1900">
              <a:solidFill>
                <a:schemeClr val="dk1"/>
              </a:solidFill>
              <a:highlight>
                <a:srgbClr val="FFFFFF"/>
              </a:highlight>
            </a:endParaRPr>
          </a:p>
          <a:p>
            <a:pPr indent="0" lvl="0" marL="0" rtl="0" algn="l">
              <a:lnSpc>
                <a:spcPct val="70000"/>
              </a:lnSpc>
              <a:spcBef>
                <a:spcPts val="1200"/>
              </a:spcBef>
              <a:spcAft>
                <a:spcPts val="0"/>
              </a:spcAft>
              <a:buNone/>
            </a:pPr>
            <a:r>
              <a:t/>
            </a:r>
            <a:endParaRPr sz="1900">
              <a:solidFill>
                <a:schemeClr val="dk1"/>
              </a:solidFill>
              <a:highlight>
                <a:srgbClr val="FFFFFF"/>
              </a:highlight>
            </a:endParaRPr>
          </a:p>
          <a:p>
            <a:pPr indent="0" lvl="0" marL="0" rtl="0" algn="l">
              <a:lnSpc>
                <a:spcPct val="70000"/>
              </a:lnSpc>
              <a:spcBef>
                <a:spcPts val="1200"/>
              </a:spcBef>
              <a:spcAft>
                <a:spcPts val="0"/>
              </a:spcAft>
              <a:buNone/>
            </a:pPr>
            <a:r>
              <a:rPr lang="en-US" sz="1900">
                <a:solidFill>
                  <a:schemeClr val="dk1"/>
                </a:solidFill>
                <a:highlight>
                  <a:srgbClr val="FFFFFF"/>
                </a:highlight>
              </a:rPr>
              <a:t>Graphs are used to represent networks. </a:t>
            </a:r>
            <a:endParaRPr sz="1900">
              <a:solidFill>
                <a:schemeClr val="dk1"/>
              </a:solidFill>
              <a:highlight>
                <a:srgbClr val="FFFFFF"/>
              </a:highlight>
            </a:endParaRPr>
          </a:p>
          <a:p>
            <a:pPr indent="0" lvl="0" marL="0" rtl="0" algn="l">
              <a:lnSpc>
                <a:spcPct val="70000"/>
              </a:lnSpc>
              <a:spcBef>
                <a:spcPts val="1200"/>
              </a:spcBef>
              <a:spcAft>
                <a:spcPts val="0"/>
              </a:spcAft>
              <a:buNone/>
            </a:pPr>
            <a:r>
              <a:rPr lang="en-US" sz="1900">
                <a:solidFill>
                  <a:schemeClr val="dk1"/>
                </a:solidFill>
                <a:highlight>
                  <a:srgbClr val="FFFFFF"/>
                </a:highlight>
              </a:rPr>
              <a:t>The networks may include paths in a city or</a:t>
            </a:r>
            <a:endParaRPr sz="1900">
              <a:solidFill>
                <a:schemeClr val="dk1"/>
              </a:solidFill>
              <a:highlight>
                <a:srgbClr val="FFFFFF"/>
              </a:highlight>
            </a:endParaRPr>
          </a:p>
          <a:p>
            <a:pPr indent="0" lvl="0" marL="0" rtl="0" algn="l">
              <a:lnSpc>
                <a:spcPct val="70000"/>
              </a:lnSpc>
              <a:spcBef>
                <a:spcPts val="1200"/>
              </a:spcBef>
              <a:spcAft>
                <a:spcPts val="0"/>
              </a:spcAft>
              <a:buNone/>
            </a:pPr>
            <a:r>
              <a:rPr lang="en-US" sz="1900">
                <a:solidFill>
                  <a:schemeClr val="dk1"/>
                </a:solidFill>
                <a:highlight>
                  <a:srgbClr val="FFFFFF"/>
                </a:highlight>
              </a:rPr>
              <a:t>telephone network or circuit network. </a:t>
            </a:r>
            <a:endParaRPr sz="1900">
              <a:solidFill>
                <a:schemeClr val="dk1"/>
              </a:solidFill>
              <a:highlight>
                <a:srgbClr val="FFFFFF"/>
              </a:highlight>
            </a:endParaRPr>
          </a:p>
          <a:p>
            <a:pPr indent="0" lvl="0" marL="0" rtl="0" algn="l">
              <a:lnSpc>
                <a:spcPct val="70000"/>
              </a:lnSpc>
              <a:spcBef>
                <a:spcPts val="1200"/>
              </a:spcBef>
              <a:spcAft>
                <a:spcPts val="0"/>
              </a:spcAft>
              <a:buNone/>
            </a:pPr>
            <a:r>
              <a:rPr lang="en-US" sz="1900">
                <a:solidFill>
                  <a:schemeClr val="dk1"/>
                </a:solidFill>
                <a:highlight>
                  <a:srgbClr val="FFFFFF"/>
                </a:highlight>
              </a:rPr>
              <a:t>Graphs are also used in social networks like </a:t>
            </a:r>
            <a:endParaRPr sz="1900">
              <a:solidFill>
                <a:schemeClr val="dk1"/>
              </a:solidFill>
              <a:highlight>
                <a:srgbClr val="FFFFFF"/>
              </a:highlight>
            </a:endParaRPr>
          </a:p>
          <a:p>
            <a:pPr indent="0" lvl="0" marL="0" rtl="0" algn="l">
              <a:lnSpc>
                <a:spcPct val="70000"/>
              </a:lnSpc>
              <a:spcBef>
                <a:spcPts val="1200"/>
              </a:spcBef>
              <a:spcAft>
                <a:spcPts val="0"/>
              </a:spcAft>
              <a:buNone/>
            </a:pPr>
            <a:r>
              <a:rPr lang="en-US" sz="1900">
                <a:solidFill>
                  <a:schemeClr val="dk1"/>
                </a:solidFill>
                <a:highlight>
                  <a:srgbClr val="FFFFFF"/>
                </a:highlight>
              </a:rPr>
              <a:t>linkedIn, Facebook. </a:t>
            </a:r>
            <a:endParaRPr sz="1900">
              <a:solidFill>
                <a:schemeClr val="dk1"/>
              </a:solidFill>
              <a:highlight>
                <a:srgbClr val="FFFFFF"/>
              </a:highlight>
            </a:endParaRPr>
          </a:p>
          <a:p>
            <a:pPr indent="0" lvl="0" marL="0" rtl="0" algn="l">
              <a:lnSpc>
                <a:spcPct val="70000"/>
              </a:lnSpc>
              <a:spcBef>
                <a:spcPts val="1200"/>
              </a:spcBef>
              <a:spcAft>
                <a:spcPts val="0"/>
              </a:spcAft>
              <a:buNone/>
            </a:pPr>
            <a:r>
              <a:t/>
            </a:r>
            <a:endParaRPr sz="1900">
              <a:solidFill>
                <a:schemeClr val="dk1"/>
              </a:solidFill>
              <a:highlight>
                <a:srgbClr val="FFFFFF"/>
              </a:highlight>
            </a:endParaRPr>
          </a:p>
          <a:p>
            <a:pPr indent="0" lvl="0" marL="0" rtl="0" algn="l">
              <a:lnSpc>
                <a:spcPct val="70000"/>
              </a:lnSpc>
              <a:spcBef>
                <a:spcPts val="1200"/>
              </a:spcBef>
              <a:spcAft>
                <a:spcPts val="0"/>
              </a:spcAft>
              <a:buNone/>
            </a:pPr>
            <a:r>
              <a:rPr lang="en-US" sz="1900">
                <a:solidFill>
                  <a:schemeClr val="dk1"/>
                </a:solidFill>
                <a:highlight>
                  <a:srgbClr val="FFFFFF"/>
                </a:highlight>
              </a:rPr>
              <a:t>For example, in Facebook, each person is </a:t>
            </a:r>
            <a:endParaRPr sz="1900">
              <a:solidFill>
                <a:schemeClr val="dk1"/>
              </a:solidFill>
              <a:highlight>
                <a:srgbClr val="FFFFFF"/>
              </a:highlight>
            </a:endParaRPr>
          </a:p>
          <a:p>
            <a:pPr indent="0" lvl="0" marL="0" rtl="0" algn="l">
              <a:lnSpc>
                <a:spcPct val="70000"/>
              </a:lnSpc>
              <a:spcBef>
                <a:spcPts val="1200"/>
              </a:spcBef>
              <a:spcAft>
                <a:spcPts val="0"/>
              </a:spcAft>
              <a:buNone/>
            </a:pPr>
            <a:r>
              <a:rPr lang="en-US" sz="1900">
                <a:solidFill>
                  <a:schemeClr val="dk1"/>
                </a:solidFill>
                <a:highlight>
                  <a:srgbClr val="FFFFFF"/>
                </a:highlight>
              </a:rPr>
              <a:t>represented with a vertex(or node). Each </a:t>
            </a:r>
            <a:endParaRPr sz="1900">
              <a:solidFill>
                <a:schemeClr val="dk1"/>
              </a:solidFill>
              <a:highlight>
                <a:srgbClr val="FFFFFF"/>
              </a:highlight>
            </a:endParaRPr>
          </a:p>
          <a:p>
            <a:pPr indent="0" lvl="0" marL="0" rtl="0" algn="l">
              <a:lnSpc>
                <a:spcPct val="70000"/>
              </a:lnSpc>
              <a:spcBef>
                <a:spcPts val="1200"/>
              </a:spcBef>
              <a:spcAft>
                <a:spcPts val="0"/>
              </a:spcAft>
              <a:buNone/>
            </a:pPr>
            <a:r>
              <a:rPr lang="en-US" sz="1900">
                <a:solidFill>
                  <a:schemeClr val="dk1"/>
                </a:solidFill>
                <a:highlight>
                  <a:srgbClr val="FFFFFF"/>
                </a:highlight>
              </a:rPr>
              <a:t>node is a structure and contains information </a:t>
            </a:r>
            <a:endParaRPr sz="1900">
              <a:solidFill>
                <a:schemeClr val="dk1"/>
              </a:solidFill>
              <a:highlight>
                <a:srgbClr val="FFFFFF"/>
              </a:highlight>
            </a:endParaRPr>
          </a:p>
          <a:p>
            <a:pPr indent="0" lvl="0" marL="0" rtl="0" algn="l">
              <a:lnSpc>
                <a:spcPct val="70000"/>
              </a:lnSpc>
              <a:spcBef>
                <a:spcPts val="1200"/>
              </a:spcBef>
              <a:spcAft>
                <a:spcPts val="200"/>
              </a:spcAft>
              <a:buNone/>
            </a:pPr>
            <a:r>
              <a:rPr lang="en-US" sz="1900">
                <a:solidFill>
                  <a:schemeClr val="dk1"/>
                </a:solidFill>
                <a:highlight>
                  <a:srgbClr val="FFFFFF"/>
                </a:highlight>
              </a:rPr>
              <a:t>like person id, name, gender, locale etc.</a:t>
            </a:r>
            <a:endParaRPr sz="1900"/>
          </a:p>
        </p:txBody>
      </p:sp>
      <p:pic>
        <p:nvPicPr>
          <p:cNvPr id="124" name="Google Shape;124;g52f078c592_0_9"/>
          <p:cNvPicPr preferRelativeResize="0"/>
          <p:nvPr/>
        </p:nvPicPr>
        <p:blipFill>
          <a:blip r:embed="rId3">
            <a:alphaModFix/>
          </a:blip>
          <a:stretch>
            <a:fillRect/>
          </a:stretch>
        </p:blipFill>
        <p:spPr>
          <a:xfrm>
            <a:off x="5772775" y="2477125"/>
            <a:ext cx="6163900" cy="355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52f078c592_0_5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130" name="Google Shape;130;g52f078c592_0_57"/>
          <p:cNvSpPr txBox="1"/>
          <p:nvPr>
            <p:ph idx="1" type="body"/>
          </p:nvPr>
        </p:nvSpPr>
        <p:spPr>
          <a:xfrm>
            <a:off x="1097275" y="1845725"/>
            <a:ext cx="35031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World Wide Web can be represented as a directed graph.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A </a:t>
            </a:r>
            <a:r>
              <a:rPr lang="en-US"/>
              <a:t>web page</a:t>
            </a:r>
            <a:r>
              <a:rPr lang="en-US"/>
              <a:t> with unique address or url can be a node in this graph.</a:t>
            </a:r>
            <a:endParaRPr/>
          </a:p>
          <a:p>
            <a:pPr indent="0" lvl="0" marL="0" rtl="0" algn="l">
              <a:spcBef>
                <a:spcPts val="1200"/>
              </a:spcBef>
              <a:spcAft>
                <a:spcPts val="0"/>
              </a:spcAft>
              <a:buNone/>
            </a:pPr>
            <a:r>
              <a:t/>
            </a:r>
            <a:endParaRPr/>
          </a:p>
          <a:p>
            <a:pPr indent="0" lvl="0" marL="0" rtl="0" algn="l">
              <a:spcBef>
                <a:spcPts val="1200"/>
              </a:spcBef>
              <a:spcAft>
                <a:spcPts val="200"/>
              </a:spcAft>
              <a:buNone/>
            </a:pPr>
            <a:r>
              <a:rPr lang="en-US"/>
              <a:t>And a node can have a directed edge if that node or page has link to another page.</a:t>
            </a:r>
            <a:endParaRPr/>
          </a:p>
        </p:txBody>
      </p:sp>
      <p:pic>
        <p:nvPicPr>
          <p:cNvPr id="131" name="Google Shape;131;g52f078c592_0_57"/>
          <p:cNvPicPr preferRelativeResize="0"/>
          <p:nvPr/>
        </p:nvPicPr>
        <p:blipFill>
          <a:blip r:embed="rId3">
            <a:alphaModFix/>
          </a:blip>
          <a:stretch>
            <a:fillRect/>
          </a:stretch>
        </p:blipFill>
        <p:spPr>
          <a:xfrm>
            <a:off x="4829123" y="1937948"/>
            <a:ext cx="6851328" cy="402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52f078c592_0_6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137" name="Google Shape;137;g52f078c592_0_63"/>
          <p:cNvSpPr txBox="1"/>
          <p:nvPr>
            <p:ph idx="1" type="body"/>
          </p:nvPr>
        </p:nvSpPr>
        <p:spPr>
          <a:xfrm>
            <a:off x="2773675" y="5591900"/>
            <a:ext cx="2727900" cy="5427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rPr lang="en-US"/>
              <a:t>Intercity Road Network</a:t>
            </a:r>
            <a:endParaRPr/>
          </a:p>
        </p:txBody>
      </p:sp>
      <p:pic>
        <p:nvPicPr>
          <p:cNvPr id="138" name="Google Shape;138;g52f078c592_0_63"/>
          <p:cNvPicPr preferRelativeResize="0"/>
          <p:nvPr/>
        </p:nvPicPr>
        <p:blipFill>
          <a:blip r:embed="rId3">
            <a:alphaModFix/>
          </a:blip>
          <a:stretch>
            <a:fillRect/>
          </a:stretch>
        </p:blipFill>
        <p:spPr>
          <a:xfrm>
            <a:off x="838100" y="1887625"/>
            <a:ext cx="6297449" cy="3643150"/>
          </a:xfrm>
          <a:prstGeom prst="rect">
            <a:avLst/>
          </a:prstGeom>
          <a:noFill/>
          <a:ln>
            <a:noFill/>
          </a:ln>
        </p:spPr>
      </p:pic>
      <p:sp>
        <p:nvSpPr>
          <p:cNvPr id="139" name="Google Shape;139;g52f078c592_0_63"/>
          <p:cNvSpPr txBox="1"/>
          <p:nvPr/>
        </p:nvSpPr>
        <p:spPr>
          <a:xfrm>
            <a:off x="7581475" y="2125225"/>
            <a:ext cx="2577300" cy="4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Calibri"/>
                <a:ea typeface="Calibri"/>
                <a:cs typeface="Calibri"/>
                <a:sym typeface="Calibri"/>
              </a:rPr>
              <a:t>Unweighted Graph</a:t>
            </a:r>
            <a:endParaRPr b="1" sz="2200">
              <a:latin typeface="Calibri"/>
              <a:ea typeface="Calibri"/>
              <a:cs typeface="Calibri"/>
              <a:sym typeface="Calibri"/>
            </a:endParaRPr>
          </a:p>
        </p:txBody>
      </p:sp>
      <p:sp>
        <p:nvSpPr>
          <p:cNvPr id="140" name="Google Shape;140;g52f078c592_0_63"/>
          <p:cNvSpPr/>
          <p:nvPr/>
        </p:nvSpPr>
        <p:spPr>
          <a:xfrm rot="5400000">
            <a:off x="8381175" y="2697150"/>
            <a:ext cx="889200" cy="11004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2f078c592_0_63"/>
          <p:cNvSpPr txBox="1"/>
          <p:nvPr/>
        </p:nvSpPr>
        <p:spPr>
          <a:xfrm>
            <a:off x="9432900" y="3230550"/>
            <a:ext cx="2351400" cy="17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A weighted graph with all edges having weight = 1 unit.</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52f078c592_0_72"/>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Properties</a:t>
            </a:r>
            <a:endParaRPr/>
          </a:p>
        </p:txBody>
      </p:sp>
      <p:sp>
        <p:nvSpPr>
          <p:cNvPr id="147" name="Google Shape;147;g52f078c592_0_72"/>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Number of edges:</a:t>
            </a:r>
            <a:endParaRPr/>
          </a:p>
          <a:p>
            <a:pPr indent="0" lvl="0" marL="0" rtl="0" algn="l">
              <a:spcBef>
                <a:spcPts val="1200"/>
              </a:spcBef>
              <a:spcAft>
                <a:spcPts val="0"/>
              </a:spcAft>
              <a:buNone/>
            </a:pPr>
            <a:r>
              <a:rPr lang="en-US"/>
              <a:t>	if |v| = n</a:t>
            </a:r>
            <a:endParaRPr/>
          </a:p>
          <a:p>
            <a:pPr indent="457200" lvl="0" marL="0" rtl="0" algn="l">
              <a:spcBef>
                <a:spcPts val="1200"/>
              </a:spcBef>
              <a:spcAft>
                <a:spcPts val="0"/>
              </a:spcAft>
              <a:buNone/>
            </a:pPr>
            <a:r>
              <a:rPr lang="en-US"/>
              <a:t>then,</a:t>
            </a:r>
            <a:endParaRPr/>
          </a:p>
          <a:p>
            <a:pPr indent="457200" lvl="0" marL="457200" rtl="0" algn="l">
              <a:spcBef>
                <a:spcPts val="1200"/>
              </a:spcBef>
              <a:spcAft>
                <a:spcPts val="0"/>
              </a:spcAft>
              <a:buNone/>
            </a:pPr>
            <a:r>
              <a:rPr lang="en-US"/>
              <a:t>0 &lt;= |E| &lt;= n(n-1), if directed</a:t>
            </a:r>
            <a:endParaRPr/>
          </a:p>
          <a:p>
            <a:pPr indent="457200" lvl="0" marL="457200" rtl="0" algn="l">
              <a:spcBef>
                <a:spcPts val="1200"/>
              </a:spcBef>
              <a:spcAft>
                <a:spcPts val="0"/>
              </a:spcAft>
              <a:buNone/>
            </a:pPr>
            <a:r>
              <a:rPr lang="en-US"/>
              <a:t>0 &lt;= |E| &lt;= (n(n-1))/2, if undirected</a:t>
            </a:r>
            <a:endParaRPr/>
          </a:p>
          <a:p>
            <a:pPr indent="457200" lvl="0" marL="457200" rtl="0" algn="l">
              <a:spcBef>
                <a:spcPts val="1200"/>
              </a:spcBef>
              <a:spcAft>
                <a:spcPts val="0"/>
              </a:spcAft>
              <a:buNone/>
            </a:pPr>
            <a:r>
              <a:t/>
            </a:r>
            <a:endParaRPr/>
          </a:p>
          <a:p>
            <a:pPr indent="0" lvl="0" marL="457200" rtl="0" algn="l">
              <a:spcBef>
                <a:spcPts val="1200"/>
              </a:spcBef>
              <a:spcAft>
                <a:spcPts val="0"/>
              </a:spcAft>
              <a:buNone/>
            </a:pPr>
            <a:r>
              <a:rPr lang="en-US"/>
              <a:t>Dense → Too many edges (close to max no. of edges)</a:t>
            </a:r>
            <a:endParaRPr/>
          </a:p>
          <a:p>
            <a:pPr indent="0" lvl="0" marL="457200" rtl="0" algn="l">
              <a:spcBef>
                <a:spcPts val="1200"/>
              </a:spcBef>
              <a:spcAft>
                <a:spcPts val="200"/>
              </a:spcAft>
              <a:buNone/>
            </a:pPr>
            <a:r>
              <a:rPr lang="en-US"/>
              <a:t>Sparse → Too few edges (close to no. of vertices)</a:t>
            </a:r>
            <a:endParaRPr/>
          </a:p>
        </p:txBody>
      </p:sp>
      <p:pic>
        <p:nvPicPr>
          <p:cNvPr id="148" name="Google Shape;148;g52f078c592_0_72"/>
          <p:cNvPicPr preferRelativeResize="0"/>
          <p:nvPr/>
        </p:nvPicPr>
        <p:blipFill>
          <a:blip r:embed="rId3">
            <a:alphaModFix/>
          </a:blip>
          <a:stretch>
            <a:fillRect/>
          </a:stretch>
        </p:blipFill>
        <p:spPr>
          <a:xfrm>
            <a:off x="7077438" y="2347450"/>
            <a:ext cx="3781425"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52f078c592_0_78"/>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Properties</a:t>
            </a:r>
            <a:endParaRPr/>
          </a:p>
        </p:txBody>
      </p:sp>
      <p:sp>
        <p:nvSpPr>
          <p:cNvPr id="154" name="Google Shape;154;g52f078c592_0_78"/>
          <p:cNvSpPr txBox="1"/>
          <p:nvPr>
            <p:ph idx="1" type="body"/>
          </p:nvPr>
        </p:nvSpPr>
        <p:spPr>
          <a:xfrm>
            <a:off x="1097278" y="1769525"/>
            <a:ext cx="4600200" cy="4023300"/>
          </a:xfrm>
          <a:prstGeom prst="rect">
            <a:avLst/>
          </a:prstGeom>
        </p:spPr>
        <p:txBody>
          <a:bodyPr anchorCtr="0" anchor="t" bIns="45700" lIns="0" spcFirstLastPara="1" rIns="0" wrap="square" tIns="45700">
            <a:noAutofit/>
          </a:bodyPr>
          <a:lstStyle/>
          <a:p>
            <a:pPr indent="0" lvl="0" marL="0" rtl="0" algn="l">
              <a:lnSpc>
                <a:spcPct val="70000"/>
              </a:lnSpc>
              <a:spcBef>
                <a:spcPts val="1200"/>
              </a:spcBef>
              <a:spcAft>
                <a:spcPts val="0"/>
              </a:spcAft>
              <a:buNone/>
            </a:pPr>
            <a:r>
              <a:rPr b="1" lang="en-US" sz="1900"/>
              <a:t>Walk: </a:t>
            </a:r>
            <a:r>
              <a:rPr lang="en-US" sz="1900"/>
              <a:t>	</a:t>
            </a:r>
            <a:endParaRPr sz="1900"/>
          </a:p>
          <a:p>
            <a:pPr indent="0" lvl="0" marL="0" rtl="0" algn="l">
              <a:lnSpc>
                <a:spcPct val="70000"/>
              </a:lnSpc>
              <a:spcBef>
                <a:spcPts val="1200"/>
              </a:spcBef>
              <a:spcAft>
                <a:spcPts val="0"/>
              </a:spcAft>
              <a:buNone/>
            </a:pPr>
            <a:r>
              <a:rPr lang="en-US" sz="1900"/>
              <a:t>A sequence of vertices where each adjacent pair is connected by an edge.</a:t>
            </a:r>
            <a:endParaRPr sz="1900"/>
          </a:p>
          <a:p>
            <a:pPr indent="0" lvl="0" marL="0" rtl="0" algn="l">
              <a:lnSpc>
                <a:spcPct val="70000"/>
              </a:lnSpc>
              <a:spcBef>
                <a:spcPts val="1200"/>
              </a:spcBef>
              <a:spcAft>
                <a:spcPts val="0"/>
              </a:spcAft>
              <a:buNone/>
            </a:pPr>
            <a:r>
              <a:rPr b="1" lang="en-US" sz="1900"/>
              <a:t>Path (Simple) :</a:t>
            </a:r>
            <a:endParaRPr b="1" sz="1900"/>
          </a:p>
          <a:p>
            <a:pPr indent="0" lvl="0" marL="0" rtl="0" algn="l">
              <a:lnSpc>
                <a:spcPct val="70000"/>
              </a:lnSpc>
              <a:spcBef>
                <a:spcPts val="1200"/>
              </a:spcBef>
              <a:spcAft>
                <a:spcPts val="0"/>
              </a:spcAft>
              <a:buNone/>
            </a:pPr>
            <a:r>
              <a:rPr lang="en-US" sz="1900"/>
              <a:t>A walk in which no vertices (and thus no edges) are repeated.</a:t>
            </a:r>
            <a:endParaRPr sz="1900"/>
          </a:p>
          <a:p>
            <a:pPr indent="0" lvl="0" marL="0" rtl="0" algn="l">
              <a:lnSpc>
                <a:spcPct val="70000"/>
              </a:lnSpc>
              <a:spcBef>
                <a:spcPts val="1200"/>
              </a:spcBef>
              <a:spcAft>
                <a:spcPts val="0"/>
              </a:spcAft>
              <a:buNone/>
            </a:pPr>
            <a:r>
              <a:rPr b="1" lang="en-US" sz="1900"/>
              <a:t>Trail:</a:t>
            </a:r>
            <a:endParaRPr b="1" sz="1900"/>
          </a:p>
          <a:p>
            <a:pPr indent="0" lvl="0" marL="0" rtl="0" algn="l">
              <a:lnSpc>
                <a:spcPct val="70000"/>
              </a:lnSpc>
              <a:spcBef>
                <a:spcPts val="1200"/>
              </a:spcBef>
              <a:spcAft>
                <a:spcPts val="0"/>
              </a:spcAft>
              <a:buNone/>
            </a:pPr>
            <a:r>
              <a:rPr lang="en-US" sz="1900"/>
              <a:t>A walk in which no edges are repeated.</a:t>
            </a:r>
            <a:endParaRPr sz="1900"/>
          </a:p>
          <a:p>
            <a:pPr indent="0" lvl="0" marL="0" rtl="0" algn="l">
              <a:lnSpc>
                <a:spcPct val="70000"/>
              </a:lnSpc>
              <a:spcBef>
                <a:spcPts val="1200"/>
              </a:spcBef>
              <a:spcAft>
                <a:spcPts val="0"/>
              </a:spcAft>
              <a:buNone/>
            </a:pPr>
            <a:r>
              <a:rPr b="1" lang="en-US" sz="1900"/>
              <a:t>Closed Walk:</a:t>
            </a:r>
            <a:endParaRPr b="1" sz="1900"/>
          </a:p>
          <a:p>
            <a:pPr indent="0" lvl="0" marL="0" rtl="0" algn="l">
              <a:lnSpc>
                <a:spcPct val="70000"/>
              </a:lnSpc>
              <a:spcBef>
                <a:spcPts val="1200"/>
              </a:spcBef>
              <a:spcAft>
                <a:spcPts val="0"/>
              </a:spcAft>
              <a:buNone/>
            </a:pPr>
            <a:r>
              <a:rPr lang="en-US" sz="1900"/>
              <a:t>starts and ends at same vertex.</a:t>
            </a:r>
            <a:endParaRPr sz="1900"/>
          </a:p>
          <a:p>
            <a:pPr indent="0" lvl="0" marL="0" rtl="0" algn="l">
              <a:lnSpc>
                <a:spcPct val="70000"/>
              </a:lnSpc>
              <a:spcBef>
                <a:spcPts val="1200"/>
              </a:spcBef>
              <a:spcAft>
                <a:spcPts val="0"/>
              </a:spcAft>
              <a:buClr>
                <a:schemeClr val="dk1"/>
              </a:buClr>
              <a:buSzPts val="1100"/>
              <a:buFont typeface="Arial"/>
              <a:buNone/>
            </a:pPr>
            <a:r>
              <a:rPr b="1" lang="en-US" sz="1900">
                <a:solidFill>
                  <a:srgbClr val="3F3F3F"/>
                </a:solidFill>
              </a:rPr>
              <a:t>Cycle:</a:t>
            </a:r>
            <a:endParaRPr b="1" sz="1900">
              <a:solidFill>
                <a:srgbClr val="3F3F3F"/>
              </a:solidFill>
            </a:endParaRPr>
          </a:p>
          <a:p>
            <a:pPr indent="0" lvl="0" marL="0" rtl="0" algn="l">
              <a:lnSpc>
                <a:spcPct val="70000"/>
              </a:lnSpc>
              <a:spcBef>
                <a:spcPts val="1200"/>
              </a:spcBef>
              <a:spcAft>
                <a:spcPts val="0"/>
              </a:spcAft>
              <a:buClr>
                <a:schemeClr val="dk1"/>
              </a:buClr>
              <a:buSzPts val="1100"/>
              <a:buFont typeface="Arial"/>
              <a:buNone/>
            </a:pPr>
            <a:r>
              <a:rPr lang="en-US" sz="1900">
                <a:solidFill>
                  <a:srgbClr val="3F3F3F"/>
                </a:solidFill>
              </a:rPr>
              <a:t>no repetition other than start and end.</a:t>
            </a:r>
            <a:endParaRPr sz="1900">
              <a:solidFill>
                <a:srgbClr val="3F3F3F"/>
              </a:solidFill>
            </a:endParaRPr>
          </a:p>
          <a:p>
            <a:pPr indent="0" lvl="0" marL="0" rtl="0" algn="l">
              <a:lnSpc>
                <a:spcPct val="70000"/>
              </a:lnSpc>
              <a:spcBef>
                <a:spcPts val="1200"/>
              </a:spcBef>
              <a:spcAft>
                <a:spcPts val="200"/>
              </a:spcAft>
              <a:buNone/>
            </a:pPr>
            <a:r>
              <a:t/>
            </a:r>
            <a:endParaRPr sz="1900"/>
          </a:p>
        </p:txBody>
      </p:sp>
      <p:pic>
        <p:nvPicPr>
          <p:cNvPr id="155" name="Google Shape;155;g52f078c592_0_78"/>
          <p:cNvPicPr preferRelativeResize="0"/>
          <p:nvPr/>
        </p:nvPicPr>
        <p:blipFill>
          <a:blip r:embed="rId3">
            <a:alphaModFix/>
          </a:blip>
          <a:stretch>
            <a:fillRect/>
          </a:stretch>
        </p:blipFill>
        <p:spPr>
          <a:xfrm>
            <a:off x="6618578" y="2161928"/>
            <a:ext cx="4457700" cy="3390900"/>
          </a:xfrm>
          <a:prstGeom prst="rect">
            <a:avLst/>
          </a:prstGeom>
          <a:noFill/>
          <a:ln>
            <a:noFill/>
          </a:ln>
        </p:spPr>
      </p:pic>
      <p:sp>
        <p:nvSpPr>
          <p:cNvPr id="156" name="Google Shape;156;g52f078c592_0_78"/>
          <p:cNvSpPr txBox="1"/>
          <p:nvPr/>
        </p:nvSpPr>
        <p:spPr>
          <a:xfrm>
            <a:off x="8076375" y="5636300"/>
            <a:ext cx="18840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Calibri"/>
                <a:ea typeface="Calibri"/>
                <a:cs typeface="Calibri"/>
                <a:sym typeface="Calibri"/>
              </a:rPr>
              <a:t>&lt;A, B, F, H&gt;</a:t>
            </a:r>
            <a:endParaRPr sz="2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52f078c592_0_9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Properties</a:t>
            </a:r>
            <a:endParaRPr/>
          </a:p>
        </p:txBody>
      </p:sp>
      <p:sp>
        <p:nvSpPr>
          <p:cNvPr id="162" name="Google Shape;162;g52f078c592_0_93"/>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Acyclic Graph:</a:t>
            </a:r>
            <a:endParaRPr/>
          </a:p>
          <a:p>
            <a:pPr indent="0" lvl="0" marL="0" rtl="0" algn="l">
              <a:spcBef>
                <a:spcPts val="1200"/>
              </a:spcBef>
              <a:spcAft>
                <a:spcPts val="200"/>
              </a:spcAft>
              <a:buNone/>
            </a:pPr>
            <a:r>
              <a:rPr lang="en-US"/>
              <a:t>	A graph with no cycle.</a:t>
            </a:r>
            <a:endParaRPr/>
          </a:p>
        </p:txBody>
      </p:sp>
      <p:pic>
        <p:nvPicPr>
          <p:cNvPr id="163" name="Google Shape;163;g52f078c592_0_93"/>
          <p:cNvPicPr preferRelativeResize="0"/>
          <p:nvPr/>
        </p:nvPicPr>
        <p:blipFill>
          <a:blip r:embed="rId3">
            <a:alphaModFix/>
          </a:blip>
          <a:stretch>
            <a:fillRect/>
          </a:stretch>
        </p:blipFill>
        <p:spPr>
          <a:xfrm>
            <a:off x="1107400" y="3089875"/>
            <a:ext cx="104394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2020-04-15T17:54:45Z</dcterms:created>
  <dc:creator>Pooja Sabnani</dc:creator>
</cp:coreProperties>
</file>