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386651e5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386651e5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there are other specialized data structures like, stacks and queues that allows us to solve complicated problems using these restricted data structures. </a:t>
            </a: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86651e55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86651e55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example, if the size of the data set is n, then the number of comparisons needed to find an item may be as bad as some multiple of n.*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* So imagine doing the search on a linked list (or array) with n = 106 nodes. Even on a machine that can do million comparisons per second, searching for m items will take roughly m seconds. This not acceptable in today’s world where speed at which we complete operations is extremely important.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86651e55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86651e55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extend the concept of linked data structure (linked list, stack, queue) to a structure that may have multiple relations among its nodes. Such a structure is called a </a:t>
            </a: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7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86651e5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86651e5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86651e55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86651e55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*Internal nodes have at least one child.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60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1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0"/>
            <a:ext cx="3703200" cy="24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Structures so far...</a:t>
            </a:r>
            <a:endParaRPr sz="48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Array</a:t>
            </a:r>
            <a:r>
              <a:rPr lang="en" sz="2000">
                <a:solidFill>
                  <a:schemeClr val="dk1"/>
                </a:solidFill>
              </a:rPr>
              <a:t> is a good </a:t>
            </a:r>
            <a:r>
              <a:rPr b="1" lang="en" sz="2000">
                <a:solidFill>
                  <a:schemeClr val="dk1"/>
                </a:solidFill>
              </a:rPr>
              <a:t>static</a:t>
            </a:r>
            <a:r>
              <a:rPr lang="en" sz="2000">
                <a:solidFill>
                  <a:schemeClr val="dk1"/>
                </a:solidFill>
              </a:rPr>
              <a:t> data structure that can be accessed randomly and is fairly easy to implement.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Linked Lists</a:t>
            </a:r>
            <a:r>
              <a:rPr lang="en" sz="2000">
                <a:solidFill>
                  <a:schemeClr val="dk1"/>
                </a:solidFill>
              </a:rPr>
              <a:t> on the other hand is </a:t>
            </a:r>
            <a:r>
              <a:rPr b="1" lang="en" sz="2000">
                <a:solidFill>
                  <a:schemeClr val="dk1"/>
                </a:solidFill>
              </a:rPr>
              <a:t>dynamic</a:t>
            </a:r>
            <a:r>
              <a:rPr lang="en" sz="2000">
                <a:solidFill>
                  <a:schemeClr val="dk1"/>
                </a:solidFill>
              </a:rPr>
              <a:t> and is ideal for application that requires frequent operations such as add, delete, and update.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One drawback of linked list is that data access is </a:t>
            </a:r>
            <a:r>
              <a:rPr b="1" lang="en" sz="2000">
                <a:solidFill>
                  <a:schemeClr val="dk1"/>
                </a:solidFill>
              </a:rPr>
              <a:t>sequential.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800100" y="1300000"/>
            <a:ext cx="7543800" cy="3020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/>
              <a:t>Time to search is directly proportional to data in data structure.</a:t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2000"/>
              <a:t>Therefore it seems that more efficient data structures are needed to store and search data.</a:t>
            </a:r>
            <a:endParaRPr sz="20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3" name="Google Shape;153;p26"/>
          <p:cNvSpPr txBox="1"/>
          <p:nvPr/>
        </p:nvSpPr>
        <p:spPr>
          <a:xfrm>
            <a:off x="734775" y="0"/>
            <a:ext cx="77550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b="1" lang="en" sz="3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Disadvantage of sequential data structures:</a:t>
            </a:r>
            <a:endParaRPr b="1" sz="3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Trees</a:t>
            </a:r>
            <a:endParaRPr sz="4800"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Tree is a hierarchical data structure which stores the information naturally in the form of hierarchy style.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It represents the nodes connected by edges.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 tree is a </a:t>
            </a:r>
            <a:r>
              <a:rPr i="1" lang="en" sz="2100">
                <a:solidFill>
                  <a:schemeClr val="dk1"/>
                </a:solidFill>
              </a:rPr>
              <a:t>nonlinear</a:t>
            </a:r>
            <a:r>
              <a:rPr lang="en" sz="2100">
                <a:solidFill>
                  <a:schemeClr val="dk1"/>
                </a:solidFill>
              </a:rPr>
              <a:t> data structure.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General Properties of Trees</a:t>
            </a:r>
            <a:endParaRPr sz="4800"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92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One node is distinguished as a </a:t>
            </a:r>
            <a:r>
              <a:rPr b="1" lang="en" sz="1900">
                <a:solidFill>
                  <a:schemeClr val="dk1"/>
                </a:solidFill>
              </a:rPr>
              <a:t>root</a:t>
            </a:r>
            <a:endParaRPr b="1" sz="19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Every node (except root) is connected by a directed edge </a:t>
            </a:r>
            <a:r>
              <a:rPr i="1" lang="en" sz="1900">
                <a:solidFill>
                  <a:schemeClr val="dk1"/>
                </a:solidFill>
              </a:rPr>
              <a:t>from</a:t>
            </a:r>
            <a:r>
              <a:rPr lang="en" sz="1900">
                <a:solidFill>
                  <a:schemeClr val="dk1"/>
                </a:solidFill>
              </a:rPr>
              <a:t> exactly one other node. A direction is: </a:t>
            </a:r>
            <a:r>
              <a:rPr i="1" lang="en" sz="1900">
                <a:solidFill>
                  <a:schemeClr val="dk1"/>
                </a:solidFill>
              </a:rPr>
              <a:t>parent -&gt; children</a:t>
            </a:r>
            <a:endParaRPr i="1"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chemeClr val="dk1"/>
                </a:solidFill>
              </a:rPr>
              <a:t>						</a:t>
            </a:r>
            <a:r>
              <a:rPr lang="en" sz="1900">
                <a:solidFill>
                  <a:schemeClr val="dk1"/>
                </a:solidFill>
              </a:rPr>
              <a:t>	Here,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is a parent of </a:t>
            </a:r>
            <a:r>
              <a:rPr lang="en">
                <a:solidFill>
                  <a:srgbClr val="0000FF"/>
                </a:solidFill>
              </a:rPr>
              <a:t>B, C, D</a:t>
            </a:r>
            <a:r>
              <a:rPr lang="en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is called a child of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36576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the other hand, </a:t>
            </a:r>
            <a:r>
              <a:rPr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is a parent of </a:t>
            </a:r>
            <a:r>
              <a:rPr lang="en">
                <a:solidFill>
                  <a:srgbClr val="0000FF"/>
                </a:solidFill>
              </a:rPr>
              <a:t>E, F, 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378" y="2940825"/>
            <a:ext cx="1986775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822960" y="113227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General Terms of Trees</a:t>
            </a:r>
            <a:endParaRPr sz="48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822960" y="1339075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b="1" lang="en" sz="1900">
                <a:solidFill>
                  <a:schemeClr val="dk1"/>
                </a:solidFill>
              </a:rPr>
              <a:t>Keys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b="1" lang="en" sz="1900">
                <a:solidFill>
                  <a:schemeClr val="dk1"/>
                </a:solidFill>
              </a:rPr>
              <a:t>Visiting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b="1" lang="en" sz="1900">
                <a:solidFill>
                  <a:schemeClr val="dk1"/>
                </a:solidFill>
              </a:rPr>
              <a:t>Traversing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923" y="1393475"/>
            <a:ext cx="5548050" cy="32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